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87" r:id="rId2"/>
    <p:sldId id="288" r:id="rId3"/>
    <p:sldId id="258" r:id="rId4"/>
    <p:sldId id="297" r:id="rId5"/>
    <p:sldId id="303" r:id="rId6"/>
    <p:sldId id="260" r:id="rId7"/>
    <p:sldId id="304" r:id="rId8"/>
    <p:sldId id="259" r:id="rId9"/>
    <p:sldId id="289" r:id="rId10"/>
    <p:sldId id="300" r:id="rId11"/>
    <p:sldId id="301" r:id="rId12"/>
    <p:sldId id="299" r:id="rId13"/>
    <p:sldId id="298" r:id="rId14"/>
    <p:sldId id="281" r:id="rId15"/>
    <p:sldId id="302" r:id="rId16"/>
    <p:sldId id="275" r:id="rId17"/>
    <p:sldId id="291" r:id="rId18"/>
    <p:sldId id="272" r:id="rId19"/>
    <p:sldId id="305" r:id="rId20"/>
    <p:sldId id="306" r:id="rId21"/>
    <p:sldId id="268" r:id="rId22"/>
    <p:sldId id="293" r:id="rId23"/>
    <p:sldId id="270" r:id="rId24"/>
    <p:sldId id="266" r:id="rId25"/>
    <p:sldId id="265" r:id="rId26"/>
    <p:sldId id="295" r:id="rId27"/>
    <p:sldId id="294" r:id="rId28"/>
    <p:sldId id="307" r:id="rId29"/>
    <p:sldId id="308" r:id="rId30"/>
    <p:sldId id="309"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Franklin Gothic Book" panose="020B0503020102020204" pitchFamily="34" charset="0"/>
      <p:regular r:id="rId37"/>
      <p:italic r:id="rId38"/>
    </p:embeddedFont>
    <p:embeddedFont>
      <p:font typeface="Open Sans" panose="020B0606030504020204" pitchFamily="34" charset="0"/>
      <p:regular r:id="rId39"/>
      <p:bold r:id="rId40"/>
      <p:italic r:id="rId41"/>
      <p:boldItalic r:id="rId42"/>
    </p:embeddedFont>
    <p:embeddedFont>
      <p:font typeface="Oxygen" panose="02000503000000000000" pitchFamily="2" charset="0"/>
      <p:regular r:id="rId43"/>
      <p:bold r:id="rId44"/>
    </p:embeddedFont>
    <p:embeddedFont>
      <p:font typeface="Playfair Display" panose="00000500000000000000" pitchFamily="2"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ta Gavare" initials="LG" lastIdx="1" clrIdx="0">
    <p:extLst>
      <p:ext uri="{19B8F6BF-5375-455C-9EA6-DF929625EA0E}">
        <p15:presenceInfo xmlns:p15="http://schemas.microsoft.com/office/powerpoint/2012/main" userId="S-1-5-21-2249831896-4072137970-4276288040-2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0"/>
    <a:srgbClr val="F1E6D7"/>
    <a:srgbClr val="FCF2EA"/>
    <a:srgbClr val="F6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5CA43F-94C3-4CFF-9E1A-ADEECB73A10E}">
  <a:tblStyle styleId="{C35CA43F-94C3-4CFF-9E1A-ADEECB73A1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5" autoAdjust="0"/>
    <p:restoredTop sz="94660"/>
  </p:normalViewPr>
  <p:slideViewPr>
    <p:cSldViewPr snapToGrid="0">
      <p:cViewPr varScale="1">
        <p:scale>
          <a:sx n="85" d="100"/>
          <a:sy n="85" d="100"/>
        </p:scale>
        <p:origin x="6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23:14:46.132" idx="1">
    <p:pos x="10" y="10"/>
    <p:text>Atbalsta mēķis</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bdad289f88_0_2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bdad289f88_0_2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c21d65f7ee_0_2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c21d65f7ee_0_2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c21d65f7ee_0_2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c21d65f7ee_0_2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28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c4e3594e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2" name="Google Shape;2072;gc4e3594e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c4e3594e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2" name="Google Shape;2072;gc4e3594e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5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c3fa692758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c3fa692758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c3fa692758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c3fa692758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c3fa692758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c3fa692758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8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c3fa692758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c3fa692758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c21d65f7ee_0_2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c21d65f7ee_0_2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883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c3fa692758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c3fa692758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c3fa69275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c3fa69275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c21d65f7ee_0_3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c21d65f7ee_0_3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c21d65f7ee_0_2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c21d65f7ee_0_2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27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c21d65f7ee_0_2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c21d65f7ee_0_2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c21d65f7ee_0_2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c21d65f7ee_0_2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12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c21d65f7ee_0_2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c21d65f7ee_0_2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10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70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76200"/>
            <a:ext cx="9415324" cy="5336303"/>
            <a:chOff x="0" y="-76200"/>
            <a:chExt cx="9415324" cy="5336303"/>
          </a:xfrm>
        </p:grpSpPr>
        <p:sp>
          <p:nvSpPr>
            <p:cNvPr id="10" name="Google Shape;10;p2"/>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2"/>
          <p:cNvSpPr/>
          <p:nvPr/>
        </p:nvSpPr>
        <p:spPr>
          <a:xfrm>
            <a:off x="1067250" y="822950"/>
            <a:ext cx="7006800" cy="349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txBox="1">
            <a:spLocks noGrp="1"/>
          </p:cNvSpPr>
          <p:nvPr>
            <p:ph type="ctrTitle"/>
          </p:nvPr>
        </p:nvSpPr>
        <p:spPr>
          <a:xfrm>
            <a:off x="1606950" y="1228350"/>
            <a:ext cx="5930100" cy="2255100"/>
          </a:xfrm>
          <a:prstGeom prst="rect">
            <a:avLst/>
          </a:prstGeom>
        </p:spPr>
        <p:txBody>
          <a:bodyPr spcFirstLastPara="1" wrap="square" lIns="91425" tIns="91425" rIns="91425" bIns="91425" anchor="ctr" anchorCtr="0">
            <a:noAutofit/>
          </a:bodyPr>
          <a:lstStyle>
            <a:lvl1pPr lvl="0" rtl="0">
              <a:spcBef>
                <a:spcPts val="0"/>
              </a:spcBef>
              <a:spcAft>
                <a:spcPts val="0"/>
              </a:spcAft>
              <a:buSzPts val="5500"/>
              <a:buNone/>
              <a:defRPr sz="4700"/>
            </a:lvl1pPr>
            <a:lvl2pPr lvl="1" algn="ctr" rtl="0">
              <a:spcBef>
                <a:spcPts val="0"/>
              </a:spcBef>
              <a:spcAft>
                <a:spcPts val="0"/>
              </a:spcAft>
              <a:buSzPts val="6000"/>
              <a:buFont typeface="Open Sans"/>
              <a:buNone/>
              <a:defRPr sz="6000">
                <a:latin typeface="Open Sans"/>
                <a:ea typeface="Open Sans"/>
                <a:cs typeface="Open Sans"/>
                <a:sym typeface="Open Sans"/>
              </a:defRPr>
            </a:lvl2pPr>
            <a:lvl3pPr lvl="2" algn="ctr" rtl="0">
              <a:spcBef>
                <a:spcPts val="0"/>
              </a:spcBef>
              <a:spcAft>
                <a:spcPts val="0"/>
              </a:spcAft>
              <a:buSzPts val="6000"/>
              <a:buFont typeface="Open Sans"/>
              <a:buNone/>
              <a:defRPr sz="6000">
                <a:latin typeface="Open Sans"/>
                <a:ea typeface="Open Sans"/>
                <a:cs typeface="Open Sans"/>
                <a:sym typeface="Open Sans"/>
              </a:defRPr>
            </a:lvl3pPr>
            <a:lvl4pPr lvl="3" algn="ctr" rtl="0">
              <a:spcBef>
                <a:spcPts val="0"/>
              </a:spcBef>
              <a:spcAft>
                <a:spcPts val="0"/>
              </a:spcAft>
              <a:buSzPts val="6000"/>
              <a:buFont typeface="Open Sans"/>
              <a:buNone/>
              <a:defRPr sz="6000">
                <a:latin typeface="Open Sans"/>
                <a:ea typeface="Open Sans"/>
                <a:cs typeface="Open Sans"/>
                <a:sym typeface="Open Sans"/>
              </a:defRPr>
            </a:lvl4pPr>
            <a:lvl5pPr lvl="4" algn="ctr" rtl="0">
              <a:spcBef>
                <a:spcPts val="0"/>
              </a:spcBef>
              <a:spcAft>
                <a:spcPts val="0"/>
              </a:spcAft>
              <a:buSzPts val="6000"/>
              <a:buFont typeface="Open Sans"/>
              <a:buNone/>
              <a:defRPr sz="6000">
                <a:latin typeface="Open Sans"/>
                <a:ea typeface="Open Sans"/>
                <a:cs typeface="Open Sans"/>
                <a:sym typeface="Open Sans"/>
              </a:defRPr>
            </a:lvl5pPr>
            <a:lvl6pPr lvl="5" algn="ctr" rtl="0">
              <a:spcBef>
                <a:spcPts val="0"/>
              </a:spcBef>
              <a:spcAft>
                <a:spcPts val="0"/>
              </a:spcAft>
              <a:buSzPts val="6000"/>
              <a:buFont typeface="Open Sans"/>
              <a:buNone/>
              <a:defRPr sz="6000">
                <a:latin typeface="Open Sans"/>
                <a:ea typeface="Open Sans"/>
                <a:cs typeface="Open Sans"/>
                <a:sym typeface="Open Sans"/>
              </a:defRPr>
            </a:lvl6pPr>
            <a:lvl7pPr lvl="6" algn="ctr" rtl="0">
              <a:spcBef>
                <a:spcPts val="0"/>
              </a:spcBef>
              <a:spcAft>
                <a:spcPts val="0"/>
              </a:spcAft>
              <a:buSzPts val="6000"/>
              <a:buFont typeface="Open Sans"/>
              <a:buNone/>
              <a:defRPr sz="6000">
                <a:latin typeface="Open Sans"/>
                <a:ea typeface="Open Sans"/>
                <a:cs typeface="Open Sans"/>
                <a:sym typeface="Open Sans"/>
              </a:defRPr>
            </a:lvl7pPr>
            <a:lvl8pPr lvl="7" algn="ctr" rtl="0">
              <a:spcBef>
                <a:spcPts val="0"/>
              </a:spcBef>
              <a:spcAft>
                <a:spcPts val="0"/>
              </a:spcAft>
              <a:buSzPts val="6000"/>
              <a:buFont typeface="Open Sans"/>
              <a:buNone/>
              <a:defRPr sz="6000">
                <a:latin typeface="Open Sans"/>
                <a:ea typeface="Open Sans"/>
                <a:cs typeface="Open Sans"/>
                <a:sym typeface="Open Sans"/>
              </a:defRPr>
            </a:lvl8pPr>
            <a:lvl9pPr lvl="8" algn="ctr" rtl="0">
              <a:spcBef>
                <a:spcPts val="0"/>
              </a:spcBef>
              <a:spcAft>
                <a:spcPts val="0"/>
              </a:spcAft>
              <a:buSzPts val="6000"/>
              <a:buFont typeface="Open Sans"/>
              <a:buNone/>
              <a:defRPr sz="6000">
                <a:latin typeface="Open Sans"/>
                <a:ea typeface="Open Sans"/>
                <a:cs typeface="Open Sans"/>
                <a:sym typeface="Open Sans"/>
              </a:defRPr>
            </a:lvl9pPr>
          </a:lstStyle>
          <a:p>
            <a:endParaRPr/>
          </a:p>
        </p:txBody>
      </p:sp>
      <p:sp>
        <p:nvSpPr>
          <p:cNvPr id="515" name="Google Shape;515;p2"/>
          <p:cNvSpPr txBox="1">
            <a:spLocks noGrp="1"/>
          </p:cNvSpPr>
          <p:nvPr>
            <p:ph type="subTitle" idx="1"/>
          </p:nvPr>
        </p:nvSpPr>
        <p:spPr>
          <a:xfrm>
            <a:off x="1606950" y="3483448"/>
            <a:ext cx="4261800" cy="431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atin typeface="Oxygen"/>
                <a:ea typeface="Oxygen"/>
                <a:cs typeface="Oxygen"/>
                <a:sym typeface="Oxyge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6"/>
        <p:cNvGrpSpPr/>
        <p:nvPr/>
      </p:nvGrpSpPr>
      <p:grpSpPr>
        <a:xfrm>
          <a:off x="0" y="0"/>
          <a:ext cx="0" cy="0"/>
          <a:chOff x="0" y="0"/>
          <a:chExt cx="0" cy="0"/>
        </a:xfrm>
      </p:grpSpPr>
      <p:sp>
        <p:nvSpPr>
          <p:cNvPr id="517" name="Google Shape;5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1"/>
        <p:cNvGrpSpPr/>
        <p:nvPr/>
      </p:nvGrpSpPr>
      <p:grpSpPr>
        <a:xfrm>
          <a:off x="0" y="0"/>
          <a:ext cx="0" cy="0"/>
          <a:chOff x="0" y="0"/>
          <a:chExt cx="0" cy="0"/>
        </a:xfrm>
      </p:grpSpPr>
      <p:sp>
        <p:nvSpPr>
          <p:cNvPr id="522" name="Google Shape;522;p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23" name="Google Shape;523;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24" name="Google Shape;5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5"/>
        <p:cNvGrpSpPr/>
        <p:nvPr/>
      </p:nvGrpSpPr>
      <p:grpSpPr>
        <a:xfrm>
          <a:off x="0" y="0"/>
          <a:ext cx="0" cy="0"/>
          <a:chOff x="0" y="0"/>
          <a:chExt cx="0" cy="0"/>
        </a:xfrm>
      </p:grpSpPr>
      <p:sp>
        <p:nvSpPr>
          <p:cNvPr id="526" name="Google Shape;526;p6"/>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700"/>
            </a:lvl1pPr>
            <a:lvl2pPr lvl="1" algn="ctr" rtl="0">
              <a:spcBef>
                <a:spcPts val="0"/>
              </a:spcBef>
              <a:spcAft>
                <a:spcPts val="0"/>
              </a:spcAft>
              <a:buNone/>
              <a:defRPr sz="2700">
                <a:solidFill>
                  <a:schemeClr val="accent2"/>
                </a:solidFill>
              </a:defRPr>
            </a:lvl2pPr>
            <a:lvl3pPr lvl="2" algn="ctr" rtl="0">
              <a:spcBef>
                <a:spcPts val="0"/>
              </a:spcBef>
              <a:spcAft>
                <a:spcPts val="0"/>
              </a:spcAft>
              <a:buNone/>
              <a:defRPr sz="2700">
                <a:solidFill>
                  <a:schemeClr val="accent2"/>
                </a:solidFill>
              </a:defRPr>
            </a:lvl3pPr>
            <a:lvl4pPr lvl="3" algn="ctr" rtl="0">
              <a:spcBef>
                <a:spcPts val="0"/>
              </a:spcBef>
              <a:spcAft>
                <a:spcPts val="0"/>
              </a:spcAft>
              <a:buNone/>
              <a:defRPr sz="2700">
                <a:solidFill>
                  <a:schemeClr val="accent2"/>
                </a:solidFill>
              </a:defRPr>
            </a:lvl4pPr>
            <a:lvl5pPr lvl="4" algn="ctr" rtl="0">
              <a:spcBef>
                <a:spcPts val="0"/>
              </a:spcBef>
              <a:spcAft>
                <a:spcPts val="0"/>
              </a:spcAft>
              <a:buNone/>
              <a:defRPr sz="2700">
                <a:solidFill>
                  <a:schemeClr val="accent2"/>
                </a:solidFill>
              </a:defRPr>
            </a:lvl5pPr>
            <a:lvl6pPr lvl="5" algn="ctr" rtl="0">
              <a:spcBef>
                <a:spcPts val="0"/>
              </a:spcBef>
              <a:spcAft>
                <a:spcPts val="0"/>
              </a:spcAft>
              <a:buNone/>
              <a:defRPr sz="2700">
                <a:solidFill>
                  <a:schemeClr val="accent2"/>
                </a:solidFill>
              </a:defRPr>
            </a:lvl6pPr>
            <a:lvl7pPr lvl="6" algn="ctr" rtl="0">
              <a:spcBef>
                <a:spcPts val="0"/>
              </a:spcBef>
              <a:spcAft>
                <a:spcPts val="0"/>
              </a:spcAft>
              <a:buNone/>
              <a:defRPr sz="2700">
                <a:solidFill>
                  <a:schemeClr val="accent2"/>
                </a:solidFill>
              </a:defRPr>
            </a:lvl7pPr>
            <a:lvl8pPr lvl="7" algn="ctr" rtl="0">
              <a:spcBef>
                <a:spcPts val="0"/>
              </a:spcBef>
              <a:spcAft>
                <a:spcPts val="0"/>
              </a:spcAft>
              <a:buNone/>
              <a:defRPr sz="2700">
                <a:solidFill>
                  <a:schemeClr val="accent2"/>
                </a:solidFill>
              </a:defRPr>
            </a:lvl8pPr>
            <a:lvl9pPr lvl="8" algn="ctr" rtl="0">
              <a:spcBef>
                <a:spcPts val="0"/>
              </a:spcBef>
              <a:spcAft>
                <a:spcPts val="0"/>
              </a:spcAft>
              <a:buNone/>
              <a:defRPr sz="2700">
                <a:solidFill>
                  <a:schemeClr val="accent2"/>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7"/>
        <p:cNvGrpSpPr/>
        <p:nvPr/>
      </p:nvGrpSpPr>
      <p:grpSpPr>
        <a:xfrm>
          <a:off x="0" y="0"/>
          <a:ext cx="0" cy="0"/>
          <a:chOff x="0" y="0"/>
          <a:chExt cx="0" cy="0"/>
        </a:xfrm>
      </p:grpSpPr>
      <p:sp>
        <p:nvSpPr>
          <p:cNvPr id="528" name="Google Shape;5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9" name="Google Shape;529;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0"/>
        <p:cNvGrpSpPr/>
        <p:nvPr/>
      </p:nvGrpSpPr>
      <p:grpSpPr>
        <a:xfrm>
          <a:off x="0" y="0"/>
          <a:ext cx="0" cy="0"/>
          <a:chOff x="0" y="0"/>
          <a:chExt cx="0" cy="0"/>
        </a:xfrm>
      </p:grpSpPr>
      <p:sp>
        <p:nvSpPr>
          <p:cNvPr id="531" name="Google Shape;53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2"/>
        <p:cNvGrpSpPr/>
        <p:nvPr/>
      </p:nvGrpSpPr>
      <p:grpSpPr>
        <a:xfrm>
          <a:off x="0" y="0"/>
          <a:ext cx="0" cy="0"/>
          <a:chOff x="0" y="0"/>
          <a:chExt cx="0" cy="0"/>
        </a:xfrm>
      </p:grpSpPr>
      <p:sp>
        <p:nvSpPr>
          <p:cNvPr id="533" name="Google Shape;533;p9"/>
          <p:cNvSpPr/>
          <p:nvPr/>
        </p:nvSpPr>
        <p:spPr>
          <a:xfrm>
            <a:off x="4572000" y="-125"/>
            <a:ext cx="4572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35" name="Google Shape;535;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6" name="Google Shape;536;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7"/>
        <p:cNvGrpSpPr/>
        <p:nvPr/>
      </p:nvGrpSpPr>
      <p:grpSpPr>
        <a:xfrm>
          <a:off x="0" y="0"/>
          <a:ext cx="0" cy="0"/>
          <a:chOff x="0" y="0"/>
          <a:chExt cx="0" cy="0"/>
        </a:xfrm>
      </p:grpSpPr>
      <p:sp>
        <p:nvSpPr>
          <p:cNvPr id="538" name="Google Shape;538;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9"/>
        <p:cNvGrpSpPr/>
        <p:nvPr/>
      </p:nvGrpSpPr>
      <p:grpSpPr>
        <a:xfrm>
          <a:off x="0" y="0"/>
          <a:ext cx="0" cy="0"/>
          <a:chOff x="0" y="0"/>
          <a:chExt cx="0" cy="0"/>
        </a:xfrm>
      </p:grpSpPr>
      <p:sp>
        <p:nvSpPr>
          <p:cNvPr id="540" name="Google Shape;54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1" name="Google Shape;541;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rtl="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ikumi.lv/ta/id/326729-par-arkartejas-situacijas-izsludinasan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ur-lex.europa.eu/eli/reg/2014/651/oj/?locale=L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likumi.lv/ta/id/318758-noteikumi-par-atbalstu-covid-19-krizes-skartajiem-uznemumiem-apgrozamo-lidzeklu-plusmas-nodrosinasanai"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likumi.lv/ta/id/327899-noteikumi-par-atbalstu-covid-19-krizes-skartajiem-tirdzniecibas-un-sporta-centriem-un-kulturas-atputas-un-izklaides-vieta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liaa.gov.lv/"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jautajumi@liaa.gov.lv" TargetMode="External"/><Relationship Id="rId5" Type="http://schemas.openxmlformats.org/officeDocument/2006/relationships/hyperlink" Target="tel:%2B37167039498" TargetMode="External"/><Relationship Id="rId4" Type="http://schemas.openxmlformats.org/officeDocument/2006/relationships/hyperlink" Target="tel:%2B3716703949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liaa.gov.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67528" y="1322393"/>
            <a:ext cx="3886092" cy="2636108"/>
          </a:xfrm>
        </p:spPr>
        <p:txBody>
          <a:bodyPr>
            <a:normAutofit/>
          </a:bodyPr>
          <a:lstStyle/>
          <a:p>
            <a:pPr algn="ctr"/>
            <a:r>
              <a:rPr lang="lv-LV" dirty="0">
                <a:latin typeface="+mj-lt"/>
                <a:ea typeface="Verdana" panose="020B0604030504040204" pitchFamily="34" charset="0"/>
              </a:rPr>
              <a:t>Informatīvs seminārs</a:t>
            </a:r>
          </a:p>
          <a:p>
            <a:pPr algn="ctr"/>
            <a:endParaRPr lang="lv-LV" dirty="0">
              <a:latin typeface="+mj-lt"/>
              <a:ea typeface="Verdana" panose="020B0604030504040204" pitchFamily="34" charset="0"/>
            </a:endParaRPr>
          </a:p>
          <a:p>
            <a:pPr algn="ctr"/>
            <a:r>
              <a:rPr lang="lv-LV" b="1" dirty="0">
                <a:latin typeface="+mj-lt"/>
                <a:ea typeface="Verdana" panose="020B0604030504040204" pitchFamily="34" charset="0"/>
              </a:rPr>
              <a:t>Covid-19 krīzes skarto kultūras, atpūtas un izklaides vietu, sporta centru un tirdzniecības centru atbalsta piešķiršanas kārtība</a:t>
            </a:r>
          </a:p>
        </p:txBody>
      </p:sp>
      <p:sp>
        <p:nvSpPr>
          <p:cNvPr id="4" name="TextBox 3"/>
          <p:cNvSpPr txBox="1"/>
          <p:nvPr/>
        </p:nvSpPr>
        <p:spPr>
          <a:xfrm>
            <a:off x="4190394" y="3620635"/>
            <a:ext cx="3240360" cy="261610"/>
          </a:xfrm>
          <a:prstGeom prst="rect">
            <a:avLst/>
          </a:prstGeom>
          <a:noFill/>
        </p:spPr>
        <p:txBody>
          <a:bodyPr wrap="square" rtlCol="0">
            <a:spAutoFit/>
          </a:bodyPr>
          <a:lstStyle/>
          <a:p>
            <a:pPr algn="ctr"/>
            <a:r>
              <a:rPr lang="lv-LV" sz="1100" dirty="0"/>
              <a:t>20.12.2021. </a:t>
            </a:r>
          </a:p>
        </p:txBody>
      </p:sp>
      <p:pic>
        <p:nvPicPr>
          <p:cNvPr id="1026" name="Picture 2" descr="Latvijas Investīciju un attīstības aģentūra / Latviesi.com">
            <a:extLst>
              <a:ext uri="{FF2B5EF4-FFF2-40B4-BE49-F238E27FC236}">
                <a16:creationId xmlns:a16="http://schemas.microsoft.com/office/drawing/2014/main" id="{2637E5CA-EF07-40E0-8A05-484701B8A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713" y="1495849"/>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3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8"/>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3200" dirty="0">
                <a:latin typeface="Franklin Gothic Book" panose="020B0503020102020204" pitchFamily="34" charset="0"/>
              </a:rPr>
              <a:t>KAS VAR SAŅEMT ATBALSTU?(</a:t>
            </a:r>
            <a:r>
              <a:rPr lang="lv-LV" sz="3200" dirty="0" err="1">
                <a:latin typeface="Franklin Gothic Book" panose="020B0503020102020204" pitchFamily="34" charset="0"/>
              </a:rPr>
              <a:t>ll</a:t>
            </a:r>
            <a:r>
              <a:rPr lang="lv-LV" sz="3200" dirty="0">
                <a:latin typeface="Franklin Gothic Book" panose="020B0503020102020204" pitchFamily="34" charset="0"/>
              </a:rPr>
              <a:t>)</a:t>
            </a:r>
            <a:endParaRPr sz="3200" dirty="0">
              <a:latin typeface="Franklin Gothic Book" panose="020B0503020102020204" pitchFamily="34" charset="0"/>
            </a:endParaRPr>
          </a:p>
        </p:txBody>
      </p:sp>
      <p:grpSp>
        <p:nvGrpSpPr>
          <p:cNvPr id="1122" name="Google Shape;1122;p18"/>
          <p:cNvGrpSpPr/>
          <p:nvPr/>
        </p:nvGrpSpPr>
        <p:grpSpPr>
          <a:xfrm>
            <a:off x="130854" y="1145350"/>
            <a:ext cx="8271823" cy="2676842"/>
            <a:chOff x="1240950" y="1145350"/>
            <a:chExt cx="7278809" cy="2676842"/>
          </a:xfrm>
        </p:grpSpPr>
        <p:sp>
          <p:nvSpPr>
            <p:cNvPr id="1123" name="Google Shape;1123;p18"/>
            <p:cNvSpPr txBox="1"/>
            <p:nvPr/>
          </p:nvSpPr>
          <p:spPr>
            <a:xfrm>
              <a:off x="3606852" y="1629661"/>
              <a:ext cx="2157708"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r>
                <a:rPr lang="lv-LV" sz="1800" b="1" dirty="0">
                  <a:solidFill>
                    <a:schemeClr val="accent2">
                      <a:lumMod val="50000"/>
                    </a:schemeClr>
                  </a:solidFill>
                  <a:latin typeface="Playfair Display"/>
                  <a:sym typeface="Playfair Display"/>
                </a:rPr>
                <a:t>Sporta centrs</a:t>
              </a:r>
              <a:endParaRPr sz="1800" b="1" dirty="0">
                <a:solidFill>
                  <a:schemeClr val="accent2">
                    <a:lumMod val="50000"/>
                  </a:schemeClr>
                </a:solidFill>
                <a:latin typeface="Playfair Display"/>
                <a:sym typeface="Playfair Display"/>
              </a:endParaRPr>
            </a:p>
          </p:txBody>
        </p:sp>
        <p:sp>
          <p:nvSpPr>
            <p:cNvPr id="1124" name="Google Shape;1124;p18"/>
            <p:cNvSpPr txBox="1"/>
            <p:nvPr/>
          </p:nvSpPr>
          <p:spPr>
            <a:xfrm>
              <a:off x="1778134" y="2420909"/>
              <a:ext cx="6741625" cy="1401283"/>
            </a:xfrm>
            <a:prstGeom prst="rect">
              <a:avLst/>
            </a:prstGeom>
            <a:noFill/>
            <a:ln>
              <a:noFill/>
            </a:ln>
          </p:spPr>
          <p:txBody>
            <a:bodyPr spcFirstLastPara="1" wrap="square" lIns="91425" tIns="91425" rIns="91425" bIns="91425" anchor="ctr" anchorCtr="0">
              <a:noAutofit/>
            </a:bodyPr>
            <a:lstStyle/>
            <a:p>
              <a:pPr algn="l"/>
              <a:r>
                <a:rPr lang="lv-LV" b="0" i="0" dirty="0">
                  <a:solidFill>
                    <a:schemeClr val="tx1"/>
                  </a:solidFill>
                  <a:effectLst/>
                  <a:latin typeface="Arial" panose="020B0604020202020204" pitchFamily="34" charset="0"/>
                </a:rPr>
                <a:t>Covid-19 krīzes ietekmē konkrētā sporta centra </a:t>
              </a:r>
              <a:r>
                <a:rPr lang="lv-LV" b="1" i="0" dirty="0">
                  <a:solidFill>
                    <a:schemeClr val="tx1"/>
                  </a:solidFill>
                  <a:effectLst/>
                  <a:latin typeface="Arial" panose="020B0604020202020204" pitchFamily="34" charset="0"/>
                </a:rPr>
                <a:t>kopējais apgrozījuma kritums ir vismaz 60% vienā no</a:t>
              </a:r>
              <a:r>
                <a:rPr lang="lv-LV" b="0" i="0" dirty="0">
                  <a:solidFill>
                    <a:schemeClr val="tx1"/>
                  </a:solidFill>
                  <a:effectLst/>
                  <a:latin typeface="Arial" panose="020B0604020202020204" pitchFamily="34" charset="0"/>
                </a:rPr>
                <a:t> šādiem laikposmiem:</a:t>
              </a:r>
            </a:p>
            <a:p>
              <a:pPr marL="342900" lvl="3" indent="-342900">
                <a:buFont typeface="Wingdings" panose="05000000000000000000" pitchFamily="2" charset="2"/>
                <a:buChar char="ü"/>
              </a:pPr>
              <a:r>
                <a:rPr lang="lv-LV" b="0" i="0" dirty="0">
                  <a:solidFill>
                    <a:schemeClr val="tx1"/>
                  </a:solidFill>
                  <a:effectLst/>
                  <a:latin typeface="Arial" panose="020B0604020202020204" pitchFamily="34" charset="0"/>
                </a:rPr>
                <a:t> salīdzinot 2021. gada oktobra, novembra un decembra apgrozījuma kopsummu ar 2019. gada oktobra, novembra un decembra apgrozījuma kopsummu;</a:t>
              </a:r>
            </a:p>
            <a:p>
              <a:pPr marL="342900" lvl="3" indent="-342900">
                <a:buFont typeface="Wingdings" panose="05000000000000000000" pitchFamily="2" charset="2"/>
                <a:buChar char="ü"/>
              </a:pPr>
              <a:r>
                <a:rPr lang="lv-LV" b="0" i="0" dirty="0">
                  <a:solidFill>
                    <a:schemeClr val="tx1"/>
                  </a:solidFill>
                  <a:effectLst/>
                  <a:latin typeface="Arial" panose="020B0604020202020204" pitchFamily="34" charset="0"/>
                </a:rPr>
                <a:t>salīdzinot 2021. gada oktobra, novembra un decembra apgrozījuma kopsummu ar 2021. gada jūlija, augusta un septembra apgrozījuma kopsummu.</a:t>
              </a:r>
            </a:p>
          </p:txBody>
        </p:sp>
        <p:sp>
          <p:nvSpPr>
            <p:cNvPr id="1125" name="Google Shape;1125;p18"/>
            <p:cNvSpPr txBox="1"/>
            <p:nvPr/>
          </p:nvSpPr>
          <p:spPr>
            <a:xfrm>
              <a:off x="1240950" y="1145350"/>
              <a:ext cx="204090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grpSp>
      <p:sp>
        <p:nvSpPr>
          <p:cNvPr id="1129" name="Google Shape;1129;p18"/>
          <p:cNvSpPr txBox="1"/>
          <p:nvPr/>
        </p:nvSpPr>
        <p:spPr>
          <a:xfrm>
            <a:off x="3551550" y="1145350"/>
            <a:ext cx="204090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sp>
        <p:nvSpPr>
          <p:cNvPr id="1133" name="Google Shape;1133;p18"/>
          <p:cNvSpPr txBox="1"/>
          <p:nvPr/>
        </p:nvSpPr>
        <p:spPr>
          <a:xfrm>
            <a:off x="5880501" y="1123888"/>
            <a:ext cx="2040900" cy="32584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317183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8"/>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3200" dirty="0">
                <a:latin typeface="Franklin Gothic Book" panose="020B0503020102020204" pitchFamily="34" charset="0"/>
              </a:rPr>
              <a:t>KAS VAR SAŅEMT ATBALSTU?(</a:t>
            </a:r>
            <a:r>
              <a:rPr lang="lv-LV" sz="3200" dirty="0" err="1">
                <a:latin typeface="Franklin Gothic Book" panose="020B0503020102020204" pitchFamily="34" charset="0"/>
              </a:rPr>
              <a:t>ll</a:t>
            </a:r>
            <a:r>
              <a:rPr lang="lv-LV" sz="3200" dirty="0">
                <a:latin typeface="Franklin Gothic Book" panose="020B0503020102020204" pitchFamily="34" charset="0"/>
              </a:rPr>
              <a:t>)</a:t>
            </a:r>
            <a:endParaRPr sz="3200" dirty="0">
              <a:latin typeface="Franklin Gothic Book" panose="020B0503020102020204" pitchFamily="34" charset="0"/>
            </a:endParaRPr>
          </a:p>
        </p:txBody>
      </p:sp>
      <p:grpSp>
        <p:nvGrpSpPr>
          <p:cNvPr id="1122" name="Google Shape;1122;p18"/>
          <p:cNvGrpSpPr/>
          <p:nvPr/>
        </p:nvGrpSpPr>
        <p:grpSpPr>
          <a:xfrm>
            <a:off x="757211" y="1235683"/>
            <a:ext cx="7102929" cy="2984463"/>
            <a:chOff x="778455" y="1145350"/>
            <a:chExt cx="7102929" cy="2984463"/>
          </a:xfrm>
        </p:grpSpPr>
        <p:sp>
          <p:nvSpPr>
            <p:cNvPr id="1123" name="Google Shape;1123;p18"/>
            <p:cNvSpPr txBox="1"/>
            <p:nvPr/>
          </p:nvSpPr>
          <p:spPr>
            <a:xfrm>
              <a:off x="2845608" y="1457486"/>
              <a:ext cx="2157708"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r>
                <a:rPr lang="lv-LV" sz="1800" b="1" dirty="0">
                  <a:solidFill>
                    <a:schemeClr val="accent2">
                      <a:lumMod val="50000"/>
                    </a:schemeClr>
                  </a:solidFill>
                  <a:latin typeface="Playfair Display"/>
                  <a:sym typeface="Playfair Display"/>
                </a:rPr>
                <a:t>Tirdzniecības centrs</a:t>
              </a:r>
              <a:endParaRPr sz="1800" b="1" dirty="0">
                <a:solidFill>
                  <a:schemeClr val="accent2">
                    <a:lumMod val="50000"/>
                  </a:schemeClr>
                </a:solidFill>
                <a:latin typeface="Playfair Display"/>
                <a:sym typeface="Playfair Display"/>
              </a:endParaRPr>
            </a:p>
          </p:txBody>
        </p:sp>
        <p:sp>
          <p:nvSpPr>
            <p:cNvPr id="1124" name="Google Shape;1124;p18"/>
            <p:cNvSpPr txBox="1"/>
            <p:nvPr/>
          </p:nvSpPr>
          <p:spPr>
            <a:xfrm>
              <a:off x="778455" y="2595753"/>
              <a:ext cx="7102929" cy="1534060"/>
            </a:xfrm>
            <a:prstGeom prst="rect">
              <a:avLst/>
            </a:prstGeom>
            <a:noFill/>
            <a:ln>
              <a:noFill/>
            </a:ln>
          </p:spPr>
          <p:txBody>
            <a:bodyPr spcFirstLastPara="1" wrap="square" lIns="91425" tIns="91425" rIns="91425" bIns="91425" anchor="ctr" anchorCtr="0">
              <a:noAutofit/>
            </a:bodyPr>
            <a:lstStyle/>
            <a:p>
              <a:pPr lvl="1" algn="just"/>
              <a:r>
                <a:rPr lang="lv-LV" b="0" i="0" dirty="0">
                  <a:solidFill>
                    <a:schemeClr val="tx1"/>
                  </a:solidFill>
                  <a:effectLst/>
                  <a:latin typeface="Arial" panose="020B0604020202020204" pitchFamily="34" charset="0"/>
                </a:rPr>
                <a:t>Covid-19 krīzes ietekmē piedzīvojis kopējo </a:t>
              </a:r>
              <a:r>
                <a:rPr lang="lv-LV" b="1" i="0" dirty="0">
                  <a:solidFill>
                    <a:schemeClr val="tx1"/>
                  </a:solidFill>
                  <a:effectLst/>
                  <a:latin typeface="Arial" panose="020B0604020202020204" pitchFamily="34" charset="0"/>
                </a:rPr>
                <a:t>nomas apgrozījuma kritumu vismaz 30 % apmērā</a:t>
              </a:r>
              <a:r>
                <a:rPr lang="lv-LV" b="0" i="0" dirty="0">
                  <a:solidFill>
                    <a:schemeClr val="tx1"/>
                  </a:solidFill>
                  <a:effectLst/>
                  <a:latin typeface="Arial" panose="020B0604020202020204" pitchFamily="34" charset="0"/>
                </a:rPr>
                <a:t>, ņemot vērā izrakstītos rēķinus un kredītrēķinus, salīdzinot par 2021. gada oktobri, novembri un decembri izrakstīto rēķinu kopsummu ar rēķinu kopsummu, kas izrakstīti par 2021. gada jūliju, augustu un septembri.</a:t>
              </a:r>
            </a:p>
            <a:p>
              <a:pPr lvl="1" algn="just"/>
              <a:endParaRPr lang="lv-LV" dirty="0">
                <a:solidFill>
                  <a:schemeClr val="tx1"/>
                </a:solidFill>
                <a:latin typeface="Arial" panose="020B0604020202020204" pitchFamily="34" charset="0"/>
              </a:endParaRPr>
            </a:p>
            <a:p>
              <a:pPr lvl="1" algn="just"/>
              <a:r>
                <a:rPr lang="lv-LV" b="1" dirty="0">
                  <a:solidFill>
                    <a:schemeClr val="tx1"/>
                  </a:solidFill>
                  <a:latin typeface="Arial" panose="020B0604020202020204" pitchFamily="34" charset="0"/>
                </a:rPr>
                <a:t>P</a:t>
              </a:r>
              <a:r>
                <a:rPr lang="lv-LV" b="1" i="0" dirty="0">
                  <a:solidFill>
                    <a:schemeClr val="tx1"/>
                  </a:solidFill>
                  <a:effectLst/>
                  <a:latin typeface="Arial" panose="020B0604020202020204" pitchFamily="34" charset="0"/>
                </a:rPr>
                <a:t>iešķīris nomas atlaidi vismaz 50 % apmērā </a:t>
              </a:r>
              <a:r>
                <a:rPr lang="lv-LV" b="0" i="0" dirty="0">
                  <a:solidFill>
                    <a:schemeClr val="tx1"/>
                  </a:solidFill>
                  <a:effectLst/>
                  <a:latin typeface="Arial" panose="020B0604020202020204" pitchFamily="34" charset="0"/>
                </a:rPr>
                <a:t>(kumulatīvi) par 2021. gada novembra mēnesi vismaz 50 % tirdzniecības un pakalpojumu sniegšanas vietām, izņemot Ministru kabineta 2021. gada 9. oktobra rīkojuma Nr. 720 "</a:t>
              </a:r>
              <a:r>
                <a:rPr lang="lv-LV" b="0" i="0" u="none"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Par ārkārtējās situācijas izsludināšanu</a:t>
              </a:r>
              <a:r>
                <a:rPr lang="lv-LV" b="0" i="0" dirty="0">
                  <a:solidFill>
                    <a:schemeClr val="tx1"/>
                  </a:solidFill>
                  <a:effectLst/>
                  <a:latin typeface="Arial" panose="020B0604020202020204" pitchFamily="34" charset="0"/>
                </a:rPr>
                <a:t>" 5.16. apakšpunktā minētās tirdzniecības vietas (turpmāk - pirmās nepieciešamības preču tirdzniecības vietas).</a:t>
              </a:r>
              <a:endParaRPr lang="lv-LV" dirty="0">
                <a:solidFill>
                  <a:schemeClr val="tx1"/>
                </a:solidFill>
              </a:endParaRPr>
            </a:p>
          </p:txBody>
        </p:sp>
        <p:sp>
          <p:nvSpPr>
            <p:cNvPr id="1125" name="Google Shape;1125;p18"/>
            <p:cNvSpPr txBox="1"/>
            <p:nvPr/>
          </p:nvSpPr>
          <p:spPr>
            <a:xfrm>
              <a:off x="1240950" y="1145350"/>
              <a:ext cx="204090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grpSp>
      <p:sp>
        <p:nvSpPr>
          <p:cNvPr id="1129" name="Google Shape;1129;p18"/>
          <p:cNvSpPr txBox="1"/>
          <p:nvPr/>
        </p:nvSpPr>
        <p:spPr>
          <a:xfrm>
            <a:off x="3551550" y="1145350"/>
            <a:ext cx="204090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sp>
        <p:nvSpPr>
          <p:cNvPr id="1133" name="Google Shape;1133;p18"/>
          <p:cNvSpPr txBox="1"/>
          <p:nvPr/>
        </p:nvSpPr>
        <p:spPr>
          <a:xfrm>
            <a:off x="5880501" y="1123888"/>
            <a:ext cx="2040900" cy="32584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319260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2"/>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IEROBEŽOJUMI(I)</a:t>
            </a:r>
            <a:endParaRPr dirty="0"/>
          </a:p>
        </p:txBody>
      </p:sp>
      <p:grpSp>
        <p:nvGrpSpPr>
          <p:cNvPr id="1306" name="Google Shape;1306;p22"/>
          <p:cNvGrpSpPr/>
          <p:nvPr/>
        </p:nvGrpSpPr>
        <p:grpSpPr>
          <a:xfrm>
            <a:off x="267758" y="1874159"/>
            <a:ext cx="2310322" cy="2013342"/>
            <a:chOff x="798499" y="2471706"/>
            <a:chExt cx="2310322" cy="2013342"/>
          </a:xfrm>
        </p:grpSpPr>
        <p:sp>
          <p:nvSpPr>
            <p:cNvPr id="1307" name="Google Shape;1307;p22"/>
            <p:cNvSpPr txBox="1"/>
            <p:nvPr/>
          </p:nvSpPr>
          <p:spPr>
            <a:xfrm>
              <a:off x="1013615" y="2471706"/>
              <a:ext cx="1933754" cy="4067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1800" b="1" dirty="0">
                  <a:solidFill>
                    <a:schemeClr val="accent1"/>
                  </a:solidFill>
                  <a:latin typeface="Playfair Display"/>
                  <a:ea typeface="Playfair Display"/>
                  <a:cs typeface="Playfair Display"/>
                  <a:sym typeface="Playfair Display"/>
                </a:rPr>
                <a:t>JA IR NODOKĻU PARĀDS</a:t>
              </a:r>
              <a:endParaRPr sz="1800" b="1" dirty="0">
                <a:solidFill>
                  <a:schemeClr val="accent1"/>
                </a:solidFill>
                <a:latin typeface="Playfair Display"/>
                <a:ea typeface="Playfair Display"/>
                <a:cs typeface="Playfair Display"/>
                <a:sym typeface="Playfair Display"/>
              </a:endParaRPr>
            </a:p>
          </p:txBody>
        </p:sp>
        <p:sp>
          <p:nvSpPr>
            <p:cNvPr id="1308" name="Google Shape;1308;p22"/>
            <p:cNvSpPr txBox="1"/>
            <p:nvPr/>
          </p:nvSpPr>
          <p:spPr>
            <a:xfrm>
              <a:off x="798499" y="3009088"/>
              <a:ext cx="2310322" cy="1475960"/>
            </a:xfrm>
            <a:prstGeom prst="rect">
              <a:avLst/>
            </a:prstGeom>
            <a:noFill/>
            <a:ln>
              <a:noFill/>
            </a:ln>
          </p:spPr>
          <p:txBody>
            <a:bodyPr spcFirstLastPara="1" wrap="square" lIns="91425" tIns="91425" rIns="91425" bIns="91425" anchor="ctr" anchorCtr="0">
              <a:noAutofit/>
            </a:bodyPr>
            <a:lstStyle/>
            <a:p>
              <a:pPr marL="285750" lvl="0" indent="-285750" algn="just" rtl="0">
                <a:spcBef>
                  <a:spcPts val="0"/>
                </a:spcBef>
                <a:spcAft>
                  <a:spcPts val="0"/>
                </a:spcAft>
                <a:buFont typeface="Wingdings" panose="05000000000000000000" pitchFamily="2" charset="2"/>
                <a:buChar char="ü"/>
              </a:pPr>
              <a:r>
                <a:rPr lang="lv-LV" dirty="0">
                  <a:latin typeface="+mn-lt"/>
                  <a:ea typeface="Oxygen"/>
                  <a:cs typeface="Oxygen"/>
                  <a:sym typeface="Oxygen"/>
                </a:rPr>
                <a:t>ja uz iesnieguma iesniegšanas dienu ir VID administrēto nodokļu </a:t>
              </a:r>
              <a:r>
                <a:rPr lang="lv-LV" b="1" dirty="0">
                  <a:latin typeface="+mn-lt"/>
                  <a:ea typeface="Oxygen"/>
                  <a:cs typeface="Oxygen"/>
                  <a:sym typeface="Oxygen"/>
                </a:rPr>
                <a:t>parāds, kas pārsniedz 1000 </a:t>
              </a:r>
              <a:r>
                <a:rPr lang="lv-LV" b="1" i="1" dirty="0" err="1">
                  <a:latin typeface="+mn-lt"/>
                  <a:ea typeface="Oxygen"/>
                  <a:cs typeface="Oxygen"/>
                  <a:sym typeface="Oxygen"/>
                </a:rPr>
                <a:t>euro</a:t>
              </a:r>
              <a:endParaRPr b="1" i="1" dirty="0">
                <a:latin typeface="+mn-lt"/>
                <a:ea typeface="Oxygen"/>
                <a:cs typeface="Oxygen"/>
                <a:sym typeface="Oxygen"/>
              </a:endParaRPr>
            </a:p>
          </p:txBody>
        </p:sp>
      </p:grpSp>
      <p:grpSp>
        <p:nvGrpSpPr>
          <p:cNvPr id="1314" name="Google Shape;1314;p22"/>
          <p:cNvGrpSpPr/>
          <p:nvPr/>
        </p:nvGrpSpPr>
        <p:grpSpPr>
          <a:xfrm>
            <a:off x="2898588" y="1458060"/>
            <a:ext cx="4639330" cy="3274335"/>
            <a:chOff x="2913289" y="1473197"/>
            <a:chExt cx="4639330" cy="2918428"/>
          </a:xfrm>
        </p:grpSpPr>
        <p:sp>
          <p:nvSpPr>
            <p:cNvPr id="1315" name="Google Shape;1315;p22"/>
            <p:cNvSpPr txBox="1"/>
            <p:nvPr/>
          </p:nvSpPr>
          <p:spPr>
            <a:xfrm>
              <a:off x="3323987" y="1473197"/>
              <a:ext cx="2310322" cy="1104312"/>
            </a:xfrm>
            <a:prstGeom prst="rect">
              <a:avLst/>
            </a:prstGeom>
            <a:noFill/>
            <a:ln>
              <a:noFill/>
            </a:ln>
          </p:spPr>
          <p:txBody>
            <a:bodyPr spcFirstLastPara="1" wrap="square" lIns="91425" tIns="91425" rIns="91425" bIns="91425" anchor="ctr" anchorCtr="0">
              <a:noAutofit/>
            </a:bodyPr>
            <a:lstStyle/>
            <a:p>
              <a:pPr lvl="0" algn="ctr">
                <a:buClr>
                  <a:schemeClr val="dk1"/>
                </a:buClr>
                <a:buSzPts val="1100"/>
              </a:pPr>
              <a:r>
                <a:rPr lang="pt-BR" sz="1800" b="1" dirty="0">
                  <a:solidFill>
                    <a:schemeClr val="accent2">
                      <a:lumMod val="75000"/>
                    </a:schemeClr>
                  </a:solidFill>
                  <a:latin typeface="Playfair Display"/>
                  <a:ea typeface="Playfair Display"/>
                  <a:cs typeface="Playfair Display"/>
                  <a:sym typeface="Playfair Display"/>
                </a:rPr>
                <a:t>S</a:t>
              </a:r>
              <a:r>
                <a:rPr lang="lv-LV" sz="1800" b="1" dirty="0">
                  <a:solidFill>
                    <a:schemeClr val="accent2">
                      <a:lumMod val="75000"/>
                    </a:schemeClr>
                  </a:solidFill>
                  <a:latin typeface="Playfair Display"/>
                  <a:ea typeface="Playfair Display"/>
                  <a:cs typeface="Playfair Display"/>
                  <a:sym typeface="Playfair Display"/>
                </a:rPr>
                <a:t>ĪKAJAM</a:t>
              </a:r>
              <a:r>
                <a:rPr lang="pt-BR" sz="1800" b="1" dirty="0">
                  <a:solidFill>
                    <a:schemeClr val="accent2">
                      <a:lumMod val="75000"/>
                    </a:schemeClr>
                  </a:solidFill>
                  <a:latin typeface="Playfair Display"/>
                  <a:ea typeface="Playfair Display"/>
                  <a:cs typeface="Playfair Display"/>
                  <a:sym typeface="Playfair Display"/>
                </a:rPr>
                <a:t> (mikro) </a:t>
              </a:r>
              <a:r>
                <a:rPr lang="lv-LV" sz="1800" b="1" dirty="0">
                  <a:solidFill>
                    <a:schemeClr val="accent2">
                      <a:lumMod val="75000"/>
                    </a:schemeClr>
                  </a:solidFill>
                  <a:latin typeface="Playfair Display"/>
                  <a:ea typeface="Playfair Display"/>
                  <a:cs typeface="Playfair Display"/>
                  <a:sym typeface="Playfair Display"/>
                </a:rPr>
                <a:t>VAI MAZAJAM KOMERSANTAM</a:t>
              </a:r>
              <a:endParaRPr sz="1800" b="1" dirty="0">
                <a:solidFill>
                  <a:schemeClr val="accent2">
                    <a:lumMod val="75000"/>
                  </a:schemeClr>
                </a:solidFill>
                <a:latin typeface="Playfair Display"/>
                <a:ea typeface="Playfair Display"/>
                <a:cs typeface="Playfair Display"/>
                <a:sym typeface="Playfair Display"/>
              </a:endParaRPr>
            </a:p>
          </p:txBody>
        </p:sp>
        <p:sp>
          <p:nvSpPr>
            <p:cNvPr id="1316" name="Google Shape;1316;p22"/>
            <p:cNvSpPr txBox="1"/>
            <p:nvPr/>
          </p:nvSpPr>
          <p:spPr>
            <a:xfrm>
              <a:off x="2913289" y="2783105"/>
              <a:ext cx="3379014" cy="1608520"/>
            </a:xfrm>
            <a:prstGeom prst="rect">
              <a:avLst/>
            </a:prstGeom>
            <a:noFill/>
            <a:ln>
              <a:noFill/>
            </a:ln>
          </p:spPr>
          <p:txBody>
            <a:bodyPr spcFirstLastPara="1" wrap="square" lIns="91425" tIns="91425" rIns="91425" bIns="91425" anchor="ctr" anchorCtr="0">
              <a:noAutofit/>
            </a:bodyPr>
            <a:lstStyle/>
            <a:p>
              <a:pPr marL="285750" indent="-285750" algn="l">
                <a:buFont typeface="Wingdings" panose="05000000000000000000" pitchFamily="2" charset="2"/>
                <a:buChar char="ü"/>
              </a:pPr>
              <a:r>
                <a:rPr lang="lv-LV" b="0" i="0" dirty="0">
                  <a:solidFill>
                    <a:schemeClr val="tx1"/>
                  </a:solidFill>
                  <a:effectLst/>
                  <a:latin typeface="Arial" panose="020B0604020202020204" pitchFamily="34" charset="0"/>
                </a:rPr>
                <a:t>tas jau </a:t>
              </a:r>
              <a:r>
                <a:rPr lang="lv-LV" b="1" i="0" dirty="0">
                  <a:solidFill>
                    <a:schemeClr val="tx1"/>
                  </a:solidFill>
                  <a:effectLst/>
                  <a:latin typeface="Arial" panose="020B0604020202020204" pitchFamily="34" charset="0"/>
                </a:rPr>
                <a:t>2019. gada 31. decembrī bija nonācis grūtībās </a:t>
              </a:r>
            </a:p>
            <a:p>
              <a:pPr marL="285750" indent="-285750" algn="l">
                <a:buFont typeface="Wingdings" panose="05000000000000000000" pitchFamily="2" charset="2"/>
                <a:buChar char="ü"/>
              </a:pPr>
              <a:r>
                <a:rPr lang="lv-LV" b="0" i="0" dirty="0">
                  <a:solidFill>
                    <a:schemeClr val="tx1"/>
                  </a:solidFill>
                  <a:effectLst/>
                  <a:latin typeface="Arial" panose="020B0604020202020204" pitchFamily="34" charset="0"/>
                </a:rPr>
                <a:t>tam atbalsta piešķiršanas brīdī ir ierosināta TAP lieta, tiek īstenots TAP vai ir pasludināts maksātnespējas process vai tas ir saņēmis glābšanas atbalstu un joprojām nav atmaksājis aizdevumu vai atsaucis garantiju, vai tas ir saņēmis pārstrukturēšanas atbalstu un uz to joprojām attiecas pārstrukturēšanas plāns</a:t>
              </a:r>
            </a:p>
          </p:txBody>
        </p:sp>
        <p:sp>
          <p:nvSpPr>
            <p:cNvPr id="1317" name="Google Shape;1317;p22"/>
            <p:cNvSpPr txBox="1"/>
            <p:nvPr/>
          </p:nvSpPr>
          <p:spPr>
            <a:xfrm>
              <a:off x="6719604" y="1675350"/>
              <a:ext cx="833015" cy="33743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b="1" dirty="0">
                <a:solidFill>
                  <a:schemeClr val="lt1"/>
                </a:solidFill>
                <a:latin typeface="Playfair Display"/>
                <a:ea typeface="Playfair Display"/>
                <a:cs typeface="Playfair Display"/>
                <a:sym typeface="Playfair Display"/>
              </a:endParaRPr>
            </a:p>
          </p:txBody>
        </p:sp>
      </p:grpSp>
      <p:grpSp>
        <p:nvGrpSpPr>
          <p:cNvPr id="1322" name="Google Shape;1322;p22"/>
          <p:cNvGrpSpPr/>
          <p:nvPr/>
        </p:nvGrpSpPr>
        <p:grpSpPr>
          <a:xfrm>
            <a:off x="6271720" y="1667930"/>
            <a:ext cx="2586348" cy="2925223"/>
            <a:chOff x="6271720" y="1667930"/>
            <a:chExt cx="2586348" cy="2925223"/>
          </a:xfrm>
        </p:grpSpPr>
        <p:sp>
          <p:nvSpPr>
            <p:cNvPr id="1323" name="Google Shape;1323;p22"/>
            <p:cNvSpPr txBox="1"/>
            <p:nvPr/>
          </p:nvSpPr>
          <p:spPr>
            <a:xfrm>
              <a:off x="6271720" y="1667930"/>
              <a:ext cx="2028868" cy="74361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lv-LV" sz="1800" b="1" dirty="0">
                  <a:solidFill>
                    <a:schemeClr val="accent3">
                      <a:lumMod val="75000"/>
                    </a:schemeClr>
                  </a:solidFill>
                  <a:latin typeface="Playfair Display"/>
                  <a:ea typeface="Playfair Display"/>
                  <a:cs typeface="Playfair Display"/>
                  <a:sym typeface="Playfair Display"/>
                </a:rPr>
                <a:t>VIDĒJAM VAI LIELAJAM KOMERSANTAM</a:t>
              </a:r>
              <a:endParaRPr sz="1800" b="1" dirty="0">
                <a:solidFill>
                  <a:schemeClr val="accent3">
                    <a:lumMod val="75000"/>
                  </a:schemeClr>
                </a:solidFill>
                <a:latin typeface="Playfair Display"/>
                <a:ea typeface="Playfair Display"/>
                <a:cs typeface="Playfair Display"/>
                <a:sym typeface="Playfair Display"/>
              </a:endParaRPr>
            </a:p>
          </p:txBody>
        </p:sp>
        <p:sp>
          <p:nvSpPr>
            <p:cNvPr id="1324" name="Google Shape;1324;p22"/>
            <p:cNvSpPr txBox="1"/>
            <p:nvPr/>
          </p:nvSpPr>
          <p:spPr>
            <a:xfrm>
              <a:off x="6271720" y="2731960"/>
              <a:ext cx="2586348" cy="1861193"/>
            </a:xfrm>
            <a:prstGeom prst="rect">
              <a:avLst/>
            </a:prstGeom>
            <a:noFill/>
            <a:ln>
              <a:noFill/>
            </a:ln>
          </p:spPr>
          <p:txBody>
            <a:bodyPr spcFirstLastPara="1" wrap="square" lIns="91425" tIns="91425" rIns="91425" bIns="91425" anchor="ctr" anchorCtr="0">
              <a:noAutofit/>
            </a:bodyPr>
            <a:lstStyle/>
            <a:p>
              <a:pPr marL="285750" lvl="0" indent="-285750" algn="just">
                <a:buFont typeface="Wingdings" panose="05000000000000000000" pitchFamily="2" charset="2"/>
                <a:buChar char="ü"/>
              </a:pPr>
              <a:r>
                <a:rPr lang="lv-LV" b="0" i="0" dirty="0">
                  <a:solidFill>
                    <a:schemeClr val="tx1"/>
                  </a:solidFill>
                  <a:effectLst/>
                  <a:latin typeface="Arial" panose="020B0604020202020204" pitchFamily="34" charset="0"/>
                </a:rPr>
                <a:t>vidējam vai lielajam nodokļu maksātājam, kurš </a:t>
              </a:r>
              <a:r>
                <a:rPr lang="lv-LV" b="1" i="0" dirty="0">
                  <a:solidFill>
                    <a:schemeClr val="tx1"/>
                  </a:solidFill>
                  <a:effectLst/>
                  <a:latin typeface="Arial" panose="020B0604020202020204" pitchFamily="34" charset="0"/>
                </a:rPr>
                <a:t>jau 2019. gada 31. decembrī bija un atbalsta piešķiršanas brīdī ir uzskatāms par nonākušu grūtībās </a:t>
              </a:r>
              <a:r>
                <a:rPr lang="lv-LV" b="0" i="0" dirty="0">
                  <a:solidFill>
                    <a:schemeClr val="tx1"/>
                  </a:solidFill>
                  <a:effectLst/>
                  <a:latin typeface="Arial" panose="020B0604020202020204" pitchFamily="34" charset="0"/>
                </a:rPr>
                <a:t>atbilstoši Komisijas regulas Nr. </a:t>
              </a:r>
              <a:r>
                <a:rPr lang="lv-LV" b="0" i="0" u="none"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651/2014</a:t>
              </a:r>
              <a:r>
                <a:rPr lang="lv-LV" b="0" i="0" dirty="0">
                  <a:solidFill>
                    <a:schemeClr val="tx1"/>
                  </a:solidFill>
                  <a:effectLst/>
                  <a:latin typeface="Arial" panose="020B0604020202020204" pitchFamily="34" charset="0"/>
                </a:rPr>
                <a:t> 2. panta 18. punktā minētajai definīcijai</a:t>
              </a:r>
              <a:endParaRPr dirty="0">
                <a:solidFill>
                  <a:schemeClr val="tx1"/>
                </a:solidFill>
                <a:latin typeface="+mn-lt"/>
                <a:ea typeface="Oxygen"/>
                <a:cs typeface="Oxygen"/>
                <a:sym typeface="Oxygen"/>
              </a:endParaRPr>
            </a:p>
          </p:txBody>
        </p:sp>
      </p:grpSp>
      <p:sp>
        <p:nvSpPr>
          <p:cNvPr id="36" name="Google Shape;1319;p22">
            <a:extLst>
              <a:ext uri="{FF2B5EF4-FFF2-40B4-BE49-F238E27FC236}">
                <a16:creationId xmlns:a16="http://schemas.microsoft.com/office/drawing/2014/main" id="{957ACF61-C5E6-4A2D-B121-07AE17CA8703}"/>
              </a:ext>
            </a:extLst>
          </p:cNvPr>
          <p:cNvSpPr txBox="1"/>
          <p:nvPr/>
        </p:nvSpPr>
        <p:spPr>
          <a:xfrm>
            <a:off x="2825376" y="986510"/>
            <a:ext cx="3525438"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2000" dirty="0">
                <a:latin typeface="Oxygen"/>
                <a:ea typeface="Oxygen"/>
                <a:cs typeface="Oxygen"/>
                <a:sym typeface="Oxygen"/>
              </a:rPr>
              <a:t>Atbalstu nepiešķir:</a:t>
            </a:r>
            <a:endParaRPr sz="2000" dirty="0">
              <a:latin typeface="Oxygen"/>
              <a:ea typeface="Oxygen"/>
              <a:cs typeface="Oxygen"/>
              <a:sym typeface="Oxyge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2"/>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dirty="0"/>
              <a:t>IEROBEŽOJUMI(II)</a:t>
            </a:r>
            <a:endParaRPr dirty="0"/>
          </a:p>
        </p:txBody>
      </p:sp>
      <p:grpSp>
        <p:nvGrpSpPr>
          <p:cNvPr id="1294" name="Google Shape;1294;p22"/>
          <p:cNvGrpSpPr/>
          <p:nvPr/>
        </p:nvGrpSpPr>
        <p:grpSpPr>
          <a:xfrm>
            <a:off x="2475953" y="1469867"/>
            <a:ext cx="6097588" cy="636463"/>
            <a:chOff x="991252" y="2636254"/>
            <a:chExt cx="3387360" cy="597954"/>
          </a:xfrm>
        </p:grpSpPr>
        <p:sp>
          <p:nvSpPr>
            <p:cNvPr id="1295" name="Google Shape;1295;p22"/>
            <p:cNvSpPr/>
            <p:nvPr/>
          </p:nvSpPr>
          <p:spPr>
            <a:xfrm>
              <a:off x="1688278" y="3070521"/>
              <a:ext cx="195948" cy="147678"/>
            </a:xfrm>
            <a:custGeom>
              <a:avLst/>
              <a:gdLst/>
              <a:ahLst/>
              <a:cxnLst/>
              <a:rect l="l" t="t" r="r" b="b"/>
              <a:pathLst>
                <a:path w="1405" h="1201" extrusionOk="0">
                  <a:moveTo>
                    <a:pt x="1" y="1"/>
                  </a:moveTo>
                  <a:lnTo>
                    <a:pt x="349" y="601"/>
                  </a:lnTo>
                  <a:lnTo>
                    <a:pt x="697" y="1201"/>
                  </a:lnTo>
                  <a:lnTo>
                    <a:pt x="1057" y="601"/>
                  </a:lnTo>
                  <a:lnTo>
                    <a:pt x="14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3827815" y="3058981"/>
              <a:ext cx="195927" cy="147684"/>
            </a:xfrm>
            <a:custGeom>
              <a:avLst/>
              <a:gdLst/>
              <a:ahLst/>
              <a:cxnLst/>
              <a:rect l="l" t="t" r="r" b="b"/>
              <a:pathLst>
                <a:path w="1405" h="1201" extrusionOk="0">
                  <a:moveTo>
                    <a:pt x="1" y="1"/>
                  </a:moveTo>
                  <a:lnTo>
                    <a:pt x="349" y="601"/>
                  </a:lnTo>
                  <a:lnTo>
                    <a:pt x="709" y="1201"/>
                  </a:lnTo>
                  <a:lnTo>
                    <a:pt x="1057" y="601"/>
                  </a:lnTo>
                  <a:lnTo>
                    <a:pt x="140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98" name="Google Shape;1298;p22"/>
            <p:cNvGrpSpPr/>
            <p:nvPr/>
          </p:nvGrpSpPr>
          <p:grpSpPr>
            <a:xfrm>
              <a:off x="991252" y="2636254"/>
              <a:ext cx="3387360" cy="597954"/>
              <a:chOff x="991247" y="2681592"/>
              <a:chExt cx="3387360" cy="475434"/>
            </a:xfrm>
          </p:grpSpPr>
          <p:sp>
            <p:nvSpPr>
              <p:cNvPr id="1301" name="Google Shape;1301;p22"/>
              <p:cNvSpPr/>
              <p:nvPr/>
            </p:nvSpPr>
            <p:spPr>
              <a:xfrm>
                <a:off x="3095178" y="2689083"/>
                <a:ext cx="1283429" cy="320390"/>
              </a:xfrm>
              <a:custGeom>
                <a:avLst/>
                <a:gdLst/>
                <a:ahLst/>
                <a:cxnLst/>
                <a:rect l="l" t="t" r="r" b="b"/>
                <a:pathLst>
                  <a:path w="11401" h="3457" extrusionOk="0">
                    <a:moveTo>
                      <a:pt x="0" y="0"/>
                    </a:moveTo>
                    <a:lnTo>
                      <a:pt x="0" y="3457"/>
                    </a:lnTo>
                    <a:lnTo>
                      <a:pt x="9709" y="3457"/>
                    </a:lnTo>
                    <a:cubicBezTo>
                      <a:pt x="10657" y="3457"/>
                      <a:pt x="11401" y="2700"/>
                      <a:pt x="11401" y="1752"/>
                    </a:cubicBezTo>
                    <a:cubicBezTo>
                      <a:pt x="11401" y="756"/>
                      <a:pt x="10657" y="0"/>
                      <a:pt x="9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22"/>
              <p:cNvSpPr/>
              <p:nvPr/>
            </p:nvSpPr>
            <p:spPr>
              <a:xfrm>
                <a:off x="2205291" y="2681592"/>
                <a:ext cx="1217468" cy="338008"/>
              </a:xfrm>
              <a:custGeom>
                <a:avLst/>
                <a:gdLst/>
                <a:ahLst/>
                <a:cxnLst/>
                <a:rect l="l" t="t" r="r" b="b"/>
                <a:pathLst>
                  <a:path w="11402" h="3457" extrusionOk="0">
                    <a:moveTo>
                      <a:pt x="1" y="0"/>
                    </a:moveTo>
                    <a:lnTo>
                      <a:pt x="1" y="3457"/>
                    </a:lnTo>
                    <a:lnTo>
                      <a:pt x="9697" y="3457"/>
                    </a:lnTo>
                    <a:cubicBezTo>
                      <a:pt x="10645" y="3457"/>
                      <a:pt x="11402" y="2700"/>
                      <a:pt x="11402" y="1752"/>
                    </a:cubicBezTo>
                    <a:cubicBezTo>
                      <a:pt x="11402" y="756"/>
                      <a:pt x="10645" y="0"/>
                      <a:pt x="96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22"/>
              <p:cNvSpPr/>
              <p:nvPr/>
            </p:nvSpPr>
            <p:spPr>
              <a:xfrm>
                <a:off x="991247" y="2689082"/>
                <a:ext cx="1393258" cy="338008"/>
              </a:xfrm>
              <a:custGeom>
                <a:avLst/>
                <a:gdLst/>
                <a:ahLst/>
                <a:cxnLst/>
                <a:rect l="l" t="t" r="r" b="b"/>
                <a:pathLst>
                  <a:path w="11402" h="3457" extrusionOk="0">
                    <a:moveTo>
                      <a:pt x="1704" y="0"/>
                    </a:moveTo>
                    <a:cubicBezTo>
                      <a:pt x="756" y="0"/>
                      <a:pt x="0" y="756"/>
                      <a:pt x="0" y="1752"/>
                    </a:cubicBezTo>
                    <a:cubicBezTo>
                      <a:pt x="0" y="2700"/>
                      <a:pt x="756" y="3457"/>
                      <a:pt x="1704" y="3457"/>
                    </a:cubicBezTo>
                    <a:lnTo>
                      <a:pt x="9697" y="3457"/>
                    </a:lnTo>
                    <a:cubicBezTo>
                      <a:pt x="10657" y="3457"/>
                      <a:pt x="11401" y="2700"/>
                      <a:pt x="11401" y="1752"/>
                    </a:cubicBezTo>
                    <a:cubicBezTo>
                      <a:pt x="11401" y="756"/>
                      <a:pt x="10657" y="0"/>
                      <a:pt x="96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22"/>
              <p:cNvSpPr/>
              <p:nvPr/>
            </p:nvSpPr>
            <p:spPr>
              <a:xfrm rot="10800000">
                <a:off x="2784529" y="3030770"/>
                <a:ext cx="167810" cy="126256"/>
              </a:xfrm>
              <a:custGeom>
                <a:avLst/>
                <a:gdLst/>
                <a:ahLst/>
                <a:cxnLst/>
                <a:rect l="l" t="t" r="r" b="b"/>
                <a:pathLst>
                  <a:path w="1405" h="1201" extrusionOk="0">
                    <a:moveTo>
                      <a:pt x="696" y="0"/>
                    </a:moveTo>
                    <a:lnTo>
                      <a:pt x="348" y="600"/>
                    </a:lnTo>
                    <a:lnTo>
                      <a:pt x="0" y="1200"/>
                    </a:lnTo>
                    <a:lnTo>
                      <a:pt x="1404" y="1200"/>
                    </a:lnTo>
                    <a:lnTo>
                      <a:pt x="1056" y="600"/>
                    </a:lnTo>
                    <a:lnTo>
                      <a:pt x="696"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06" name="Google Shape;1306;p22"/>
          <p:cNvGrpSpPr/>
          <p:nvPr/>
        </p:nvGrpSpPr>
        <p:grpSpPr>
          <a:xfrm>
            <a:off x="2497695" y="1470473"/>
            <a:ext cx="5599066" cy="2922495"/>
            <a:chOff x="2540549" y="1470473"/>
            <a:chExt cx="5213230" cy="2922495"/>
          </a:xfrm>
        </p:grpSpPr>
        <p:sp>
          <p:nvSpPr>
            <p:cNvPr id="1307" name="Google Shape;1307;p22"/>
            <p:cNvSpPr txBox="1"/>
            <p:nvPr/>
          </p:nvSpPr>
          <p:spPr>
            <a:xfrm>
              <a:off x="2755755" y="2316178"/>
              <a:ext cx="2062221" cy="576412"/>
            </a:xfrm>
            <a:prstGeom prst="rect">
              <a:avLst/>
            </a:prstGeom>
            <a:noFill/>
            <a:ln>
              <a:noFill/>
            </a:ln>
          </p:spPr>
          <p:txBody>
            <a:bodyPr spcFirstLastPara="1" wrap="square" lIns="91425" tIns="91425" rIns="91425" bIns="91425" anchor="ctr" anchorCtr="0">
              <a:noAutofit/>
            </a:bodyPr>
            <a:lstStyle/>
            <a:p>
              <a:pPr lvl="0" algn="ctr">
                <a:buClr>
                  <a:schemeClr val="dk1"/>
                </a:buClr>
                <a:buSzPts val="1100"/>
              </a:pPr>
              <a:r>
                <a:rPr lang="lv-LV" sz="1600" b="1" dirty="0">
                  <a:solidFill>
                    <a:schemeClr val="accent3"/>
                  </a:solidFill>
                  <a:latin typeface="Playfair Display"/>
                  <a:ea typeface="Playfair Display"/>
                  <a:cs typeface="Playfair Display"/>
                  <a:sym typeface="Playfair Display"/>
                </a:rPr>
                <a:t>Ārzonā reģistrētām</a:t>
              </a:r>
            </a:p>
          </p:txBody>
        </p:sp>
        <p:sp>
          <p:nvSpPr>
            <p:cNvPr id="1309" name="Google Shape;1309;p22"/>
            <p:cNvSpPr txBox="1"/>
            <p:nvPr/>
          </p:nvSpPr>
          <p:spPr>
            <a:xfrm>
              <a:off x="7004609" y="1470473"/>
              <a:ext cx="749170" cy="4057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a:t>
              </a:r>
              <a:r>
                <a:rPr lang="lv-LV" sz="2800" b="1" dirty="0">
                  <a:solidFill>
                    <a:schemeClr val="lt1"/>
                  </a:solidFill>
                  <a:latin typeface="Playfair Display"/>
                  <a:ea typeface="Playfair Display"/>
                  <a:cs typeface="Playfair Display"/>
                  <a:sym typeface="Playfair Display"/>
                </a:rPr>
                <a:t>4</a:t>
              </a:r>
              <a:endParaRPr sz="2800" b="1" dirty="0">
                <a:solidFill>
                  <a:schemeClr val="lt1"/>
                </a:solidFill>
                <a:latin typeface="Playfair Display"/>
                <a:ea typeface="Playfair Display"/>
                <a:cs typeface="Playfair Display"/>
                <a:sym typeface="Playfair Display"/>
              </a:endParaRPr>
            </a:p>
          </p:txBody>
        </p:sp>
        <p:sp>
          <p:nvSpPr>
            <p:cNvPr id="1308" name="Google Shape;1308;p22"/>
            <p:cNvSpPr txBox="1"/>
            <p:nvPr/>
          </p:nvSpPr>
          <p:spPr>
            <a:xfrm>
              <a:off x="2540549" y="3630956"/>
              <a:ext cx="2253173" cy="762012"/>
            </a:xfrm>
            <a:prstGeom prst="rect">
              <a:avLst/>
            </a:prstGeom>
            <a:noFill/>
            <a:ln>
              <a:noFill/>
            </a:ln>
          </p:spPr>
          <p:txBody>
            <a:bodyPr spcFirstLastPara="1" wrap="square" lIns="91425" tIns="91425" rIns="91425" bIns="91425" anchor="ctr" anchorCtr="0">
              <a:noAutofit/>
            </a:bodyPr>
            <a:lstStyle/>
            <a:p>
              <a:pPr marL="285750" lvl="1" indent="-285750" algn="just">
                <a:buFont typeface="Wingdings" panose="05000000000000000000" pitchFamily="2" charset="2"/>
                <a:buChar char="ü"/>
              </a:pPr>
              <a:r>
                <a:rPr lang="lv-LV" dirty="0">
                  <a:solidFill>
                    <a:schemeClr val="tx1"/>
                  </a:solidFill>
                </a:rPr>
                <a:t>juridiskām personām vai personu apvienībām, kā arī Latvijā reģistrētām juridiskām personām, kurās vairāk nekā 25 % kapitāla daļu (akciju) īpašnieks vai turētājs ir ārzonā reģistrēta juridiskā persona vai personu apvienība</a:t>
              </a:r>
            </a:p>
          </p:txBody>
        </p:sp>
      </p:grpSp>
      <p:grpSp>
        <p:nvGrpSpPr>
          <p:cNvPr id="1314" name="Google Shape;1314;p22"/>
          <p:cNvGrpSpPr/>
          <p:nvPr/>
        </p:nvGrpSpPr>
        <p:grpSpPr>
          <a:xfrm>
            <a:off x="2160851" y="1454914"/>
            <a:ext cx="4587984" cy="3951287"/>
            <a:chOff x="1625886" y="1345625"/>
            <a:chExt cx="8207137" cy="4221927"/>
          </a:xfrm>
        </p:grpSpPr>
        <p:sp>
          <p:nvSpPr>
            <p:cNvPr id="1315" name="Google Shape;1315;p22"/>
            <p:cNvSpPr txBox="1"/>
            <p:nvPr/>
          </p:nvSpPr>
          <p:spPr>
            <a:xfrm>
              <a:off x="6737267" y="2160662"/>
              <a:ext cx="3095756" cy="777974"/>
            </a:xfrm>
            <a:prstGeom prst="rect">
              <a:avLst/>
            </a:prstGeom>
            <a:noFill/>
            <a:ln>
              <a:noFill/>
            </a:ln>
          </p:spPr>
          <p:txBody>
            <a:bodyPr spcFirstLastPara="1" wrap="square" lIns="91425" tIns="91425" rIns="91425" bIns="91425" anchor="ctr" anchorCtr="0">
              <a:noAutofit/>
            </a:bodyPr>
            <a:lstStyle/>
            <a:p>
              <a:pPr lvl="0" algn="ctr">
                <a:buClr>
                  <a:schemeClr val="dk1"/>
                </a:buClr>
                <a:buSzPts val="1100"/>
              </a:pPr>
              <a:r>
                <a:rPr lang="lv-LV" sz="1600" b="1" dirty="0">
                  <a:solidFill>
                    <a:schemeClr val="accent2">
                      <a:lumMod val="75000"/>
                    </a:schemeClr>
                  </a:solidFill>
                  <a:latin typeface="Playfair Display"/>
                  <a:ea typeface="Playfair Display"/>
                  <a:cs typeface="Playfair Display"/>
                  <a:sym typeface="Playfair Display"/>
                </a:rPr>
                <a:t>Valsts un pašvaldību institūcijām </a:t>
              </a:r>
              <a:endParaRPr sz="1600" b="1" dirty="0">
                <a:solidFill>
                  <a:schemeClr val="accent2">
                    <a:lumMod val="75000"/>
                  </a:schemeClr>
                </a:solidFill>
                <a:latin typeface="Playfair Display"/>
                <a:ea typeface="Playfair Display"/>
                <a:cs typeface="Playfair Display"/>
                <a:sym typeface="Playfair Display"/>
              </a:endParaRPr>
            </a:p>
          </p:txBody>
        </p:sp>
        <p:sp>
          <p:nvSpPr>
            <p:cNvPr id="1316" name="Google Shape;1316;p22"/>
            <p:cNvSpPr txBox="1"/>
            <p:nvPr/>
          </p:nvSpPr>
          <p:spPr>
            <a:xfrm>
              <a:off x="1625886" y="4070030"/>
              <a:ext cx="3139379" cy="1497522"/>
            </a:xfrm>
            <a:prstGeom prst="rect">
              <a:avLst/>
            </a:prstGeom>
            <a:noFill/>
            <a:ln>
              <a:noFill/>
            </a:ln>
          </p:spPr>
          <p:txBody>
            <a:bodyPr spcFirstLastPara="1" wrap="square" lIns="91425" tIns="91425" rIns="91425" bIns="91425" anchor="ctr" anchorCtr="0">
              <a:noAutofit/>
            </a:bodyPr>
            <a:lstStyle/>
            <a:p>
              <a:pPr lvl="0" algn="just">
                <a:buClr>
                  <a:schemeClr val="dk1"/>
                </a:buClr>
                <a:buSzPts val="1100"/>
              </a:pPr>
              <a:endParaRPr dirty="0">
                <a:latin typeface="Oxygen"/>
                <a:ea typeface="Oxygen"/>
                <a:cs typeface="Oxygen"/>
                <a:sym typeface="Oxygen"/>
              </a:endParaRPr>
            </a:p>
          </p:txBody>
        </p:sp>
        <p:sp>
          <p:nvSpPr>
            <p:cNvPr id="1317" name="Google Shape;1317;p22"/>
            <p:cNvSpPr txBox="1"/>
            <p:nvPr/>
          </p:nvSpPr>
          <p:spPr>
            <a:xfrm>
              <a:off x="7434833" y="1345625"/>
              <a:ext cx="1248412" cy="4582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03</a:t>
              </a:r>
              <a:endParaRPr sz="2800" b="1" dirty="0">
                <a:solidFill>
                  <a:schemeClr val="lt1"/>
                </a:solidFill>
                <a:latin typeface="Playfair Display"/>
                <a:ea typeface="Playfair Display"/>
                <a:cs typeface="Playfair Display"/>
                <a:sym typeface="Playfair Display"/>
              </a:endParaRPr>
            </a:p>
          </p:txBody>
        </p:sp>
      </p:grpSp>
      <p:grpSp>
        <p:nvGrpSpPr>
          <p:cNvPr id="1322" name="Google Shape;1322;p22"/>
          <p:cNvGrpSpPr/>
          <p:nvPr/>
        </p:nvGrpSpPr>
        <p:grpSpPr>
          <a:xfrm>
            <a:off x="6763507" y="1829578"/>
            <a:ext cx="2212555" cy="2761027"/>
            <a:chOff x="6791281" y="1483217"/>
            <a:chExt cx="2212555" cy="2761027"/>
          </a:xfrm>
        </p:grpSpPr>
        <p:sp>
          <p:nvSpPr>
            <p:cNvPr id="1323" name="Google Shape;1323;p22"/>
            <p:cNvSpPr txBox="1"/>
            <p:nvPr/>
          </p:nvSpPr>
          <p:spPr>
            <a:xfrm>
              <a:off x="6791281" y="1483217"/>
              <a:ext cx="2212555" cy="140152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lv-LV" sz="1600" b="1" dirty="0">
                  <a:solidFill>
                    <a:schemeClr val="accent3">
                      <a:lumMod val="75000"/>
                    </a:schemeClr>
                  </a:solidFill>
                  <a:latin typeface="Playfair Display"/>
                  <a:ea typeface="Playfair Display"/>
                  <a:cs typeface="Playfair Display"/>
                  <a:sym typeface="Playfair Display"/>
                </a:rPr>
                <a:t>Sporta centru apakšnomniekiem </a:t>
              </a:r>
              <a:endParaRPr sz="1600" b="1" dirty="0">
                <a:solidFill>
                  <a:schemeClr val="accent3">
                    <a:lumMod val="75000"/>
                  </a:schemeClr>
                </a:solidFill>
                <a:latin typeface="Playfair Display"/>
                <a:ea typeface="Playfair Display"/>
                <a:cs typeface="Playfair Display"/>
                <a:sym typeface="Playfair Display"/>
              </a:endParaRPr>
            </a:p>
          </p:txBody>
        </p:sp>
        <p:sp>
          <p:nvSpPr>
            <p:cNvPr id="1324" name="Google Shape;1324;p22"/>
            <p:cNvSpPr txBox="1"/>
            <p:nvPr/>
          </p:nvSpPr>
          <p:spPr>
            <a:xfrm>
              <a:off x="6802808" y="3188513"/>
              <a:ext cx="1776149" cy="1055731"/>
            </a:xfrm>
            <a:prstGeom prst="rect">
              <a:avLst/>
            </a:prstGeom>
            <a:noFill/>
            <a:ln>
              <a:noFill/>
            </a:ln>
          </p:spPr>
          <p:txBody>
            <a:bodyPr spcFirstLastPara="1" wrap="square" lIns="91425" tIns="91425" rIns="91425" bIns="91425" anchor="ctr" anchorCtr="0">
              <a:noAutofit/>
            </a:bodyPr>
            <a:lstStyle/>
            <a:p>
              <a:pPr lvl="0"/>
              <a:endParaRPr dirty="0">
                <a:latin typeface="+mn-lt"/>
                <a:ea typeface="Oxygen"/>
                <a:cs typeface="Oxygen"/>
                <a:sym typeface="Oxygen"/>
              </a:endParaRPr>
            </a:p>
          </p:txBody>
        </p:sp>
      </p:grpSp>
      <p:sp>
        <p:nvSpPr>
          <p:cNvPr id="2" name="Rectangle 1">
            <a:extLst>
              <a:ext uri="{FF2B5EF4-FFF2-40B4-BE49-F238E27FC236}">
                <a16:creationId xmlns:a16="http://schemas.microsoft.com/office/drawing/2014/main" id="{9D492D0F-1B32-409E-9A35-60E38ED4DBA4}"/>
              </a:ext>
            </a:extLst>
          </p:cNvPr>
          <p:cNvSpPr/>
          <p:nvPr/>
        </p:nvSpPr>
        <p:spPr>
          <a:xfrm>
            <a:off x="3568007" y="1444529"/>
            <a:ext cx="654122" cy="523220"/>
          </a:xfrm>
          <a:prstGeom prst="rect">
            <a:avLst/>
          </a:prstGeom>
        </p:spPr>
        <p:txBody>
          <a:bodyPr wrap="square">
            <a:spAutoFit/>
          </a:bodyPr>
          <a:lstStyle/>
          <a:p>
            <a:r>
              <a:rPr lang="en" sz="2800" b="1" dirty="0">
                <a:solidFill>
                  <a:schemeClr val="lt1"/>
                </a:solidFill>
                <a:latin typeface="Playfair Display"/>
                <a:ea typeface="Playfair Display"/>
                <a:cs typeface="Playfair Display"/>
                <a:sym typeface="Playfair Display"/>
              </a:rPr>
              <a:t>0</a:t>
            </a:r>
            <a:r>
              <a:rPr lang="lv-LV" sz="2800" b="1" dirty="0">
                <a:solidFill>
                  <a:schemeClr val="lt1"/>
                </a:solidFill>
                <a:latin typeface="Playfair Display"/>
                <a:ea typeface="Playfair Display"/>
                <a:cs typeface="Playfair Display"/>
                <a:sym typeface="Playfair Display"/>
              </a:rPr>
              <a:t>2</a:t>
            </a:r>
            <a:endParaRPr lang="lv-LV" sz="2800" dirty="0"/>
          </a:p>
        </p:txBody>
      </p:sp>
      <p:sp>
        <p:nvSpPr>
          <p:cNvPr id="36" name="Google Shape;1319;p22">
            <a:extLst>
              <a:ext uri="{FF2B5EF4-FFF2-40B4-BE49-F238E27FC236}">
                <a16:creationId xmlns:a16="http://schemas.microsoft.com/office/drawing/2014/main" id="{957ACF61-C5E6-4A2D-B121-07AE17CA8703}"/>
              </a:ext>
            </a:extLst>
          </p:cNvPr>
          <p:cNvSpPr txBox="1"/>
          <p:nvPr/>
        </p:nvSpPr>
        <p:spPr>
          <a:xfrm>
            <a:off x="2809281" y="988292"/>
            <a:ext cx="3525438" cy="534900"/>
          </a:xfrm>
          <a:prstGeom prst="rect">
            <a:avLst/>
          </a:prstGeom>
          <a:noFill/>
          <a:ln>
            <a:noFill/>
          </a:ln>
        </p:spPr>
        <p:txBody>
          <a:bodyPr spcFirstLastPara="1" wrap="square" lIns="91425" tIns="91425" rIns="91425" bIns="91425" anchor="ctr" anchorCtr="0">
            <a:noAutofit/>
          </a:bodyPr>
          <a:lstStyle/>
          <a:p>
            <a:pPr algn="ctr"/>
            <a:r>
              <a:rPr lang="lv-LV" sz="2000" dirty="0">
                <a:latin typeface="Oxygen"/>
                <a:ea typeface="Oxygen"/>
                <a:cs typeface="Oxygen"/>
                <a:sym typeface="Oxygen"/>
              </a:rPr>
              <a:t>Atbalstu nepiešķir:</a:t>
            </a:r>
          </a:p>
          <a:p>
            <a:pPr marL="0" lvl="0" indent="0" algn="ctr" rtl="0">
              <a:spcBef>
                <a:spcPts val="0"/>
              </a:spcBef>
              <a:spcAft>
                <a:spcPts val="0"/>
              </a:spcAft>
              <a:buNone/>
            </a:pPr>
            <a:endParaRPr sz="2000" dirty="0">
              <a:latin typeface="Oxygen"/>
              <a:ea typeface="Oxygen"/>
              <a:cs typeface="Oxygen"/>
              <a:sym typeface="Oxygen"/>
            </a:endParaRPr>
          </a:p>
        </p:txBody>
      </p:sp>
      <p:sp>
        <p:nvSpPr>
          <p:cNvPr id="24" name="Google Shape;1301;p22">
            <a:extLst>
              <a:ext uri="{FF2B5EF4-FFF2-40B4-BE49-F238E27FC236}">
                <a16:creationId xmlns:a16="http://schemas.microsoft.com/office/drawing/2014/main" id="{98F5B98C-D28C-4A5C-8DD6-AF2FC83CF122}"/>
              </a:ext>
            </a:extLst>
          </p:cNvPr>
          <p:cNvSpPr/>
          <p:nvPr/>
        </p:nvSpPr>
        <p:spPr>
          <a:xfrm>
            <a:off x="785610" y="1484770"/>
            <a:ext cx="2063349" cy="452490"/>
          </a:xfrm>
          <a:custGeom>
            <a:avLst/>
            <a:gdLst/>
            <a:ahLst/>
            <a:cxnLst/>
            <a:rect l="l" t="t" r="r" b="b"/>
            <a:pathLst>
              <a:path w="11401" h="3457" extrusionOk="0">
                <a:moveTo>
                  <a:pt x="0" y="0"/>
                </a:moveTo>
                <a:lnTo>
                  <a:pt x="0" y="3457"/>
                </a:lnTo>
                <a:lnTo>
                  <a:pt x="9709" y="3457"/>
                </a:lnTo>
                <a:cubicBezTo>
                  <a:pt x="10657" y="3457"/>
                  <a:pt x="11401" y="2700"/>
                  <a:pt x="11401" y="1752"/>
                </a:cubicBezTo>
                <a:cubicBezTo>
                  <a:pt x="11401" y="756"/>
                  <a:pt x="10657" y="0"/>
                  <a:pt x="9709" y="0"/>
                </a:cubicBezTo>
                <a:close/>
              </a:path>
            </a:pathLst>
          </a:custGeom>
          <a:solidFill>
            <a:schemeClr val="accent5">
              <a:lumMod val="75000"/>
            </a:schemeClr>
          </a:solidFill>
          <a:ln w="9525"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296;p22">
            <a:extLst>
              <a:ext uri="{FF2B5EF4-FFF2-40B4-BE49-F238E27FC236}">
                <a16:creationId xmlns:a16="http://schemas.microsoft.com/office/drawing/2014/main" id="{5725B057-A59D-4130-8441-45984AE365AB}"/>
              </a:ext>
            </a:extLst>
          </p:cNvPr>
          <p:cNvSpPr/>
          <p:nvPr/>
        </p:nvSpPr>
        <p:spPr>
          <a:xfrm>
            <a:off x="1682467" y="1938187"/>
            <a:ext cx="360528" cy="151103"/>
          </a:xfrm>
          <a:custGeom>
            <a:avLst/>
            <a:gdLst/>
            <a:ahLst/>
            <a:cxnLst/>
            <a:rect l="l" t="t" r="r" b="b"/>
            <a:pathLst>
              <a:path w="1405" h="1201" extrusionOk="0">
                <a:moveTo>
                  <a:pt x="1" y="1"/>
                </a:moveTo>
                <a:lnTo>
                  <a:pt x="349" y="601"/>
                </a:lnTo>
                <a:lnTo>
                  <a:pt x="709" y="1201"/>
                </a:lnTo>
                <a:lnTo>
                  <a:pt x="1057" y="601"/>
                </a:lnTo>
                <a:lnTo>
                  <a:pt x="1405" y="1"/>
                </a:lnTo>
                <a:close/>
              </a:path>
            </a:pathLst>
          </a:custGeom>
          <a:solidFill>
            <a:schemeClr val="accent5">
              <a:lumMod val="75000"/>
            </a:schemeClr>
          </a:solidFill>
          <a:ln w="9525"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09;p22">
            <a:extLst>
              <a:ext uri="{FF2B5EF4-FFF2-40B4-BE49-F238E27FC236}">
                <a16:creationId xmlns:a16="http://schemas.microsoft.com/office/drawing/2014/main" id="{22CDE5C7-8DD1-4FE7-8AF7-06F57AC4286F}"/>
              </a:ext>
            </a:extLst>
          </p:cNvPr>
          <p:cNvSpPr txBox="1"/>
          <p:nvPr/>
        </p:nvSpPr>
        <p:spPr>
          <a:xfrm>
            <a:off x="1414052" y="1542035"/>
            <a:ext cx="751968" cy="31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01</a:t>
            </a:r>
            <a:endParaRPr sz="2800" b="1" dirty="0">
              <a:solidFill>
                <a:schemeClr val="lt1"/>
              </a:solidFill>
              <a:latin typeface="Playfair Display"/>
              <a:ea typeface="Playfair Display"/>
              <a:cs typeface="Playfair Display"/>
              <a:sym typeface="Playfair Display"/>
            </a:endParaRPr>
          </a:p>
        </p:txBody>
      </p:sp>
      <p:sp>
        <p:nvSpPr>
          <p:cNvPr id="3" name="TextBox 2">
            <a:extLst>
              <a:ext uri="{FF2B5EF4-FFF2-40B4-BE49-F238E27FC236}">
                <a16:creationId xmlns:a16="http://schemas.microsoft.com/office/drawing/2014/main" id="{CDA37CBE-813A-4421-881E-BFCA3B6D5C1A}"/>
              </a:ext>
            </a:extLst>
          </p:cNvPr>
          <p:cNvSpPr txBox="1"/>
          <p:nvPr/>
        </p:nvSpPr>
        <p:spPr>
          <a:xfrm>
            <a:off x="644701" y="2279362"/>
            <a:ext cx="1934201" cy="584775"/>
          </a:xfrm>
          <a:prstGeom prst="rect">
            <a:avLst/>
          </a:prstGeom>
          <a:noFill/>
        </p:spPr>
        <p:txBody>
          <a:bodyPr wrap="square" rtlCol="0">
            <a:spAutoFit/>
          </a:bodyPr>
          <a:lstStyle/>
          <a:p>
            <a:pPr lvl="0" algn="ctr"/>
            <a:r>
              <a:rPr lang="lv-LV" sz="1600" b="1" dirty="0">
                <a:solidFill>
                  <a:schemeClr val="accent1"/>
                </a:solidFill>
                <a:latin typeface="Playfair Display"/>
                <a:ea typeface="Playfair Display"/>
                <a:cs typeface="Playfair Display"/>
                <a:sym typeface="Playfair Display"/>
              </a:rPr>
              <a:t>Kredītiestādēm un finanšu iestādēm</a:t>
            </a:r>
          </a:p>
        </p:txBody>
      </p:sp>
      <p:sp>
        <p:nvSpPr>
          <p:cNvPr id="5" name="TextBox 4">
            <a:extLst>
              <a:ext uri="{FF2B5EF4-FFF2-40B4-BE49-F238E27FC236}">
                <a16:creationId xmlns:a16="http://schemas.microsoft.com/office/drawing/2014/main" id="{B872E3BF-39F8-4716-AA55-81F861498ADB}"/>
              </a:ext>
            </a:extLst>
          </p:cNvPr>
          <p:cNvSpPr txBox="1"/>
          <p:nvPr/>
        </p:nvSpPr>
        <p:spPr>
          <a:xfrm>
            <a:off x="4983957" y="2946324"/>
            <a:ext cx="2085827" cy="2246769"/>
          </a:xfrm>
          <a:prstGeom prst="rect">
            <a:avLst/>
          </a:prstGeom>
          <a:noFill/>
        </p:spPr>
        <p:txBody>
          <a:bodyPr wrap="square" rtlCol="0">
            <a:spAutoFit/>
          </a:bodyPr>
          <a:lstStyle/>
          <a:p>
            <a:pPr marL="285750" indent="-285750" algn="just">
              <a:buFont typeface="Wingdings" panose="05000000000000000000" pitchFamily="2" charset="2"/>
              <a:buChar char="ü"/>
            </a:pPr>
            <a:r>
              <a:rPr lang="lv-LV" dirty="0"/>
              <a:t>publiskas personas kontrolētām kapitālsabiedrībām, brīvostām un SEZ, izņemot publiskas lietošanas peldbaseiniem ar NSB statusu un olimpiskajiem centriem</a:t>
            </a:r>
          </a:p>
        </p:txBody>
      </p:sp>
      <p:sp>
        <p:nvSpPr>
          <p:cNvPr id="6" name="TextBox 5">
            <a:extLst>
              <a:ext uri="{FF2B5EF4-FFF2-40B4-BE49-F238E27FC236}">
                <a16:creationId xmlns:a16="http://schemas.microsoft.com/office/drawing/2014/main" id="{AD9C49A4-F6C0-4FA1-BB53-F6AC08FAE244}"/>
              </a:ext>
            </a:extLst>
          </p:cNvPr>
          <p:cNvSpPr txBox="1"/>
          <p:nvPr/>
        </p:nvSpPr>
        <p:spPr>
          <a:xfrm>
            <a:off x="7049029" y="2983669"/>
            <a:ext cx="1776149" cy="738664"/>
          </a:xfrm>
          <a:prstGeom prst="rect">
            <a:avLst/>
          </a:prstGeom>
          <a:noFill/>
        </p:spPr>
        <p:txBody>
          <a:bodyPr wrap="square" rtlCol="0">
            <a:spAutoFit/>
          </a:bodyPr>
          <a:lstStyle/>
          <a:p>
            <a:pPr marL="285750" indent="-285750" algn="just">
              <a:buFont typeface="Wingdings" panose="05000000000000000000" pitchFamily="2" charset="2"/>
              <a:buChar char="ü"/>
            </a:pPr>
            <a:r>
              <a:rPr lang="lv-LV" dirty="0">
                <a:solidFill>
                  <a:schemeClr val="tx1"/>
                </a:solidFill>
                <a:sym typeface="Playfair Display"/>
              </a:rPr>
              <a:t>kuri īrē telpas olimpiskajos sporta centros</a:t>
            </a:r>
            <a:endParaRPr lang="lv-LV" dirty="0">
              <a:solidFill>
                <a:schemeClr val="tx1"/>
              </a:solidFill>
            </a:endParaRPr>
          </a:p>
        </p:txBody>
      </p:sp>
    </p:spTree>
    <p:extLst>
      <p:ext uri="{BB962C8B-B14F-4D97-AF65-F5344CB8AC3E}">
        <p14:creationId xmlns:p14="http://schemas.microsoft.com/office/powerpoint/2010/main" val="1698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3"/>
        <p:cNvGrpSpPr/>
        <p:nvPr/>
      </p:nvGrpSpPr>
      <p:grpSpPr>
        <a:xfrm>
          <a:off x="0" y="0"/>
          <a:ext cx="0" cy="0"/>
          <a:chOff x="0" y="0"/>
          <a:chExt cx="0" cy="0"/>
        </a:xfrm>
      </p:grpSpPr>
      <p:sp>
        <p:nvSpPr>
          <p:cNvPr id="2074" name="Google Shape;2074;p40"/>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ATBALSTA APJOMS (I)</a:t>
            </a:r>
            <a:endParaRPr dirty="0"/>
          </a:p>
        </p:txBody>
      </p:sp>
      <p:sp>
        <p:nvSpPr>
          <p:cNvPr id="2077" name="Google Shape;2077;p40"/>
          <p:cNvSpPr txBox="1">
            <a:spLocks noGrp="1"/>
          </p:cNvSpPr>
          <p:nvPr>
            <p:ph type="subTitle" idx="3"/>
          </p:nvPr>
        </p:nvSpPr>
        <p:spPr>
          <a:xfrm>
            <a:off x="697827" y="2810189"/>
            <a:ext cx="3809999" cy="1166328"/>
          </a:xfrm>
          <a:prstGeom prst="rect">
            <a:avLst/>
          </a:prstGeom>
          <a:noFill/>
          <a:ln>
            <a:noFill/>
          </a:ln>
        </p:spPr>
        <p:txBody>
          <a:bodyPr spcFirstLastPara="1" wrap="square" lIns="91425" tIns="91425" rIns="91425" bIns="91425" anchor="ctr" anchorCtr="0">
            <a:noAutofit/>
          </a:bodyPr>
          <a:lstStyle/>
          <a:p>
            <a:pPr lvl="0" algn="just"/>
            <a:r>
              <a:rPr lang="lv-LV" sz="1600" b="1" i="0" dirty="0">
                <a:solidFill>
                  <a:schemeClr val="tx1"/>
                </a:solidFill>
                <a:effectLst/>
              </a:rPr>
              <a:t>25 </a:t>
            </a:r>
            <a:r>
              <a:rPr lang="lv-LV" sz="1600" b="1" i="1" dirty="0">
                <a:solidFill>
                  <a:schemeClr val="tx1"/>
                </a:solidFill>
                <a:effectLst/>
              </a:rPr>
              <a:t>euro</a:t>
            </a:r>
            <a:r>
              <a:rPr lang="lv-LV" sz="1600" b="1" i="0" dirty="0">
                <a:solidFill>
                  <a:schemeClr val="tx1"/>
                </a:solidFill>
                <a:effectLst/>
              </a:rPr>
              <a:t> par katru kultūras, atpūtas un izklaides vietas un </a:t>
            </a:r>
            <a:r>
              <a:rPr lang="lv-LV" sz="1600" b="1" dirty="0">
                <a:solidFill>
                  <a:schemeClr val="tx1"/>
                </a:solidFill>
              </a:rPr>
              <a:t>sporta </a:t>
            </a:r>
            <a:r>
              <a:rPr lang="lv-LV" sz="1600" b="1" i="0" dirty="0">
                <a:solidFill>
                  <a:schemeClr val="tx1"/>
                </a:solidFill>
                <a:effectLst/>
              </a:rPr>
              <a:t>centra </a:t>
            </a:r>
            <a:r>
              <a:rPr lang="lv-LV" sz="1600" b="0" i="0" dirty="0">
                <a:solidFill>
                  <a:schemeClr val="tx1"/>
                </a:solidFill>
                <a:effectLst/>
              </a:rPr>
              <a:t>kadastrālās uzmērīšanas lietā norādītās iekštelpu kopējās platības kvadrātmetru, </a:t>
            </a:r>
            <a:r>
              <a:rPr lang="lv-LV" sz="1600" b="1" i="0" dirty="0">
                <a:solidFill>
                  <a:schemeClr val="tx1"/>
                </a:solidFill>
                <a:effectLst/>
              </a:rPr>
              <a:t>izņemot iznomātās biroja telpas un tirdzniecības telpas komercdarbībai</a:t>
            </a:r>
            <a:endParaRPr lang="lv-LV" sz="1600" b="1" dirty="0">
              <a:solidFill>
                <a:schemeClr val="tx1"/>
              </a:solidFill>
            </a:endParaRPr>
          </a:p>
        </p:txBody>
      </p:sp>
      <p:sp>
        <p:nvSpPr>
          <p:cNvPr id="2079" name="Google Shape;2079;p40"/>
          <p:cNvSpPr txBox="1">
            <a:spLocks noGrp="1"/>
          </p:cNvSpPr>
          <p:nvPr>
            <p:ph type="subTitle" idx="5"/>
          </p:nvPr>
        </p:nvSpPr>
        <p:spPr>
          <a:xfrm>
            <a:off x="4956399" y="2906435"/>
            <a:ext cx="3730401" cy="1166328"/>
          </a:xfrm>
          <a:prstGeom prst="rect">
            <a:avLst/>
          </a:prstGeom>
          <a:noFill/>
          <a:ln>
            <a:noFill/>
          </a:ln>
        </p:spPr>
        <p:txBody>
          <a:bodyPr spcFirstLastPara="1" wrap="square" lIns="91425" tIns="91425" rIns="91425" bIns="91425" anchor="ctr" anchorCtr="0">
            <a:noAutofit/>
          </a:bodyPr>
          <a:lstStyle/>
          <a:p>
            <a:pPr lvl="0" algn="just"/>
            <a:r>
              <a:rPr lang="lv-LV" sz="1600" b="1" i="0" dirty="0">
                <a:solidFill>
                  <a:schemeClr val="tx1"/>
                </a:solidFill>
                <a:effectLst/>
                <a:latin typeface="Arial" panose="020B0604020202020204" pitchFamily="34" charset="0"/>
              </a:rPr>
              <a:t>15 </a:t>
            </a:r>
            <a:r>
              <a:rPr lang="lv-LV" sz="1600" b="1" i="1" dirty="0">
                <a:solidFill>
                  <a:schemeClr val="tx1"/>
                </a:solidFill>
                <a:effectLst/>
                <a:latin typeface="Arial" panose="020B0604020202020204" pitchFamily="34" charset="0"/>
              </a:rPr>
              <a:t>euro</a:t>
            </a:r>
            <a:r>
              <a:rPr lang="lv-LV" sz="1600" b="1" i="0" dirty="0">
                <a:solidFill>
                  <a:schemeClr val="tx1"/>
                </a:solidFill>
                <a:effectLst/>
                <a:latin typeface="Arial" panose="020B0604020202020204" pitchFamily="34" charset="0"/>
              </a:rPr>
              <a:t> par katru tirdzniecības centra </a:t>
            </a:r>
            <a:r>
              <a:rPr lang="lv-LV" sz="1600" b="0" i="0" dirty="0">
                <a:solidFill>
                  <a:schemeClr val="tx1"/>
                </a:solidFill>
                <a:effectLst/>
                <a:latin typeface="Arial" panose="020B0604020202020204" pitchFamily="34" charset="0"/>
              </a:rPr>
              <a:t>ēkas kadastrālās uzmērīšanas lietā norādītās kopējās platības kvadrātmetru, </a:t>
            </a:r>
            <a:r>
              <a:rPr lang="lv-LV" sz="1600" b="1" i="0" dirty="0">
                <a:solidFill>
                  <a:schemeClr val="tx1"/>
                </a:solidFill>
                <a:effectLst/>
                <a:latin typeface="Arial" panose="020B0604020202020204" pitchFamily="34" charset="0"/>
              </a:rPr>
              <a:t>izņemot stāvlaukumus un pirmās nepieciešamības preču tirdzniecības un pakalpojumu sniegšanas vietas</a:t>
            </a:r>
            <a:endParaRPr lang="lv-LV" sz="1600" b="1" dirty="0">
              <a:solidFill>
                <a:schemeClr val="tx1"/>
              </a:solidFill>
            </a:endParaRPr>
          </a:p>
        </p:txBody>
      </p:sp>
      <p:grpSp>
        <p:nvGrpSpPr>
          <p:cNvPr id="2085" name="Google Shape;2085;p40"/>
          <p:cNvGrpSpPr/>
          <p:nvPr/>
        </p:nvGrpSpPr>
        <p:grpSpPr>
          <a:xfrm>
            <a:off x="3879604" y="-214817"/>
            <a:ext cx="6924755" cy="2548128"/>
            <a:chOff x="2921728" y="985328"/>
            <a:chExt cx="6670883" cy="2576406"/>
          </a:xfrm>
        </p:grpSpPr>
        <p:sp>
          <p:nvSpPr>
            <p:cNvPr id="2087" name="Google Shape;2087;p40"/>
            <p:cNvSpPr/>
            <p:nvPr/>
          </p:nvSpPr>
          <p:spPr>
            <a:xfrm>
              <a:off x="8545911" y="985328"/>
              <a:ext cx="1046700" cy="104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2921728" y="2515034"/>
              <a:ext cx="1046700" cy="1046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40"/>
          <p:cNvGrpSpPr/>
          <p:nvPr/>
        </p:nvGrpSpPr>
        <p:grpSpPr>
          <a:xfrm>
            <a:off x="4247465" y="1606008"/>
            <a:ext cx="379513" cy="419393"/>
            <a:chOff x="-4118225" y="3990475"/>
            <a:chExt cx="292225" cy="273325"/>
          </a:xfrm>
        </p:grpSpPr>
        <p:sp>
          <p:nvSpPr>
            <p:cNvPr id="2107" name="Google Shape;2107;p40"/>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3"/>
        <p:cNvGrpSpPr/>
        <p:nvPr/>
      </p:nvGrpSpPr>
      <p:grpSpPr>
        <a:xfrm>
          <a:off x="0" y="0"/>
          <a:ext cx="0" cy="0"/>
          <a:chOff x="0" y="0"/>
          <a:chExt cx="0" cy="0"/>
        </a:xfrm>
      </p:grpSpPr>
      <p:sp>
        <p:nvSpPr>
          <p:cNvPr id="2074" name="Google Shape;2074;p40"/>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ATBALSTA APJOMS (II)</a:t>
            </a:r>
            <a:endParaRPr dirty="0"/>
          </a:p>
        </p:txBody>
      </p:sp>
      <p:sp>
        <p:nvSpPr>
          <p:cNvPr id="2077" name="Google Shape;2077;p40"/>
          <p:cNvSpPr txBox="1">
            <a:spLocks noGrp="1"/>
          </p:cNvSpPr>
          <p:nvPr>
            <p:ph type="subTitle" idx="3"/>
          </p:nvPr>
        </p:nvSpPr>
        <p:spPr>
          <a:xfrm>
            <a:off x="697827" y="2810189"/>
            <a:ext cx="7613416" cy="1166328"/>
          </a:xfrm>
          <a:prstGeom prst="rect">
            <a:avLst/>
          </a:prstGeom>
          <a:noFill/>
          <a:ln>
            <a:noFill/>
          </a:ln>
        </p:spPr>
        <p:txBody>
          <a:bodyPr spcFirstLastPara="1" wrap="square" lIns="91425" tIns="91425" rIns="91425" bIns="91425" anchor="ctr" anchorCtr="0">
            <a:noAutofit/>
          </a:bodyPr>
          <a:lstStyle/>
          <a:p>
            <a:pPr lvl="0" algn="just"/>
            <a:r>
              <a:rPr lang="lv-LV" sz="1600" b="0" i="0" dirty="0">
                <a:solidFill>
                  <a:schemeClr val="tx1"/>
                </a:solidFill>
                <a:effectLst/>
                <a:latin typeface="Arial" panose="020B0604020202020204" pitchFamily="34" charset="0"/>
              </a:rPr>
              <a:t>Pieņemot lēmumu par atbalsta apmēru, prioritāri tiek vērtēts saņemtais apgrozāmo līdzekļu atbalsts atbilstoši Ministru kabineta 2020. gada 10. novembra noteikumiem Nr. 676 "</a:t>
            </a:r>
            <a:r>
              <a:rPr lang="lv-LV" sz="1600" b="0" i="0" u="none"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Noteikumi par atbalstu Covid-19 krīzes skartajiem uzņēmumiem apgrozāmo līdzekļu plūsmas nodrošināšanai</a:t>
            </a:r>
            <a:r>
              <a:rPr lang="lv-LV" sz="1600" b="0" i="0" dirty="0">
                <a:solidFill>
                  <a:schemeClr val="tx1"/>
                </a:solidFill>
                <a:effectLst/>
                <a:latin typeface="Arial" panose="020B0604020202020204" pitchFamily="34" charset="0"/>
              </a:rPr>
              <a:t>" (turpmāk - Noteikumi Nr. 676). </a:t>
            </a:r>
            <a:r>
              <a:rPr lang="lv-LV" sz="1600" b="1" i="0" dirty="0">
                <a:solidFill>
                  <a:schemeClr val="tx1"/>
                </a:solidFill>
                <a:effectLst/>
                <a:latin typeface="Arial" panose="020B0604020202020204" pitchFamily="34" charset="0"/>
              </a:rPr>
              <a:t>Atbalsts kopā ar piešķirto atbalstu apgrozāmajiem līdzekļiem atbilstoši Noteikumiem Nr. 676 nepārsniedz 90 % no nodokļu maksātāja apgrozījuma MK noteikumu </a:t>
            </a:r>
            <a:r>
              <a:rPr lang="lv-LV" sz="1600" b="1" dirty="0">
                <a:solidFill>
                  <a:schemeClr val="tx1"/>
                </a:solidFill>
                <a:latin typeface="Arial" panose="020B0604020202020204" pitchFamily="34" charset="0"/>
              </a:rPr>
              <a:t>N</a:t>
            </a:r>
            <a:r>
              <a:rPr lang="lv-LV" sz="1600" b="1" i="0" dirty="0">
                <a:solidFill>
                  <a:schemeClr val="tx1"/>
                </a:solidFill>
                <a:effectLst/>
                <a:latin typeface="Arial" panose="020B0604020202020204" pitchFamily="34" charset="0"/>
              </a:rPr>
              <a:t>r.722 </a:t>
            </a:r>
            <a:r>
              <a:rPr lang="fi-FI" sz="1600" b="1" i="0" dirty="0">
                <a:solidFill>
                  <a:schemeClr val="tx1"/>
                </a:solidFill>
                <a:effectLst/>
                <a:latin typeface="Arial" panose="020B0604020202020204" pitchFamily="34" charset="0"/>
              </a:rPr>
              <a:t>10., 16. vai 22. punktā noteiktā </a:t>
            </a:r>
            <a:r>
              <a:rPr lang="lv-LV" sz="1600" b="1" i="0" dirty="0">
                <a:solidFill>
                  <a:schemeClr val="tx1"/>
                </a:solidFill>
                <a:effectLst/>
                <a:latin typeface="Arial" panose="020B0604020202020204" pitchFamily="34" charset="0"/>
              </a:rPr>
              <a:t>periodā.</a:t>
            </a:r>
            <a:endParaRPr lang="lv-LV" sz="1600" b="1" dirty="0">
              <a:solidFill>
                <a:schemeClr val="tx1"/>
              </a:solidFill>
            </a:endParaRPr>
          </a:p>
        </p:txBody>
      </p:sp>
      <p:grpSp>
        <p:nvGrpSpPr>
          <p:cNvPr id="2085" name="Google Shape;2085;p40"/>
          <p:cNvGrpSpPr/>
          <p:nvPr/>
        </p:nvGrpSpPr>
        <p:grpSpPr>
          <a:xfrm>
            <a:off x="3879604" y="-214817"/>
            <a:ext cx="6924755" cy="2548128"/>
            <a:chOff x="2921728" y="985328"/>
            <a:chExt cx="6670883" cy="2576406"/>
          </a:xfrm>
        </p:grpSpPr>
        <p:sp>
          <p:nvSpPr>
            <p:cNvPr id="2087" name="Google Shape;2087;p40"/>
            <p:cNvSpPr/>
            <p:nvPr/>
          </p:nvSpPr>
          <p:spPr>
            <a:xfrm>
              <a:off x="8545911" y="985328"/>
              <a:ext cx="1046700" cy="104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2921728" y="2515034"/>
              <a:ext cx="1046700" cy="1046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2" name="Google Shape;2102;p40"/>
          <p:cNvGrpSpPr/>
          <p:nvPr/>
        </p:nvGrpSpPr>
        <p:grpSpPr>
          <a:xfrm>
            <a:off x="4287359" y="1622543"/>
            <a:ext cx="284641" cy="379518"/>
            <a:chOff x="-4082800" y="3612425"/>
            <a:chExt cx="222150" cy="291825"/>
          </a:xfrm>
        </p:grpSpPr>
        <p:sp>
          <p:nvSpPr>
            <p:cNvPr id="2103" name="Google Shape;2103;p40"/>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964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34"/>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ATBALSTA APJOMA IEROBEŽOJUMI</a:t>
            </a:r>
            <a:endParaRPr dirty="0"/>
          </a:p>
        </p:txBody>
      </p:sp>
      <p:sp>
        <p:nvSpPr>
          <p:cNvPr id="1743" name="Google Shape;1743;p34"/>
          <p:cNvSpPr/>
          <p:nvPr/>
        </p:nvSpPr>
        <p:spPr>
          <a:xfrm>
            <a:off x="5646613" y="1270738"/>
            <a:ext cx="765600" cy="76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4" name="Google Shape;1744;p34"/>
          <p:cNvGrpSpPr/>
          <p:nvPr/>
        </p:nvGrpSpPr>
        <p:grpSpPr>
          <a:xfrm>
            <a:off x="3485800" y="1775934"/>
            <a:ext cx="2172300" cy="2172457"/>
            <a:chOff x="3485800" y="1775934"/>
            <a:chExt cx="2172300" cy="2172457"/>
          </a:xfrm>
        </p:grpSpPr>
        <p:sp>
          <p:nvSpPr>
            <p:cNvPr id="1745" name="Google Shape;1745;p34"/>
            <p:cNvSpPr/>
            <p:nvPr/>
          </p:nvSpPr>
          <p:spPr>
            <a:xfrm>
              <a:off x="3489538" y="1775934"/>
              <a:ext cx="2168562" cy="2168562"/>
            </a:xfrm>
            <a:prstGeom prst="blockArc">
              <a:avLst>
                <a:gd name="adj1" fmla="val 16071656"/>
                <a:gd name="adj2" fmla="val 3222692"/>
                <a:gd name="adj3" fmla="val 1423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34"/>
            <p:cNvSpPr/>
            <p:nvPr/>
          </p:nvSpPr>
          <p:spPr>
            <a:xfrm flipH="1">
              <a:off x="3485800" y="1775934"/>
              <a:ext cx="2168562" cy="2168562"/>
            </a:xfrm>
            <a:prstGeom prst="blockArc">
              <a:avLst>
                <a:gd name="adj1" fmla="val 16207444"/>
                <a:gd name="adj2" fmla="val 21589389"/>
                <a:gd name="adj3" fmla="val 143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4"/>
            <p:cNvSpPr/>
            <p:nvPr/>
          </p:nvSpPr>
          <p:spPr>
            <a:xfrm rot="10800000">
              <a:off x="3485800" y="1779829"/>
              <a:ext cx="2168562" cy="2168562"/>
            </a:xfrm>
            <a:prstGeom prst="blockArc">
              <a:avLst>
                <a:gd name="adj1" fmla="val 13987604"/>
                <a:gd name="adj2" fmla="val 46792"/>
                <a:gd name="adj3" fmla="val 1436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4"/>
            <p:cNvSpPr/>
            <p:nvPr/>
          </p:nvSpPr>
          <p:spPr>
            <a:xfrm rot="-2864725">
              <a:off x="3572572" y="1963231"/>
              <a:ext cx="254868" cy="22058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4"/>
            <p:cNvSpPr/>
            <p:nvPr/>
          </p:nvSpPr>
          <p:spPr>
            <a:xfrm rot="2864725" flipH="1">
              <a:off x="5297210" y="1963231"/>
              <a:ext cx="254868" cy="22058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4"/>
            <p:cNvSpPr/>
            <p:nvPr/>
          </p:nvSpPr>
          <p:spPr>
            <a:xfrm rot="-7935275" flipH="1">
              <a:off x="3572572" y="3534122"/>
              <a:ext cx="254868" cy="22058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5" name="Google Shape;1755;p34"/>
          <p:cNvSpPr txBox="1"/>
          <p:nvPr/>
        </p:nvSpPr>
        <p:spPr>
          <a:xfrm flipH="1">
            <a:off x="6514499" y="1572625"/>
            <a:ext cx="2306771" cy="901634"/>
          </a:xfrm>
          <a:prstGeom prst="rect">
            <a:avLst/>
          </a:prstGeom>
          <a:noFill/>
          <a:ln>
            <a:noFill/>
          </a:ln>
        </p:spPr>
        <p:txBody>
          <a:bodyPr spcFirstLastPara="1" wrap="square" lIns="91425" tIns="0" rIns="91425" bIns="91425" anchor="t" anchorCtr="0">
            <a:noAutofit/>
          </a:bodyPr>
          <a:lstStyle/>
          <a:p>
            <a:pPr lvl="1" algn="just"/>
            <a:r>
              <a:rPr lang="lv-LV" dirty="0">
                <a:solidFill>
                  <a:schemeClr val="tx1"/>
                </a:solidFill>
              </a:rPr>
              <a:t>Atbalstam nodokļu maksātājs var pieteikties </a:t>
            </a:r>
            <a:r>
              <a:rPr lang="lv-LV" b="1" dirty="0">
                <a:solidFill>
                  <a:schemeClr val="tx1"/>
                </a:solidFill>
              </a:rPr>
              <a:t>vienu reizi</a:t>
            </a:r>
          </a:p>
        </p:txBody>
      </p:sp>
      <p:sp>
        <p:nvSpPr>
          <p:cNvPr id="1761" name="Google Shape;1761;p34"/>
          <p:cNvSpPr txBox="1"/>
          <p:nvPr/>
        </p:nvSpPr>
        <p:spPr>
          <a:xfrm flipH="1">
            <a:off x="75771" y="1604146"/>
            <a:ext cx="2715032" cy="938750"/>
          </a:xfrm>
          <a:prstGeom prst="rect">
            <a:avLst/>
          </a:prstGeom>
          <a:noFill/>
          <a:ln>
            <a:noFill/>
          </a:ln>
        </p:spPr>
        <p:txBody>
          <a:bodyPr spcFirstLastPara="1" wrap="square" lIns="91425" tIns="0" rIns="91425" bIns="91425" anchor="t" anchorCtr="0">
            <a:noAutofit/>
          </a:bodyPr>
          <a:lstStyle/>
          <a:p>
            <a:pPr lvl="1" algn="just"/>
            <a:r>
              <a:rPr lang="lv-LV" dirty="0">
                <a:solidFill>
                  <a:schemeClr val="tx1"/>
                </a:solidFill>
              </a:rPr>
              <a:t>Piešķiramā atbalsta apmērs vienam komersantam un ar to </a:t>
            </a:r>
            <a:r>
              <a:rPr lang="lv-LV" b="1" dirty="0">
                <a:solidFill>
                  <a:schemeClr val="tx1"/>
                </a:solidFill>
              </a:rPr>
              <a:t>saistīto personu grupai nedrīkst pārsniegt 2 300 000 </a:t>
            </a:r>
            <a:r>
              <a:rPr lang="lv-LV" b="1" i="1" dirty="0">
                <a:solidFill>
                  <a:schemeClr val="tx1"/>
                </a:solidFill>
              </a:rPr>
              <a:t>euro</a:t>
            </a:r>
          </a:p>
        </p:txBody>
      </p:sp>
      <p:sp>
        <p:nvSpPr>
          <p:cNvPr id="1764" name="Google Shape;1764;p34"/>
          <p:cNvSpPr txBox="1"/>
          <p:nvPr/>
        </p:nvSpPr>
        <p:spPr>
          <a:xfrm flipH="1">
            <a:off x="121240" y="3475928"/>
            <a:ext cx="2410726" cy="1210656"/>
          </a:xfrm>
          <a:prstGeom prst="rect">
            <a:avLst/>
          </a:prstGeom>
          <a:noFill/>
          <a:ln>
            <a:noFill/>
          </a:ln>
        </p:spPr>
        <p:txBody>
          <a:bodyPr spcFirstLastPara="1" wrap="square" lIns="91425" tIns="0" rIns="91425" bIns="91425" anchor="t" anchorCtr="0">
            <a:noAutofit/>
          </a:bodyPr>
          <a:lstStyle/>
          <a:p>
            <a:pPr lvl="1" algn="just"/>
            <a:r>
              <a:rPr lang="lv-LV" sz="1400" dirty="0">
                <a:effectLst/>
                <a:latin typeface="+mj-lt"/>
                <a:ea typeface="Times New Roman" panose="02020603050405020304" pitchFamily="18" charset="0"/>
              </a:rPr>
              <a:t>Atbalstu par vienām un tām pašām attiecināmajām izmaksām nedrīkst apvienot ar citu atbalstu, </a:t>
            </a:r>
            <a:r>
              <a:rPr lang="lv-LV" sz="1400" u="sng" dirty="0">
                <a:effectLst/>
                <a:latin typeface="+mj-lt"/>
                <a:ea typeface="Times New Roman" panose="02020603050405020304" pitchFamily="18" charset="0"/>
              </a:rPr>
              <a:t>izņemot atbalstu, kas sniegts saskaņā ar MK noteikumiem Nr. 676.</a:t>
            </a:r>
            <a:endParaRPr lang="lv-LV" sz="1400" dirty="0">
              <a:solidFill>
                <a:schemeClr val="tx1"/>
              </a:solidFill>
              <a:latin typeface="+mj-lt"/>
            </a:endParaRPr>
          </a:p>
        </p:txBody>
      </p:sp>
      <p:sp>
        <p:nvSpPr>
          <p:cNvPr id="1766" name="Google Shape;1766;p34"/>
          <p:cNvSpPr/>
          <p:nvPr/>
        </p:nvSpPr>
        <p:spPr>
          <a:xfrm>
            <a:off x="2736638" y="3791650"/>
            <a:ext cx="765600" cy="76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4"/>
          <p:cNvSpPr/>
          <p:nvPr/>
        </p:nvSpPr>
        <p:spPr>
          <a:xfrm>
            <a:off x="2736638" y="1270750"/>
            <a:ext cx="765600" cy="7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8" name="Google Shape;1768;p34"/>
          <p:cNvGrpSpPr/>
          <p:nvPr/>
        </p:nvGrpSpPr>
        <p:grpSpPr>
          <a:xfrm>
            <a:off x="5845800" y="1469920"/>
            <a:ext cx="367261" cy="367261"/>
            <a:chOff x="-63250675" y="4110200"/>
            <a:chExt cx="317425" cy="317425"/>
          </a:xfrm>
        </p:grpSpPr>
        <p:sp>
          <p:nvSpPr>
            <p:cNvPr id="1769" name="Google Shape;1769;p34"/>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4"/>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4"/>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4"/>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4"/>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4"/>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4"/>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4"/>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4"/>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8" name="Google Shape;1778;p34"/>
          <p:cNvSpPr/>
          <p:nvPr/>
        </p:nvSpPr>
        <p:spPr>
          <a:xfrm>
            <a:off x="2963151" y="14699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5" name="Google Shape;1785;p34"/>
          <p:cNvGrpSpPr/>
          <p:nvPr/>
        </p:nvGrpSpPr>
        <p:grpSpPr>
          <a:xfrm>
            <a:off x="2936268" y="3990807"/>
            <a:ext cx="366364" cy="367290"/>
            <a:chOff x="-61783350" y="3743950"/>
            <a:chExt cx="316650" cy="317450"/>
          </a:xfrm>
        </p:grpSpPr>
        <p:sp>
          <p:nvSpPr>
            <p:cNvPr id="1786" name="Google Shape;1786;p3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4"/>
          <p:cNvGrpSpPr/>
          <p:nvPr/>
        </p:nvGrpSpPr>
        <p:grpSpPr>
          <a:xfrm>
            <a:off x="4274870" y="2571826"/>
            <a:ext cx="588899" cy="584731"/>
            <a:chOff x="-63250675" y="3744075"/>
            <a:chExt cx="320350" cy="318100"/>
          </a:xfrm>
        </p:grpSpPr>
        <p:sp>
          <p:nvSpPr>
            <p:cNvPr id="1789" name="Google Shape;1789;p34"/>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4"/>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4"/>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5"/>
          <p:cNvSpPr txBox="1">
            <a:spLocks noGrp="1"/>
          </p:cNvSpPr>
          <p:nvPr>
            <p:ph type="ctrTitle"/>
          </p:nvPr>
        </p:nvSpPr>
        <p:spPr>
          <a:xfrm>
            <a:off x="1900517" y="1954306"/>
            <a:ext cx="5154705" cy="1604682"/>
          </a:xfrm>
          <a:prstGeom prst="rect">
            <a:avLst/>
          </a:prstGeom>
        </p:spPr>
        <p:txBody>
          <a:bodyPr spcFirstLastPara="1" wrap="square" lIns="91425" tIns="91425" rIns="91425" bIns="91425" anchor="ctr" anchorCtr="0">
            <a:noAutofit/>
          </a:bodyPr>
          <a:lstStyle/>
          <a:p>
            <a:pPr algn="ctr"/>
            <a:r>
              <a:rPr lang="lv-LV" sz="1400" dirty="0">
                <a:solidFill>
                  <a:schemeClr val="tx1"/>
                </a:solidFill>
                <a:latin typeface="+mn-lt"/>
              </a:rPr>
              <a:t>Valsts platfromā biznesa attīstībai – www.business.gov.lv vai ar drošu elektronisko parakstu parakstītu un ar laika zīmogu apliecinātu sūtot uz pasts@liaa.gov.lv</a:t>
            </a:r>
            <a:br>
              <a:rPr lang="lv-LV" sz="1400" dirty="0">
                <a:solidFill>
                  <a:schemeClr val="tx1"/>
                </a:solidFill>
                <a:latin typeface="+mn-lt"/>
              </a:rPr>
            </a:br>
            <a:r>
              <a:rPr lang="lv-LV" sz="1400" dirty="0">
                <a:solidFill>
                  <a:schemeClr val="tx1"/>
                </a:solidFill>
                <a:latin typeface="+mn-lt"/>
              </a:rPr>
              <a:t>Termiņš – 2022. gada 15. janvāris</a:t>
            </a:r>
            <a:br>
              <a:rPr lang="lv-LV" sz="1400" dirty="0">
                <a:solidFill>
                  <a:srgbClr val="FF0000"/>
                </a:solidFill>
                <a:latin typeface="+mn-lt"/>
              </a:rPr>
            </a:br>
            <a:r>
              <a:rPr lang="lv-LV" sz="1400" dirty="0">
                <a:solidFill>
                  <a:srgbClr val="FF0000"/>
                </a:solidFill>
                <a:latin typeface="+mn-lt"/>
              </a:rPr>
              <a:t>Papīra formā iesūtītie pieteikumi netiks vērtēti!</a:t>
            </a:r>
            <a:br>
              <a:rPr lang="lv-LV" sz="1400" dirty="0">
                <a:latin typeface="Franklin Gothic Book" panose="020B0503020102020204" pitchFamily="34" charset="0"/>
              </a:rPr>
            </a:br>
            <a:endParaRPr sz="1400" dirty="0">
              <a:latin typeface="+mn-lt"/>
            </a:endParaRPr>
          </a:p>
        </p:txBody>
      </p:sp>
      <p:sp>
        <p:nvSpPr>
          <p:cNvPr id="2" name="TextBox 1">
            <a:extLst>
              <a:ext uri="{FF2B5EF4-FFF2-40B4-BE49-F238E27FC236}">
                <a16:creationId xmlns:a16="http://schemas.microsoft.com/office/drawing/2014/main" id="{4100A68D-5DCE-4E0B-B3BE-AAE188075AB6}"/>
              </a:ext>
            </a:extLst>
          </p:cNvPr>
          <p:cNvSpPr txBox="1"/>
          <p:nvPr/>
        </p:nvSpPr>
        <p:spPr>
          <a:xfrm>
            <a:off x="2330823" y="1255059"/>
            <a:ext cx="4078941" cy="461665"/>
          </a:xfrm>
          <a:prstGeom prst="rect">
            <a:avLst/>
          </a:prstGeom>
          <a:noFill/>
        </p:spPr>
        <p:txBody>
          <a:bodyPr wrap="square" rtlCol="0">
            <a:spAutoFit/>
          </a:bodyPr>
          <a:lstStyle/>
          <a:p>
            <a:pPr algn="ctr"/>
            <a:r>
              <a:rPr lang="lv-LV" sz="2400" dirty="0">
                <a:latin typeface="Franklin Gothic Book" panose="020B0503020102020204" pitchFamily="34" charset="0"/>
              </a:rPr>
              <a:t>IESNIEGUMA IESNIEGŠANA</a:t>
            </a:r>
            <a:endParaRPr lang="lv-LV" sz="2400" dirty="0"/>
          </a:p>
        </p:txBody>
      </p:sp>
    </p:spTree>
    <p:extLst>
      <p:ext uri="{BB962C8B-B14F-4D97-AF65-F5344CB8AC3E}">
        <p14:creationId xmlns:p14="http://schemas.microsoft.com/office/powerpoint/2010/main" val="18541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pSp>
        <p:nvGrpSpPr>
          <p:cNvPr id="1628" name="Google Shape;1628;p31"/>
          <p:cNvGrpSpPr/>
          <p:nvPr/>
        </p:nvGrpSpPr>
        <p:grpSpPr>
          <a:xfrm>
            <a:off x="2805698" y="1159475"/>
            <a:ext cx="3638027" cy="3573450"/>
            <a:chOff x="2817617" y="1133964"/>
            <a:chExt cx="3638027" cy="3573450"/>
          </a:xfrm>
        </p:grpSpPr>
        <p:sp>
          <p:nvSpPr>
            <p:cNvPr id="1629" name="Google Shape;1629;p31"/>
            <p:cNvSpPr/>
            <p:nvPr/>
          </p:nvSpPr>
          <p:spPr>
            <a:xfrm>
              <a:off x="2921013" y="1508803"/>
              <a:ext cx="3270000" cy="2832900"/>
            </a:xfrm>
            <a:prstGeom prst="hexagon">
              <a:avLst>
                <a:gd name="adj" fmla="val 25000"/>
                <a:gd name="vf" fmla="val 11547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5572744" y="2231639"/>
              <a:ext cx="882900" cy="882900"/>
            </a:xfrm>
            <a:prstGeom prst="ellipse">
              <a:avLst/>
            </a:prstGeom>
            <a:solidFill>
              <a:schemeClr val="lt2"/>
            </a:solid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31"/>
            <p:cNvSpPr/>
            <p:nvPr/>
          </p:nvSpPr>
          <p:spPr>
            <a:xfrm>
              <a:off x="5266982" y="3458803"/>
              <a:ext cx="882900" cy="882900"/>
            </a:xfrm>
            <a:prstGeom prst="ellipse">
              <a:avLst/>
            </a:prstGeom>
            <a:solidFill>
              <a:schemeClr val="lt2"/>
            </a:solidFill>
            <a:ln w="2286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31"/>
            <p:cNvSpPr/>
            <p:nvPr/>
          </p:nvSpPr>
          <p:spPr>
            <a:xfrm>
              <a:off x="4806135" y="1245850"/>
              <a:ext cx="882900" cy="882900"/>
            </a:xfrm>
            <a:prstGeom prst="ellipse">
              <a:avLst/>
            </a:prstGeom>
            <a:solidFill>
              <a:schemeClr val="lt2"/>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4072529" y="3824514"/>
              <a:ext cx="882900" cy="882900"/>
            </a:xfrm>
            <a:prstGeom prst="ellipse">
              <a:avLst/>
            </a:prstGeom>
            <a:solidFill>
              <a:schemeClr val="lt2"/>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4" name="Google Shape;1634;p31"/>
            <p:cNvSpPr/>
            <p:nvPr/>
          </p:nvSpPr>
          <p:spPr>
            <a:xfrm>
              <a:off x="2817617" y="3319175"/>
              <a:ext cx="882900" cy="882900"/>
            </a:xfrm>
            <a:prstGeom prst="ellipse">
              <a:avLst/>
            </a:prstGeom>
            <a:solidFill>
              <a:schemeClr val="lt2"/>
            </a:solid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635" name="Google Shape;1635;p31"/>
            <p:cNvSpPr/>
            <p:nvPr/>
          </p:nvSpPr>
          <p:spPr>
            <a:xfrm>
              <a:off x="3530288" y="1133964"/>
              <a:ext cx="882900" cy="882900"/>
            </a:xfrm>
            <a:prstGeom prst="ellipse">
              <a:avLst/>
            </a:prstGeom>
            <a:solidFill>
              <a:schemeClr val="lt2"/>
            </a:solidFill>
            <a:ln w="2286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36" name="Google Shape;1636;p31"/>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IESNIEGUMS UN PIEVIENOJAMIE DOKUMENTI</a:t>
            </a:r>
            <a:endParaRPr dirty="0"/>
          </a:p>
        </p:txBody>
      </p:sp>
      <p:grpSp>
        <p:nvGrpSpPr>
          <p:cNvPr id="1637" name="Google Shape;1637;p31"/>
          <p:cNvGrpSpPr/>
          <p:nvPr/>
        </p:nvGrpSpPr>
        <p:grpSpPr>
          <a:xfrm>
            <a:off x="1963000" y="1188038"/>
            <a:ext cx="2335622" cy="614495"/>
            <a:chOff x="1963000" y="1188038"/>
            <a:chExt cx="2335622" cy="614495"/>
          </a:xfrm>
        </p:grpSpPr>
        <p:sp>
          <p:nvSpPr>
            <p:cNvPr id="1639" name="Google Shape;1639;p31"/>
            <p:cNvSpPr txBox="1"/>
            <p:nvPr/>
          </p:nvSpPr>
          <p:spPr>
            <a:xfrm>
              <a:off x="1963000" y="1188038"/>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800" b="1" dirty="0">
                  <a:solidFill>
                    <a:schemeClr val="accent3"/>
                  </a:solidFill>
                  <a:latin typeface="+mn-lt"/>
                  <a:ea typeface="Playfair Display"/>
                  <a:cs typeface="Playfair Display"/>
                  <a:sym typeface="Playfair Display"/>
                </a:rPr>
                <a:t>Iesnieguma veidlapa</a:t>
              </a:r>
              <a:endParaRPr sz="1800" b="1" dirty="0">
                <a:solidFill>
                  <a:schemeClr val="accent3"/>
                </a:solidFill>
                <a:latin typeface="+mn-lt"/>
                <a:ea typeface="Playfair Display"/>
                <a:cs typeface="Playfair Display"/>
                <a:sym typeface="Playfair Display"/>
              </a:endParaRPr>
            </a:p>
          </p:txBody>
        </p:sp>
        <p:sp>
          <p:nvSpPr>
            <p:cNvPr id="1640" name="Google Shape;1640;p31"/>
            <p:cNvSpPr txBox="1"/>
            <p:nvPr/>
          </p:nvSpPr>
          <p:spPr>
            <a:xfrm>
              <a:off x="3580122" y="1372933"/>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Playfair Display"/>
                  <a:ea typeface="Playfair Display"/>
                  <a:cs typeface="Playfair Display"/>
                  <a:sym typeface="Playfair Display"/>
                </a:rPr>
                <a:t>01</a:t>
              </a:r>
              <a:endParaRPr sz="2800" b="1" dirty="0">
                <a:solidFill>
                  <a:schemeClr val="dk1"/>
                </a:solidFill>
                <a:latin typeface="Playfair Display"/>
                <a:ea typeface="Playfair Display"/>
                <a:cs typeface="Playfair Display"/>
                <a:sym typeface="Playfair Display"/>
              </a:endParaRPr>
            </a:p>
          </p:txBody>
        </p:sp>
      </p:grpSp>
      <p:grpSp>
        <p:nvGrpSpPr>
          <p:cNvPr id="1641" name="Google Shape;1641;p31"/>
          <p:cNvGrpSpPr/>
          <p:nvPr/>
        </p:nvGrpSpPr>
        <p:grpSpPr>
          <a:xfrm>
            <a:off x="4876416" y="1297251"/>
            <a:ext cx="2685822" cy="622137"/>
            <a:chOff x="4876416" y="1297251"/>
            <a:chExt cx="2685822" cy="622137"/>
          </a:xfrm>
        </p:grpSpPr>
        <p:sp>
          <p:nvSpPr>
            <p:cNvPr id="1643" name="Google Shape;1643;p31"/>
            <p:cNvSpPr txBox="1"/>
            <p:nvPr/>
          </p:nvSpPr>
          <p:spPr>
            <a:xfrm>
              <a:off x="5677638" y="1297251"/>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lv-LV" sz="1800" b="1" dirty="0">
                  <a:solidFill>
                    <a:schemeClr val="accent2">
                      <a:lumMod val="75000"/>
                    </a:schemeClr>
                  </a:solidFill>
                  <a:latin typeface="+mn-lt"/>
                  <a:ea typeface="Playfair Display"/>
                  <a:cs typeface="Playfair Display"/>
                  <a:sym typeface="Playfair Display"/>
                </a:rPr>
                <a:t>MVK deklarācija, ja attiecināma</a:t>
              </a:r>
              <a:endParaRPr sz="1800" b="1" dirty="0">
                <a:solidFill>
                  <a:schemeClr val="accent2">
                    <a:lumMod val="75000"/>
                  </a:schemeClr>
                </a:solidFill>
                <a:latin typeface="+mn-lt"/>
                <a:ea typeface="Playfair Display"/>
                <a:cs typeface="Playfair Display"/>
                <a:sym typeface="Playfair Display"/>
              </a:endParaRPr>
            </a:p>
          </p:txBody>
        </p:sp>
        <p:sp>
          <p:nvSpPr>
            <p:cNvPr id="1644" name="Google Shape;1644;p31"/>
            <p:cNvSpPr txBox="1"/>
            <p:nvPr/>
          </p:nvSpPr>
          <p:spPr>
            <a:xfrm>
              <a:off x="4876416" y="1489788"/>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Playfair Display"/>
                  <a:ea typeface="Playfair Display"/>
                  <a:cs typeface="Playfair Display"/>
                  <a:sym typeface="Playfair Display"/>
                </a:rPr>
                <a:t>02</a:t>
              </a:r>
              <a:endParaRPr sz="2800" b="1" dirty="0">
                <a:solidFill>
                  <a:schemeClr val="dk1"/>
                </a:solidFill>
                <a:latin typeface="Playfair Display"/>
                <a:ea typeface="Playfair Display"/>
                <a:cs typeface="Playfair Display"/>
                <a:sym typeface="Playfair Display"/>
              </a:endParaRPr>
            </a:p>
          </p:txBody>
        </p:sp>
      </p:grpSp>
      <p:grpSp>
        <p:nvGrpSpPr>
          <p:cNvPr id="1645" name="Google Shape;1645;p31"/>
          <p:cNvGrpSpPr/>
          <p:nvPr/>
        </p:nvGrpSpPr>
        <p:grpSpPr>
          <a:xfrm>
            <a:off x="4120800" y="4012786"/>
            <a:ext cx="4298806" cy="1053415"/>
            <a:chOff x="4120800" y="4012786"/>
            <a:chExt cx="4298806" cy="1053415"/>
          </a:xfrm>
        </p:grpSpPr>
        <p:sp>
          <p:nvSpPr>
            <p:cNvPr id="1646" name="Google Shape;1646;p31"/>
            <p:cNvSpPr txBox="1"/>
            <p:nvPr/>
          </p:nvSpPr>
          <p:spPr>
            <a:xfrm>
              <a:off x="4794216" y="4630167"/>
              <a:ext cx="3625390" cy="436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800" b="1" dirty="0">
                  <a:solidFill>
                    <a:schemeClr val="accent2">
                      <a:lumMod val="75000"/>
                    </a:schemeClr>
                  </a:solidFill>
                  <a:latin typeface="+mn-lt"/>
                  <a:ea typeface="Playfair Display"/>
                  <a:cs typeface="Playfair Display"/>
                  <a:sym typeface="Playfair Display"/>
                </a:rPr>
                <a:t>PVN deklarācijas</a:t>
              </a:r>
              <a:r>
                <a:rPr lang="lv-LV" sz="1800" b="1" dirty="0">
                  <a:solidFill>
                    <a:schemeClr val="accent5"/>
                  </a:solidFill>
                  <a:latin typeface="+mn-lt"/>
                  <a:ea typeface="Playfair Display"/>
                  <a:cs typeface="Playfair Display"/>
                  <a:sym typeface="Playfair Display"/>
                </a:rPr>
                <a:t> </a:t>
              </a:r>
              <a:r>
                <a:rPr lang="lv-LV" sz="1800" b="1" dirty="0">
                  <a:solidFill>
                    <a:schemeClr val="accent2">
                      <a:lumMod val="75000"/>
                    </a:schemeClr>
                  </a:solidFill>
                  <a:latin typeface="+mn-lt"/>
                  <a:sym typeface="Playfair Display"/>
                </a:rPr>
                <a:t>(izņemot tirdzniecības centriem)</a:t>
              </a:r>
              <a:endParaRPr sz="1800" b="1" dirty="0">
                <a:solidFill>
                  <a:schemeClr val="accent2">
                    <a:lumMod val="75000"/>
                  </a:schemeClr>
                </a:solidFill>
                <a:latin typeface="+mn-lt"/>
                <a:sym typeface="Playfair Display"/>
              </a:endParaRPr>
            </a:p>
          </p:txBody>
        </p:sp>
        <p:sp>
          <p:nvSpPr>
            <p:cNvPr id="1648" name="Google Shape;1648;p31"/>
            <p:cNvSpPr txBox="1"/>
            <p:nvPr/>
          </p:nvSpPr>
          <p:spPr>
            <a:xfrm>
              <a:off x="4120800" y="4012786"/>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Playfair Display"/>
                  <a:ea typeface="Playfair Display"/>
                  <a:cs typeface="Playfair Display"/>
                  <a:sym typeface="Playfair Display"/>
                </a:rPr>
                <a:t>05</a:t>
              </a:r>
              <a:endParaRPr sz="2800" b="1" dirty="0">
                <a:solidFill>
                  <a:schemeClr val="dk1"/>
                </a:solidFill>
                <a:latin typeface="Playfair Display"/>
                <a:ea typeface="Playfair Display"/>
                <a:cs typeface="Playfair Display"/>
                <a:sym typeface="Playfair Display"/>
              </a:endParaRPr>
            </a:p>
          </p:txBody>
        </p:sp>
      </p:grpSp>
      <p:grpSp>
        <p:nvGrpSpPr>
          <p:cNvPr id="1649" name="Google Shape;1649;p31"/>
          <p:cNvGrpSpPr/>
          <p:nvPr/>
        </p:nvGrpSpPr>
        <p:grpSpPr>
          <a:xfrm>
            <a:off x="5317866" y="3611611"/>
            <a:ext cx="3297216" cy="994812"/>
            <a:chOff x="5317866" y="3611611"/>
            <a:chExt cx="3297216" cy="994812"/>
          </a:xfrm>
        </p:grpSpPr>
        <p:sp>
          <p:nvSpPr>
            <p:cNvPr id="1650" name="Google Shape;1650;p31"/>
            <p:cNvSpPr txBox="1"/>
            <p:nvPr/>
          </p:nvSpPr>
          <p:spPr>
            <a:xfrm>
              <a:off x="6306636" y="3611611"/>
              <a:ext cx="2308446" cy="994812"/>
            </a:xfrm>
            <a:prstGeom prst="rect">
              <a:avLst/>
            </a:prstGeom>
            <a:noFill/>
            <a:ln>
              <a:noFill/>
            </a:ln>
          </p:spPr>
          <p:txBody>
            <a:bodyPr spcFirstLastPara="1" wrap="square" lIns="91425" tIns="91425" rIns="91425" bIns="91425" anchor="ctr" anchorCtr="0">
              <a:noAutofit/>
            </a:bodyPr>
            <a:lstStyle/>
            <a:p>
              <a:pPr algn="r"/>
              <a:r>
                <a:rPr lang="lv-LV" sz="1800" b="1" dirty="0">
                  <a:solidFill>
                    <a:schemeClr val="accent6">
                      <a:lumMod val="65000"/>
                    </a:schemeClr>
                  </a:solidFill>
                </a:rPr>
                <a:t>Kadastrālās uzmērīšanas lieta</a:t>
              </a:r>
            </a:p>
            <a:p>
              <a:pPr marL="0" lvl="0" indent="0" algn="r" rtl="0">
                <a:spcBef>
                  <a:spcPts val="0"/>
                </a:spcBef>
                <a:spcAft>
                  <a:spcPts val="0"/>
                </a:spcAft>
                <a:buNone/>
              </a:pPr>
              <a:endParaRPr sz="1800" b="1" dirty="0">
                <a:solidFill>
                  <a:srgbClr val="D9D9D9"/>
                </a:solidFill>
                <a:latin typeface="Playfair Display"/>
                <a:ea typeface="Playfair Display"/>
                <a:cs typeface="Playfair Display"/>
                <a:sym typeface="Playfair Display"/>
              </a:endParaRPr>
            </a:p>
          </p:txBody>
        </p:sp>
        <p:sp>
          <p:nvSpPr>
            <p:cNvPr id="1652" name="Google Shape;1652;p31"/>
            <p:cNvSpPr txBox="1"/>
            <p:nvPr/>
          </p:nvSpPr>
          <p:spPr>
            <a:xfrm>
              <a:off x="5317866" y="3689657"/>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Playfair Display"/>
                  <a:ea typeface="Playfair Display"/>
                  <a:cs typeface="Playfair Display"/>
                  <a:sym typeface="Playfair Display"/>
                </a:rPr>
                <a:t>04</a:t>
              </a:r>
              <a:endParaRPr sz="2800" b="1" dirty="0">
                <a:solidFill>
                  <a:schemeClr val="dk1"/>
                </a:solidFill>
                <a:latin typeface="Playfair Display"/>
                <a:ea typeface="Playfair Display"/>
                <a:cs typeface="Playfair Display"/>
                <a:sym typeface="Playfair Display"/>
              </a:endParaRPr>
            </a:p>
          </p:txBody>
        </p:sp>
      </p:grpSp>
      <p:grpSp>
        <p:nvGrpSpPr>
          <p:cNvPr id="1653" name="Google Shape;1653;p31"/>
          <p:cNvGrpSpPr/>
          <p:nvPr/>
        </p:nvGrpSpPr>
        <p:grpSpPr>
          <a:xfrm>
            <a:off x="630010" y="3571336"/>
            <a:ext cx="2966244" cy="488760"/>
            <a:chOff x="912497" y="3630497"/>
            <a:chExt cx="2966244" cy="488760"/>
          </a:xfrm>
        </p:grpSpPr>
        <p:sp>
          <p:nvSpPr>
            <p:cNvPr id="1654" name="Google Shape;1654;p31"/>
            <p:cNvSpPr txBox="1"/>
            <p:nvPr/>
          </p:nvSpPr>
          <p:spPr>
            <a:xfrm>
              <a:off x="912497" y="3689657"/>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800" b="1" dirty="0">
                  <a:solidFill>
                    <a:schemeClr val="accent5"/>
                  </a:solidFill>
                  <a:latin typeface="+mn-lt"/>
                  <a:ea typeface="Playfair Display"/>
                  <a:cs typeface="Playfair Display"/>
                  <a:sym typeface="Playfair Display"/>
                </a:rPr>
                <a:t>Telpu nomas līgums, ja atbalsta pretendents nav telpu īpašnieks (izņemot tirdzniecības centriem)</a:t>
              </a:r>
              <a:endParaRPr sz="1800" b="1" dirty="0">
                <a:solidFill>
                  <a:schemeClr val="accent5"/>
                </a:solidFill>
                <a:latin typeface="+mn-lt"/>
                <a:ea typeface="Playfair Display"/>
                <a:cs typeface="Playfair Display"/>
                <a:sym typeface="Playfair Display"/>
              </a:endParaRPr>
            </a:p>
          </p:txBody>
        </p:sp>
        <p:sp>
          <p:nvSpPr>
            <p:cNvPr id="1656" name="Google Shape;1656;p31"/>
            <p:cNvSpPr txBox="1"/>
            <p:nvPr/>
          </p:nvSpPr>
          <p:spPr>
            <a:xfrm>
              <a:off x="3160241" y="3630497"/>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Playfair Display"/>
                  <a:ea typeface="Playfair Display"/>
                  <a:cs typeface="Playfair Display"/>
                  <a:sym typeface="Playfair Display"/>
                </a:rPr>
                <a:t>06</a:t>
              </a:r>
              <a:endParaRPr sz="2800" b="1" dirty="0">
                <a:solidFill>
                  <a:schemeClr val="dk1"/>
                </a:solidFill>
                <a:latin typeface="Playfair Display"/>
                <a:ea typeface="Playfair Display"/>
                <a:cs typeface="Playfair Display"/>
                <a:sym typeface="Playfair Display"/>
              </a:endParaRPr>
            </a:p>
          </p:txBody>
        </p:sp>
      </p:grpSp>
      <p:grpSp>
        <p:nvGrpSpPr>
          <p:cNvPr id="1657" name="Google Shape;1657;p31"/>
          <p:cNvGrpSpPr/>
          <p:nvPr/>
        </p:nvGrpSpPr>
        <p:grpSpPr>
          <a:xfrm>
            <a:off x="5643651" y="2462302"/>
            <a:ext cx="2523439" cy="455847"/>
            <a:chOff x="5643651" y="2462302"/>
            <a:chExt cx="2523439" cy="455847"/>
          </a:xfrm>
        </p:grpSpPr>
        <p:sp>
          <p:nvSpPr>
            <p:cNvPr id="1658" name="Google Shape;1658;p31"/>
            <p:cNvSpPr txBox="1"/>
            <p:nvPr/>
          </p:nvSpPr>
          <p:spPr>
            <a:xfrm>
              <a:off x="6282490" y="2488549"/>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lv-LV" sz="1800" b="1" dirty="0">
                  <a:solidFill>
                    <a:schemeClr val="accent5">
                      <a:lumMod val="75000"/>
                    </a:schemeClr>
                  </a:solidFill>
                  <a:latin typeface="+mn-lt"/>
                  <a:ea typeface="Playfair Display"/>
                  <a:cs typeface="Playfair Display"/>
                  <a:sym typeface="Playfair Display"/>
                </a:rPr>
                <a:t>Komersanta bankas konts</a:t>
              </a:r>
              <a:endParaRPr sz="1800" b="1" dirty="0">
                <a:solidFill>
                  <a:schemeClr val="accent5">
                    <a:lumMod val="75000"/>
                  </a:schemeClr>
                </a:solidFill>
                <a:latin typeface="+mn-lt"/>
                <a:ea typeface="Playfair Display"/>
                <a:cs typeface="Playfair Display"/>
                <a:sym typeface="Playfair Display"/>
              </a:endParaRPr>
            </a:p>
          </p:txBody>
        </p:sp>
        <p:sp>
          <p:nvSpPr>
            <p:cNvPr id="1660" name="Google Shape;1660;p31"/>
            <p:cNvSpPr txBox="1"/>
            <p:nvPr/>
          </p:nvSpPr>
          <p:spPr>
            <a:xfrm>
              <a:off x="5643651" y="2462302"/>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Playfair Display"/>
                  <a:ea typeface="Playfair Display"/>
                  <a:cs typeface="Playfair Display"/>
                  <a:sym typeface="Playfair Display"/>
                </a:rPr>
                <a:t>03</a:t>
              </a:r>
              <a:endParaRPr sz="2800" b="1" dirty="0">
                <a:solidFill>
                  <a:schemeClr val="dk1"/>
                </a:solidFill>
                <a:latin typeface="Playfair Display"/>
                <a:ea typeface="Playfair Display"/>
                <a:cs typeface="Playfair Display"/>
                <a:sym typeface="Playfair Display"/>
              </a:endParaRPr>
            </a:p>
          </p:txBody>
        </p:sp>
      </p:grpSp>
      <p:sp>
        <p:nvSpPr>
          <p:cNvPr id="35" name="Google Shape;1631;p31">
            <a:extLst>
              <a:ext uri="{FF2B5EF4-FFF2-40B4-BE49-F238E27FC236}">
                <a16:creationId xmlns:a16="http://schemas.microsoft.com/office/drawing/2014/main" id="{5D612722-6ECF-47F9-AE92-19D3C7ED2D0A}"/>
              </a:ext>
            </a:extLst>
          </p:cNvPr>
          <p:cNvSpPr/>
          <p:nvPr/>
        </p:nvSpPr>
        <p:spPr>
          <a:xfrm>
            <a:off x="2572150" y="2130300"/>
            <a:ext cx="882900" cy="882900"/>
          </a:xfrm>
          <a:prstGeom prst="ellipse">
            <a:avLst/>
          </a:prstGeom>
          <a:solidFill>
            <a:schemeClr val="lt2"/>
          </a:solidFill>
          <a:ln w="2286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656;p31">
            <a:extLst>
              <a:ext uri="{FF2B5EF4-FFF2-40B4-BE49-F238E27FC236}">
                <a16:creationId xmlns:a16="http://schemas.microsoft.com/office/drawing/2014/main" id="{FE4372CD-5787-406D-8DAD-C5C95DEF488E}"/>
              </a:ext>
            </a:extLst>
          </p:cNvPr>
          <p:cNvSpPr txBox="1"/>
          <p:nvPr/>
        </p:nvSpPr>
        <p:spPr>
          <a:xfrm>
            <a:off x="2622872" y="2356950"/>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dk1"/>
                </a:solidFill>
                <a:latin typeface="Playfair Display"/>
                <a:ea typeface="Playfair Display"/>
                <a:cs typeface="Playfair Display"/>
                <a:sym typeface="Playfair Display"/>
              </a:rPr>
              <a:t>0</a:t>
            </a:r>
            <a:r>
              <a:rPr lang="lv-LV" sz="2800" b="1" dirty="0">
                <a:solidFill>
                  <a:schemeClr val="dk1"/>
                </a:solidFill>
                <a:latin typeface="Playfair Display"/>
                <a:ea typeface="Playfair Display"/>
                <a:cs typeface="Playfair Display"/>
                <a:sym typeface="Playfair Display"/>
              </a:rPr>
              <a:t>7</a:t>
            </a:r>
            <a:endParaRPr sz="2800" b="1" dirty="0">
              <a:solidFill>
                <a:schemeClr val="dk1"/>
              </a:solidFill>
              <a:latin typeface="Playfair Display"/>
              <a:ea typeface="Playfair Display"/>
              <a:cs typeface="Playfair Display"/>
              <a:sym typeface="Playfair Display"/>
            </a:endParaRPr>
          </a:p>
        </p:txBody>
      </p:sp>
      <p:sp>
        <p:nvSpPr>
          <p:cNvPr id="38" name="Google Shape;1650;p31">
            <a:extLst>
              <a:ext uri="{FF2B5EF4-FFF2-40B4-BE49-F238E27FC236}">
                <a16:creationId xmlns:a16="http://schemas.microsoft.com/office/drawing/2014/main" id="{928B28B2-F6D0-4200-A2A4-7F5BB4F749D6}"/>
              </a:ext>
            </a:extLst>
          </p:cNvPr>
          <p:cNvSpPr txBox="1"/>
          <p:nvPr/>
        </p:nvSpPr>
        <p:spPr>
          <a:xfrm>
            <a:off x="429107" y="1859544"/>
            <a:ext cx="2117682" cy="994812"/>
          </a:xfrm>
          <a:prstGeom prst="rect">
            <a:avLst/>
          </a:prstGeom>
          <a:noFill/>
          <a:ln>
            <a:noFill/>
          </a:ln>
        </p:spPr>
        <p:txBody>
          <a:bodyPr spcFirstLastPara="1" wrap="square" lIns="91425" tIns="91425" rIns="91425" bIns="91425" anchor="ctr" anchorCtr="0">
            <a:noAutofit/>
          </a:bodyPr>
          <a:lstStyle/>
          <a:p>
            <a:pPr algn="r"/>
            <a:r>
              <a:rPr lang="lv-LV" sz="1800" b="1" dirty="0">
                <a:solidFill>
                  <a:schemeClr val="accent6">
                    <a:lumMod val="65000"/>
                  </a:schemeClr>
                </a:solidFill>
              </a:rPr>
              <a:t>Pilnvara, ja attiecināma</a:t>
            </a:r>
          </a:p>
          <a:p>
            <a:pPr marL="0" lvl="0" indent="0" algn="r" rtl="0">
              <a:spcBef>
                <a:spcPts val="0"/>
              </a:spcBef>
              <a:spcAft>
                <a:spcPts val="0"/>
              </a:spcAft>
              <a:buNone/>
            </a:pPr>
            <a:endParaRPr sz="1800" b="1" dirty="0">
              <a:solidFill>
                <a:srgbClr val="D9D9D9"/>
              </a:solidFill>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36" name="Google Shape;1636;p31"/>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PAPILDUS PIEVIENOJAMIE DOKUMENTI (</a:t>
            </a:r>
            <a:r>
              <a:rPr lang="lv-LV" dirty="0">
                <a:solidFill>
                  <a:schemeClr val="accent2">
                    <a:lumMod val="75000"/>
                  </a:schemeClr>
                </a:solidFill>
                <a:latin typeface="+mn-lt"/>
                <a:sym typeface="Arial"/>
              </a:rPr>
              <a:t>tirdzniecības centriem</a:t>
            </a:r>
            <a:r>
              <a:rPr lang="lv-LV" dirty="0"/>
              <a:t>)</a:t>
            </a:r>
            <a:endParaRPr dirty="0"/>
          </a:p>
        </p:txBody>
      </p:sp>
      <p:sp>
        <p:nvSpPr>
          <p:cNvPr id="1644" name="Google Shape;1644;p31"/>
          <p:cNvSpPr txBox="1"/>
          <p:nvPr/>
        </p:nvSpPr>
        <p:spPr>
          <a:xfrm>
            <a:off x="4876416" y="1489788"/>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grpSp>
        <p:nvGrpSpPr>
          <p:cNvPr id="1657" name="Google Shape;1657;p31"/>
          <p:cNvGrpSpPr/>
          <p:nvPr/>
        </p:nvGrpSpPr>
        <p:grpSpPr>
          <a:xfrm>
            <a:off x="5643651" y="2462302"/>
            <a:ext cx="2523439" cy="455847"/>
            <a:chOff x="5643651" y="2462302"/>
            <a:chExt cx="2523439" cy="455847"/>
          </a:xfrm>
        </p:grpSpPr>
        <p:sp>
          <p:nvSpPr>
            <p:cNvPr id="1658" name="Google Shape;1658;p31"/>
            <p:cNvSpPr txBox="1"/>
            <p:nvPr/>
          </p:nvSpPr>
          <p:spPr>
            <a:xfrm>
              <a:off x="6282490" y="2488549"/>
              <a:ext cx="18846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chemeClr val="accent5">
                    <a:lumMod val="75000"/>
                  </a:schemeClr>
                </a:solidFill>
                <a:latin typeface="+mn-lt"/>
                <a:ea typeface="Playfair Display"/>
                <a:cs typeface="Playfair Display"/>
                <a:sym typeface="Playfair Display"/>
              </a:endParaRPr>
            </a:p>
          </p:txBody>
        </p:sp>
        <p:sp>
          <p:nvSpPr>
            <p:cNvPr id="1660" name="Google Shape;1660;p31"/>
            <p:cNvSpPr txBox="1"/>
            <p:nvPr/>
          </p:nvSpPr>
          <p:spPr>
            <a:xfrm>
              <a:off x="5643651" y="2462302"/>
              <a:ext cx="718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grpSp>
      <p:sp>
        <p:nvSpPr>
          <p:cNvPr id="38" name="Google Shape;1650;p31">
            <a:extLst>
              <a:ext uri="{FF2B5EF4-FFF2-40B4-BE49-F238E27FC236}">
                <a16:creationId xmlns:a16="http://schemas.microsoft.com/office/drawing/2014/main" id="{928B28B2-F6D0-4200-A2A4-7F5BB4F749D6}"/>
              </a:ext>
            </a:extLst>
          </p:cNvPr>
          <p:cNvSpPr txBox="1"/>
          <p:nvPr/>
        </p:nvSpPr>
        <p:spPr>
          <a:xfrm>
            <a:off x="225069" y="1862659"/>
            <a:ext cx="2117682" cy="99481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rgbClr val="D9D9D9"/>
              </a:solidFill>
              <a:latin typeface="Playfair Display"/>
              <a:ea typeface="Playfair Display"/>
              <a:cs typeface="Playfair Display"/>
              <a:sym typeface="Playfair Display"/>
            </a:endParaRPr>
          </a:p>
        </p:txBody>
      </p:sp>
      <p:sp>
        <p:nvSpPr>
          <p:cNvPr id="2" name="TextBox 1">
            <a:extLst>
              <a:ext uri="{FF2B5EF4-FFF2-40B4-BE49-F238E27FC236}">
                <a16:creationId xmlns:a16="http://schemas.microsoft.com/office/drawing/2014/main" id="{71F794D2-A383-4F3D-8DEE-02C89A1BE8C6}"/>
              </a:ext>
            </a:extLst>
          </p:cNvPr>
          <p:cNvSpPr txBox="1"/>
          <p:nvPr/>
        </p:nvSpPr>
        <p:spPr>
          <a:xfrm>
            <a:off x="621792" y="1273743"/>
            <a:ext cx="7900416" cy="3539430"/>
          </a:xfrm>
          <a:prstGeom prst="rect">
            <a:avLst/>
          </a:prstGeom>
          <a:noFill/>
        </p:spPr>
        <p:txBody>
          <a:bodyPr wrap="square" rtlCol="0">
            <a:spAutoFit/>
          </a:bodyPr>
          <a:lstStyle/>
          <a:p>
            <a:pPr marL="342900" lvl="0" indent="-342900">
              <a:buFont typeface="Symbol" panose="05050102010706020507" pitchFamily="18" charset="2"/>
              <a:buChar char=""/>
            </a:pPr>
            <a:r>
              <a:rPr lang="lv-LV" sz="1600" dirty="0">
                <a:solidFill>
                  <a:srgbClr val="212529"/>
                </a:solidFill>
                <a:effectLst/>
                <a:latin typeface="+mj-lt"/>
                <a:ea typeface="Times New Roman" panose="02020603050405020304" pitchFamily="18" charset="0"/>
              </a:rPr>
              <a:t>Rēķinu kopsavilkums vai informācija (izdrukas) no grāmatvedības reģistriem par mēnešiem, kuros radies nomas apgrozījuma kritums, kurās būtu dati par nomniekiem, nomas rēķinu datumiem, to numuriem un summām. </a:t>
            </a:r>
            <a:endParaRPr lang="lv-LV" sz="1600" dirty="0">
              <a:solidFill>
                <a:srgbClr val="212529"/>
              </a:solidFill>
              <a:effectLst/>
              <a:latin typeface="+mj-lt"/>
              <a:ea typeface="Calibri" panose="020F0502020204030204" pitchFamily="34" charset="0"/>
            </a:endParaRPr>
          </a:p>
          <a:p>
            <a:pPr marL="342900" lvl="0" indent="-342900">
              <a:buFont typeface="Symbol" panose="05050102010706020507" pitchFamily="18" charset="2"/>
              <a:buChar char=""/>
            </a:pPr>
            <a:r>
              <a:rPr lang="lv-LV" sz="1600" dirty="0">
                <a:solidFill>
                  <a:srgbClr val="212529"/>
                </a:solidFill>
                <a:effectLst/>
                <a:latin typeface="+mj-lt"/>
                <a:ea typeface="Times New Roman" panose="02020603050405020304" pitchFamily="18" charset="0"/>
              </a:rPr>
              <a:t>Informācija par tirdzniecības centra apgrozījuma apmēru 2019. vai 2020. gada novembrī (piemēram, izdruka no grāmatvedības reģistriem vai PVN deklarācija);</a:t>
            </a:r>
            <a:endParaRPr lang="lv-LV" sz="1600" dirty="0">
              <a:solidFill>
                <a:srgbClr val="212529"/>
              </a:solidFill>
              <a:effectLst/>
              <a:latin typeface="+mj-lt"/>
              <a:ea typeface="Calibri" panose="020F0502020204030204" pitchFamily="34" charset="0"/>
            </a:endParaRPr>
          </a:p>
          <a:p>
            <a:pPr marL="342900" lvl="0" indent="-342900">
              <a:buFont typeface="Symbol" panose="05050102010706020507" pitchFamily="18" charset="2"/>
              <a:buChar char=""/>
            </a:pPr>
            <a:r>
              <a:rPr lang="lv-LV" sz="1600" dirty="0">
                <a:solidFill>
                  <a:srgbClr val="212529"/>
                </a:solidFill>
                <a:effectLst/>
                <a:latin typeface="+mj-lt"/>
                <a:ea typeface="Times New Roman" panose="02020603050405020304" pitchFamily="18" charset="0"/>
              </a:rPr>
              <a:t>informācija un apliecinājums, ka nodokļu maksātājs atbilstoši MK noteikumu Nr.772 9.4. apakšpunktam ir piešķīris nomas atlaidi vismaz 50 % apmērā (kumulatīvi) par 2021. gada novembra mēnesi vismaz 50 % tirdzniecības vietu, izņemot pirmās nepieciešamības preču tirdzniecības vietas;</a:t>
            </a:r>
            <a:endParaRPr lang="lv-LV" sz="1600" dirty="0">
              <a:solidFill>
                <a:srgbClr val="212529"/>
              </a:solidFill>
              <a:effectLst/>
              <a:latin typeface="+mj-lt"/>
              <a:ea typeface="Calibri" panose="020F0502020204030204" pitchFamily="34" charset="0"/>
            </a:endParaRPr>
          </a:p>
          <a:p>
            <a:pPr marL="342900" lvl="0" indent="-342900">
              <a:buFont typeface="Symbol" panose="05050102010706020507" pitchFamily="18" charset="2"/>
              <a:buChar char=""/>
            </a:pPr>
            <a:r>
              <a:rPr lang="lv-LV" sz="1600" dirty="0">
                <a:solidFill>
                  <a:srgbClr val="212529"/>
                </a:solidFill>
                <a:effectLst/>
                <a:latin typeface="+mj-lt"/>
                <a:ea typeface="Times New Roman" panose="02020603050405020304" pitchFamily="18" charset="0"/>
              </a:rPr>
              <a:t>Informācija par pirmās nepieciešamības preču tirdzniecības vietu skaitu, to nosaukumiem un platību kvadrātmetros;</a:t>
            </a:r>
            <a:endParaRPr lang="lv-LV" sz="1600" dirty="0">
              <a:solidFill>
                <a:srgbClr val="212529"/>
              </a:solidFill>
              <a:effectLst/>
              <a:latin typeface="+mj-lt"/>
              <a:ea typeface="Calibri" panose="020F0502020204030204" pitchFamily="34" charset="0"/>
            </a:endParaRPr>
          </a:p>
          <a:p>
            <a:pPr marL="342900" lvl="0" indent="-342900">
              <a:buFont typeface="Symbol" panose="05050102010706020507" pitchFamily="18" charset="2"/>
              <a:buChar char=""/>
            </a:pPr>
            <a:r>
              <a:rPr lang="lv-LV" sz="1600" dirty="0">
                <a:solidFill>
                  <a:srgbClr val="212529"/>
                </a:solidFill>
                <a:effectLst/>
                <a:latin typeface="+mj-lt"/>
                <a:ea typeface="Times New Roman" panose="02020603050405020304" pitchFamily="18" charset="0"/>
              </a:rPr>
              <a:t>Informācija par tirdzniecības centra pārtikas preču veikalu skaitu, to nosaukumiem un platību kvadrātmetros;</a:t>
            </a:r>
            <a:endParaRPr lang="lv-LV" sz="1600" dirty="0">
              <a:solidFill>
                <a:srgbClr val="212529"/>
              </a:solidFill>
              <a:effectLst/>
              <a:latin typeface="+mj-lt"/>
              <a:ea typeface="Calibri" panose="020F0502020204030204" pitchFamily="34" charset="0"/>
            </a:endParaRPr>
          </a:p>
        </p:txBody>
      </p:sp>
    </p:spTree>
    <p:extLst>
      <p:ext uri="{BB962C8B-B14F-4D97-AF65-F5344CB8AC3E}">
        <p14:creationId xmlns:p14="http://schemas.microsoft.com/office/powerpoint/2010/main" val="23252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F4833CB-69E6-46AB-8B22-81C81CBC8695}"/>
              </a:ext>
            </a:extLst>
          </p:cNvPr>
          <p:cNvSpPr>
            <a:spLocks noGrp="1"/>
          </p:cNvSpPr>
          <p:nvPr>
            <p:ph type="subTitle" idx="1"/>
          </p:nvPr>
        </p:nvSpPr>
        <p:spPr>
          <a:xfrm>
            <a:off x="2548244" y="1290919"/>
            <a:ext cx="4130462" cy="941294"/>
          </a:xfrm>
        </p:spPr>
        <p:txBody>
          <a:bodyPr/>
          <a:lstStyle/>
          <a:p>
            <a:pPr marL="0" indent="0" algn="ctr">
              <a:buNone/>
            </a:pPr>
            <a:r>
              <a:rPr lang="lv-LV" sz="1800" dirty="0">
                <a:effectLst/>
                <a:latin typeface="Arial" panose="020B0604020202020204" pitchFamily="34" charset="0"/>
                <a:ea typeface="Calibri" panose="020F0502020204030204" pitchFamily="34" charset="0"/>
              </a:rPr>
              <a:t>Ministru kabineta 2021. gada 9. novembra noteikumi Nr. 772 </a:t>
            </a:r>
            <a:endParaRPr lang="lv-LV" dirty="0"/>
          </a:p>
        </p:txBody>
      </p:sp>
      <p:sp>
        <p:nvSpPr>
          <p:cNvPr id="6" name="TextBox 5">
            <a:extLst>
              <a:ext uri="{FF2B5EF4-FFF2-40B4-BE49-F238E27FC236}">
                <a16:creationId xmlns:a16="http://schemas.microsoft.com/office/drawing/2014/main" id="{14589361-C065-4A29-AA3D-09D9A1E38C25}"/>
              </a:ext>
            </a:extLst>
          </p:cNvPr>
          <p:cNvSpPr txBox="1"/>
          <p:nvPr/>
        </p:nvSpPr>
        <p:spPr>
          <a:xfrm>
            <a:off x="2241176" y="2341901"/>
            <a:ext cx="4661647" cy="1200329"/>
          </a:xfrm>
          <a:prstGeom prst="rect">
            <a:avLst/>
          </a:prstGeom>
          <a:noFill/>
        </p:spPr>
        <p:txBody>
          <a:bodyPr wrap="square" rtlCol="0">
            <a:spAutoFit/>
          </a:bodyPr>
          <a:lstStyle/>
          <a:p>
            <a:pPr marL="0" indent="0" algn="ctr">
              <a:buNone/>
            </a:pPr>
            <a:r>
              <a:rPr lang="lv-LV"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“Noteikumi par atbalstu Covid-19 krīzes skartajiem tirdzniecības un sporta centriem un kultūras, atpūtas un izklaides vietām</a:t>
            </a:r>
            <a:r>
              <a:rPr lang="lv-LV"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lv-LV" sz="1800" u="sng" dirty="0">
                <a:solidFill>
                  <a:srgbClr val="0563C1"/>
                </a:solidFill>
                <a:effectLst/>
                <a:highlight>
                  <a:srgbClr val="FAF5F0"/>
                </a:highlight>
                <a:latin typeface="Arial" panose="020B0604020202020204" pitchFamily="34" charset="0"/>
                <a:ea typeface="Calibri" panose="020F0502020204030204" pitchFamily="34" charset="0"/>
                <a:cs typeface="Times New Roman" panose="02020603050405020304" pitchFamily="18" charset="0"/>
              </a:rPr>
              <a:t>(2021.gada 7.decembra grozījumi)</a:t>
            </a:r>
            <a:endParaRPr lang="lv-LV" dirty="0">
              <a:highlight>
                <a:srgbClr val="FAF5F0"/>
              </a:highlight>
            </a:endParaRPr>
          </a:p>
        </p:txBody>
      </p:sp>
    </p:spTree>
    <p:extLst>
      <p:ext uri="{BB962C8B-B14F-4D97-AF65-F5344CB8AC3E}">
        <p14:creationId xmlns:p14="http://schemas.microsoft.com/office/powerpoint/2010/main" val="35423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DFC0-230E-4E22-9650-3ECFCD014A73}"/>
              </a:ext>
            </a:extLst>
          </p:cNvPr>
          <p:cNvSpPr>
            <a:spLocks noGrp="1"/>
          </p:cNvSpPr>
          <p:nvPr>
            <p:ph type="title"/>
          </p:nvPr>
        </p:nvSpPr>
        <p:spPr>
          <a:xfrm>
            <a:off x="457200" y="622200"/>
            <a:ext cx="8229600" cy="313500"/>
          </a:xfrm>
        </p:spPr>
        <p:txBody>
          <a:bodyPr/>
          <a:lstStyle/>
          <a:p>
            <a:r>
              <a:rPr lang="lv-LV" dirty="0"/>
              <a:t>PAPILDUS PIEVIENOJAMIE DOKUMENTI (</a:t>
            </a:r>
            <a:r>
              <a:rPr lang="lv-LV" dirty="0">
                <a:solidFill>
                  <a:schemeClr val="accent2">
                    <a:lumMod val="75000"/>
                  </a:schemeClr>
                </a:solidFill>
                <a:latin typeface="+mn-lt"/>
                <a:sym typeface="Arial"/>
              </a:rPr>
              <a:t> atpūtas, izklaides un kultūras vietām, sporta centriem</a:t>
            </a:r>
            <a:r>
              <a:rPr lang="lv-LV" dirty="0"/>
              <a:t>)</a:t>
            </a:r>
          </a:p>
        </p:txBody>
      </p:sp>
      <p:sp>
        <p:nvSpPr>
          <p:cNvPr id="3" name="TextBox 2">
            <a:extLst>
              <a:ext uri="{FF2B5EF4-FFF2-40B4-BE49-F238E27FC236}">
                <a16:creationId xmlns:a16="http://schemas.microsoft.com/office/drawing/2014/main" id="{E97C5908-2C7B-4E74-90E6-58ED353DABE7}"/>
              </a:ext>
            </a:extLst>
          </p:cNvPr>
          <p:cNvSpPr txBox="1"/>
          <p:nvPr/>
        </p:nvSpPr>
        <p:spPr>
          <a:xfrm>
            <a:off x="610447" y="1502228"/>
            <a:ext cx="8147957" cy="2062103"/>
          </a:xfrm>
          <a:prstGeom prst="rect">
            <a:avLst/>
          </a:prstGeom>
          <a:noFill/>
        </p:spPr>
        <p:txBody>
          <a:bodyPr wrap="square" rtlCol="0">
            <a:spAutoFit/>
          </a:bodyPr>
          <a:lstStyle/>
          <a:p>
            <a:pPr marL="285750" indent="-285750">
              <a:buFont typeface="Wingdings" panose="05000000000000000000" pitchFamily="2" charset="2"/>
              <a:buChar char="ü"/>
            </a:pPr>
            <a:r>
              <a:rPr lang="lv-LV" sz="1600" dirty="0">
                <a:solidFill>
                  <a:schemeClr val="tx1"/>
                </a:solidFill>
                <a:effectLst/>
                <a:latin typeface="+mj-lt"/>
                <a:ea typeface="Calibri" panose="020F0502020204030204" pitchFamily="34" charset="0"/>
              </a:rPr>
              <a:t>Informācija par kultūras, atpūtas vai izklaides vietas apgrozījuma veidiem, nodalot kultūras, atpūtas vai izklaides vietas  iekštelpu un </a:t>
            </a:r>
            <a:r>
              <a:rPr lang="lv-LV" sz="1600" dirty="0" err="1">
                <a:solidFill>
                  <a:schemeClr val="tx1"/>
                </a:solidFill>
                <a:effectLst/>
                <a:latin typeface="+mj-lt"/>
                <a:ea typeface="Calibri" panose="020F0502020204030204" pitchFamily="34" charset="0"/>
              </a:rPr>
              <a:t>ārtelpu</a:t>
            </a:r>
            <a:r>
              <a:rPr lang="lv-LV" sz="1600" dirty="0">
                <a:solidFill>
                  <a:schemeClr val="tx1"/>
                </a:solidFill>
                <a:effectLst/>
                <a:latin typeface="+mj-lt"/>
                <a:ea typeface="Calibri" panose="020F0502020204030204" pitchFamily="34" charset="0"/>
              </a:rPr>
              <a:t> apgrozījumu, par mēnešiem, kuros radies iekštelpu apgrozījuma kritums, atbilstoši MK noteikumu Nr. 772 21.4. apakšpunktā norādītajam.</a:t>
            </a:r>
          </a:p>
          <a:p>
            <a:pPr marL="285750" indent="-285750" algn="just">
              <a:buFont typeface="Wingdings" panose="05000000000000000000" pitchFamily="2" charset="2"/>
              <a:buChar char="ü"/>
            </a:pPr>
            <a:endParaRPr lang="lv-LV" sz="1600" dirty="0">
              <a:solidFill>
                <a:schemeClr val="tx1"/>
              </a:solidFill>
              <a:latin typeface="+mj-lt"/>
            </a:endParaRPr>
          </a:p>
          <a:p>
            <a:pPr marL="285750" indent="-285750" algn="just">
              <a:buFont typeface="Wingdings" panose="05000000000000000000" pitchFamily="2" charset="2"/>
              <a:buChar char="ü"/>
            </a:pPr>
            <a:r>
              <a:rPr lang="lv-LV" sz="1600" dirty="0">
                <a:solidFill>
                  <a:srgbClr val="212529"/>
                </a:solidFill>
                <a:latin typeface="+mj-lt"/>
              </a:rPr>
              <a:t>I</a:t>
            </a:r>
            <a:r>
              <a:rPr lang="lv-LV" sz="1600" b="0" i="0" dirty="0">
                <a:solidFill>
                  <a:srgbClr val="212529"/>
                </a:solidFill>
                <a:effectLst/>
                <a:latin typeface="+mj-lt"/>
              </a:rPr>
              <a:t>nformācija par sporta centra apgrozījuma veidiem, nodalot sporta centra iekštelpu un </a:t>
            </a:r>
            <a:r>
              <a:rPr lang="lv-LV" sz="1600" b="0" i="0" dirty="0" err="1">
                <a:solidFill>
                  <a:srgbClr val="212529"/>
                </a:solidFill>
                <a:effectLst/>
                <a:latin typeface="+mj-lt"/>
              </a:rPr>
              <a:t>ārtelpu</a:t>
            </a:r>
            <a:r>
              <a:rPr lang="lv-LV" sz="1600" b="0" i="0" dirty="0">
                <a:solidFill>
                  <a:srgbClr val="212529"/>
                </a:solidFill>
                <a:effectLst/>
                <a:latin typeface="+mj-lt"/>
              </a:rPr>
              <a:t> apgrozījumu, par mēnešiem, kuros radies iekštelpu apgrozījuma kritums atbilstoši MK noteikumu Nr. 772 15.3. apakšpunktā norādītajam. </a:t>
            </a:r>
            <a:endParaRPr lang="lv-LV" sz="1600" dirty="0">
              <a:solidFill>
                <a:schemeClr val="tx1"/>
              </a:solidFill>
              <a:latin typeface="+mj-lt"/>
            </a:endParaRPr>
          </a:p>
        </p:txBody>
      </p:sp>
      <p:sp>
        <p:nvSpPr>
          <p:cNvPr id="4" name="TextBox 3">
            <a:extLst>
              <a:ext uri="{FF2B5EF4-FFF2-40B4-BE49-F238E27FC236}">
                <a16:creationId xmlns:a16="http://schemas.microsoft.com/office/drawing/2014/main" id="{CEC7F4C8-9818-4008-9F62-4BCE63C529AE}"/>
              </a:ext>
            </a:extLst>
          </p:cNvPr>
          <p:cNvSpPr txBox="1"/>
          <p:nvPr/>
        </p:nvSpPr>
        <p:spPr>
          <a:xfrm>
            <a:off x="2063087" y="3998080"/>
            <a:ext cx="5772150" cy="523220"/>
          </a:xfrm>
          <a:prstGeom prst="rect">
            <a:avLst/>
          </a:prstGeom>
          <a:noFill/>
        </p:spPr>
        <p:txBody>
          <a:bodyPr wrap="square" rtlCol="0">
            <a:spAutoFit/>
          </a:bodyPr>
          <a:lstStyle/>
          <a:p>
            <a:r>
              <a:rPr lang="lv-LV" dirty="0">
                <a:solidFill>
                  <a:srgbClr val="FF0000"/>
                </a:solidFill>
              </a:rPr>
              <a:t>Saraksts ar iesniedzamajiem dokumentiem ir pieejams www.liaa.gov.lv!</a:t>
            </a:r>
          </a:p>
        </p:txBody>
      </p:sp>
    </p:spTree>
    <p:extLst>
      <p:ext uri="{BB962C8B-B14F-4D97-AF65-F5344CB8AC3E}">
        <p14:creationId xmlns:p14="http://schemas.microsoft.com/office/powerpoint/2010/main" val="133256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27"/>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IESNIEGUMA PIEŅEMŠANA UN TERMIŅI</a:t>
            </a:r>
            <a:endParaRPr dirty="0"/>
          </a:p>
        </p:txBody>
      </p:sp>
      <p:sp>
        <p:nvSpPr>
          <p:cNvPr id="1484" name="Google Shape;1484;p27"/>
          <p:cNvSpPr txBox="1"/>
          <p:nvPr/>
        </p:nvSpPr>
        <p:spPr>
          <a:xfrm>
            <a:off x="5977246" y="1746450"/>
            <a:ext cx="2426898" cy="1153449"/>
          </a:xfrm>
          <a:prstGeom prst="rect">
            <a:avLst/>
          </a:prstGeom>
          <a:noFill/>
          <a:ln>
            <a:noFill/>
          </a:ln>
        </p:spPr>
        <p:txBody>
          <a:bodyPr spcFirstLastPara="1" wrap="square" lIns="91425" tIns="91425" rIns="91425" bIns="91425" anchor="t" anchorCtr="0">
            <a:noAutofit/>
          </a:bodyPr>
          <a:lstStyle/>
          <a:p>
            <a:pPr algn="just"/>
            <a:r>
              <a:rPr lang="lv-LV" dirty="0">
                <a:latin typeface="+mn-lt"/>
              </a:rPr>
              <a:t>	LIAA reģistrē saņemtos iesniegumus </a:t>
            </a:r>
            <a:r>
              <a:rPr lang="lv-LV" dirty="0">
                <a:solidFill>
                  <a:srgbClr val="FF0000"/>
                </a:solidFill>
                <a:latin typeface="+mn-lt"/>
              </a:rPr>
              <a:t>un nosūta iesniedzējam apstiprinājumu.</a:t>
            </a:r>
          </a:p>
        </p:txBody>
      </p:sp>
      <p:sp>
        <p:nvSpPr>
          <p:cNvPr id="1487" name="Google Shape;1487;p27"/>
          <p:cNvSpPr txBox="1"/>
          <p:nvPr/>
        </p:nvSpPr>
        <p:spPr>
          <a:xfrm>
            <a:off x="478689" y="1626094"/>
            <a:ext cx="2944568" cy="2466786"/>
          </a:xfrm>
          <a:prstGeom prst="rect">
            <a:avLst/>
          </a:prstGeom>
          <a:noFill/>
          <a:ln>
            <a:noFill/>
          </a:ln>
        </p:spPr>
        <p:txBody>
          <a:bodyPr spcFirstLastPara="1" wrap="square" lIns="91425" tIns="91425" rIns="91425" bIns="91425" anchor="t" anchorCtr="0">
            <a:noAutofit/>
          </a:bodyPr>
          <a:lstStyle/>
          <a:p>
            <a:r>
              <a:rPr lang="lv-LV" b="0" i="0" dirty="0">
                <a:solidFill>
                  <a:schemeClr val="tx1"/>
                </a:solidFill>
                <a:effectLst/>
                <a:latin typeface="Arial" panose="020B0604020202020204" pitchFamily="34" charset="0"/>
              </a:rPr>
              <a:t>LIAA, pamatojoties uz iesniegumā norādīto informāciju, pieņem lēmumu par atbalsta piešķiršanu, ja tiek izpildīti atbalsta piešķiršanas kritēriji, un piecu dienu laikā no lēmuma pieņemšanas izmaksā atbalstu, ieskaitot to iesniegumā norādītajā nodokļu maksātāja kontā.</a:t>
            </a:r>
            <a:endParaRPr lang="lv-LV" dirty="0">
              <a:solidFill>
                <a:schemeClr val="tx1"/>
              </a:solidFill>
              <a:latin typeface="+mn-lt"/>
            </a:endParaRPr>
          </a:p>
        </p:txBody>
      </p:sp>
      <p:sp>
        <p:nvSpPr>
          <p:cNvPr id="1490" name="Google Shape;1490;p27"/>
          <p:cNvSpPr txBox="1"/>
          <p:nvPr/>
        </p:nvSpPr>
        <p:spPr>
          <a:xfrm>
            <a:off x="6424953" y="3644338"/>
            <a:ext cx="1737300" cy="795600"/>
          </a:xfrm>
          <a:prstGeom prst="rect">
            <a:avLst/>
          </a:prstGeom>
          <a:noFill/>
          <a:ln>
            <a:noFill/>
          </a:ln>
        </p:spPr>
        <p:txBody>
          <a:bodyPr spcFirstLastPara="1" wrap="square" lIns="91425" tIns="91425" rIns="91425" bIns="91425" anchor="t" anchorCtr="0">
            <a:noAutofit/>
          </a:bodyPr>
          <a:lstStyle/>
          <a:p>
            <a:r>
              <a:rPr lang="lv-LV" dirty="0">
                <a:solidFill>
                  <a:schemeClr val="tx1"/>
                </a:solidFill>
                <a:latin typeface="+mn-lt"/>
              </a:rPr>
              <a:t>   </a:t>
            </a:r>
            <a:r>
              <a:rPr lang="lv-LV" dirty="0">
                <a:solidFill>
                  <a:schemeClr val="tx1"/>
                </a:solidFill>
                <a:latin typeface="Arial" panose="020B0604020202020204" pitchFamily="34" charset="0"/>
              </a:rPr>
              <a:t>L</a:t>
            </a:r>
            <a:r>
              <a:rPr lang="lv-LV" b="0" i="0" dirty="0">
                <a:solidFill>
                  <a:schemeClr val="tx1"/>
                </a:solidFill>
                <a:effectLst/>
                <a:latin typeface="Arial" panose="020B0604020202020204" pitchFamily="34" charset="0"/>
              </a:rPr>
              <a:t>ēmumu pieņem līdz 2022. gada 30. jūnijam.</a:t>
            </a:r>
            <a:endParaRPr lang="lv-LV" dirty="0">
              <a:solidFill>
                <a:schemeClr val="tx1"/>
              </a:solidFill>
              <a:latin typeface="+mn-lt"/>
            </a:endParaRPr>
          </a:p>
        </p:txBody>
      </p:sp>
      <p:grpSp>
        <p:nvGrpSpPr>
          <p:cNvPr id="1491" name="Google Shape;1491;p27"/>
          <p:cNvGrpSpPr/>
          <p:nvPr/>
        </p:nvGrpSpPr>
        <p:grpSpPr>
          <a:xfrm>
            <a:off x="2967318" y="1177550"/>
            <a:ext cx="3838545" cy="3543900"/>
            <a:chOff x="2967318" y="1177550"/>
            <a:chExt cx="3838545" cy="3543900"/>
          </a:xfrm>
        </p:grpSpPr>
        <p:cxnSp>
          <p:nvCxnSpPr>
            <p:cNvPr id="1492" name="Google Shape;1492;p27"/>
            <p:cNvCxnSpPr>
              <a:cxnSpLocks/>
              <a:endCxn id="1493" idx="6"/>
            </p:cNvCxnSpPr>
            <p:nvPr/>
          </p:nvCxnSpPr>
          <p:spPr>
            <a:xfrm flipH="1" flipV="1">
              <a:off x="4892900" y="1934425"/>
              <a:ext cx="1912963" cy="75"/>
            </a:xfrm>
            <a:prstGeom prst="straightConnector1">
              <a:avLst/>
            </a:prstGeom>
            <a:noFill/>
            <a:ln w="19050" cap="flat" cmpd="sng">
              <a:solidFill>
                <a:schemeClr val="accent3"/>
              </a:solidFill>
              <a:prstDash val="solid"/>
              <a:round/>
              <a:headEnd type="oval" w="med" len="med"/>
              <a:tailEnd type="none" w="med" len="med"/>
            </a:ln>
          </p:spPr>
        </p:cxnSp>
        <p:cxnSp>
          <p:nvCxnSpPr>
            <p:cNvPr id="1494" name="Google Shape;1494;p27"/>
            <p:cNvCxnSpPr>
              <a:cxnSpLocks/>
              <a:endCxn id="1495" idx="6"/>
            </p:cNvCxnSpPr>
            <p:nvPr/>
          </p:nvCxnSpPr>
          <p:spPr>
            <a:xfrm flipH="1">
              <a:off x="4892975" y="3865290"/>
              <a:ext cx="1606437" cy="10"/>
            </a:xfrm>
            <a:prstGeom prst="straightConnector1">
              <a:avLst/>
            </a:prstGeom>
            <a:noFill/>
            <a:ln w="19050" cap="flat" cmpd="sng">
              <a:solidFill>
                <a:schemeClr val="accent5"/>
              </a:solidFill>
              <a:prstDash val="solid"/>
              <a:round/>
              <a:headEnd type="oval" w="med" len="med"/>
              <a:tailEnd type="none" w="med" len="med"/>
            </a:ln>
          </p:spPr>
        </p:cxnSp>
        <p:cxnSp>
          <p:nvCxnSpPr>
            <p:cNvPr id="1496" name="Google Shape;1496;p27"/>
            <p:cNvCxnSpPr>
              <a:cxnSpLocks/>
              <a:stCxn id="1497" idx="2"/>
            </p:cNvCxnSpPr>
            <p:nvPr/>
          </p:nvCxnSpPr>
          <p:spPr>
            <a:xfrm flipH="1">
              <a:off x="2967318" y="2899900"/>
              <a:ext cx="1271357" cy="0"/>
            </a:xfrm>
            <a:prstGeom prst="straightConnector1">
              <a:avLst/>
            </a:prstGeom>
            <a:noFill/>
            <a:ln w="19050" cap="flat" cmpd="sng">
              <a:solidFill>
                <a:schemeClr val="accent2"/>
              </a:solidFill>
              <a:prstDash val="solid"/>
              <a:round/>
              <a:headEnd type="none" w="med" len="med"/>
              <a:tailEnd type="oval" w="med" len="med"/>
            </a:ln>
          </p:spPr>
        </p:cxnSp>
        <p:grpSp>
          <p:nvGrpSpPr>
            <p:cNvPr id="1498" name="Google Shape;1498;p27"/>
            <p:cNvGrpSpPr/>
            <p:nvPr/>
          </p:nvGrpSpPr>
          <p:grpSpPr>
            <a:xfrm>
              <a:off x="4238600" y="1177550"/>
              <a:ext cx="654375" cy="3543900"/>
              <a:chOff x="4238600" y="1177550"/>
              <a:chExt cx="654375" cy="3543900"/>
            </a:xfrm>
          </p:grpSpPr>
          <p:cxnSp>
            <p:nvCxnSpPr>
              <p:cNvPr id="1499" name="Google Shape;1499;p27"/>
              <p:cNvCxnSpPr/>
              <p:nvPr/>
            </p:nvCxnSpPr>
            <p:spPr>
              <a:xfrm>
                <a:off x="4565825" y="1177550"/>
                <a:ext cx="0" cy="3543900"/>
              </a:xfrm>
              <a:prstGeom prst="straightConnector1">
                <a:avLst/>
              </a:prstGeom>
              <a:noFill/>
              <a:ln w="19050" cap="flat" cmpd="sng">
                <a:solidFill>
                  <a:schemeClr val="accent1"/>
                </a:solidFill>
                <a:prstDash val="solid"/>
                <a:round/>
                <a:headEnd type="oval" w="med" len="med"/>
                <a:tailEnd type="oval" w="med" len="med"/>
              </a:ln>
            </p:spPr>
          </p:cxnSp>
          <p:sp>
            <p:nvSpPr>
              <p:cNvPr id="1497" name="Google Shape;1497;p27"/>
              <p:cNvSpPr/>
              <p:nvPr/>
            </p:nvSpPr>
            <p:spPr>
              <a:xfrm>
                <a:off x="4238675" y="2572750"/>
                <a:ext cx="654300" cy="654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a:off x="4238675" y="3538150"/>
                <a:ext cx="654300" cy="654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4238600" y="1607275"/>
                <a:ext cx="654300" cy="65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0" name="Google Shape;1500;p27"/>
          <p:cNvGrpSpPr/>
          <p:nvPr/>
        </p:nvGrpSpPr>
        <p:grpSpPr>
          <a:xfrm>
            <a:off x="4402367" y="1764870"/>
            <a:ext cx="339253" cy="339253"/>
            <a:chOff x="3271200" y="1435075"/>
            <a:chExt cx="481825" cy="481825"/>
          </a:xfrm>
        </p:grpSpPr>
        <p:sp>
          <p:nvSpPr>
            <p:cNvPr id="1501" name="Google Shape;1501;p27"/>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2" name="Google Shape;1502;p27"/>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03" name="Google Shape;1503;p27"/>
          <p:cNvGrpSpPr/>
          <p:nvPr/>
        </p:nvGrpSpPr>
        <p:grpSpPr>
          <a:xfrm>
            <a:off x="4462321" y="3751640"/>
            <a:ext cx="219345" cy="227301"/>
            <a:chOff x="3357325" y="2093500"/>
            <a:chExt cx="311525" cy="322825"/>
          </a:xfrm>
        </p:grpSpPr>
        <p:sp>
          <p:nvSpPr>
            <p:cNvPr id="1504" name="Google Shape;1504;p27"/>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5" name="Google Shape;1505;p27"/>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6" name="Google Shape;1506;p27"/>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07" name="Google Shape;1507;p27"/>
          <p:cNvGrpSpPr/>
          <p:nvPr/>
        </p:nvGrpSpPr>
        <p:grpSpPr>
          <a:xfrm>
            <a:off x="4397366" y="2730258"/>
            <a:ext cx="339200" cy="339271"/>
            <a:chOff x="5049725" y="2027900"/>
            <a:chExt cx="481750" cy="481850"/>
          </a:xfrm>
        </p:grpSpPr>
        <p:sp>
          <p:nvSpPr>
            <p:cNvPr id="1508" name="Google Shape;1508;p27"/>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9" name="Google Shape;1509;p27"/>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0" name="Google Shape;1510;p27"/>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1" name="Google Shape;1511;p27"/>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2" name="Google Shape;1512;p27"/>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3" name="Google Shape;1513;p27"/>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4" name="Google Shape;1514;p27"/>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5" name="Google Shape;1515;p27"/>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2" name="TextBox 1">
            <a:extLst>
              <a:ext uri="{FF2B5EF4-FFF2-40B4-BE49-F238E27FC236}">
                <a16:creationId xmlns:a16="http://schemas.microsoft.com/office/drawing/2014/main" id="{4100A68D-5DCE-4E0B-B3BE-AAE188075AB6}"/>
              </a:ext>
            </a:extLst>
          </p:cNvPr>
          <p:cNvSpPr txBox="1"/>
          <p:nvPr/>
        </p:nvSpPr>
        <p:spPr>
          <a:xfrm>
            <a:off x="2330823" y="1255059"/>
            <a:ext cx="4078941" cy="523220"/>
          </a:xfrm>
          <a:prstGeom prst="rect">
            <a:avLst/>
          </a:prstGeom>
          <a:noFill/>
        </p:spPr>
        <p:txBody>
          <a:bodyPr wrap="square" rtlCol="0">
            <a:spAutoFit/>
          </a:bodyPr>
          <a:lstStyle/>
          <a:p>
            <a:pPr algn="ctr"/>
            <a:r>
              <a:rPr lang="lv-LV" sz="2800" dirty="0">
                <a:latin typeface="Franklin Gothic Book" panose="020B0503020102020204" pitchFamily="34" charset="0"/>
              </a:rPr>
              <a:t>SVARĪGI</a:t>
            </a:r>
            <a:endParaRPr lang="lv-LV" sz="2800" dirty="0"/>
          </a:p>
        </p:txBody>
      </p:sp>
      <p:sp>
        <p:nvSpPr>
          <p:cNvPr id="4" name="Content Placeholder 2">
            <a:extLst>
              <a:ext uri="{FF2B5EF4-FFF2-40B4-BE49-F238E27FC236}">
                <a16:creationId xmlns:a16="http://schemas.microsoft.com/office/drawing/2014/main" id="{499BE536-3B40-4C99-B88C-6BFCB9A8D0D1}"/>
              </a:ext>
            </a:extLst>
          </p:cNvPr>
          <p:cNvSpPr txBox="1">
            <a:spLocks/>
          </p:cNvSpPr>
          <p:nvPr/>
        </p:nvSpPr>
        <p:spPr>
          <a:xfrm>
            <a:off x="1622610" y="2042835"/>
            <a:ext cx="5495365" cy="17313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600"/>
              <a:buFont typeface="Oxygen"/>
              <a:buNone/>
              <a:defRPr sz="16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9pPr>
          </a:lstStyle>
          <a:p>
            <a:pPr algn="just"/>
            <a:r>
              <a:rPr lang="lv-LV" sz="2000" dirty="0">
                <a:latin typeface="+mn-lt"/>
              </a:rPr>
              <a:t>	LIAA atbalstu piešķir pieejamā finansējuma ietvaros, ievērojot atbalsta pretendentu </a:t>
            </a:r>
            <a:r>
              <a:rPr lang="lv-LV" sz="2000" b="1" dirty="0">
                <a:latin typeface="+mn-lt"/>
              </a:rPr>
              <a:t>iesniegumu iesniegšanas secību. </a:t>
            </a:r>
          </a:p>
          <a:p>
            <a:pPr marL="0" indent="0"/>
            <a:endParaRPr lang="lv-LV" sz="2400" b="1" dirty="0"/>
          </a:p>
        </p:txBody>
      </p:sp>
    </p:spTree>
    <p:extLst>
      <p:ext uri="{BB962C8B-B14F-4D97-AF65-F5344CB8AC3E}">
        <p14:creationId xmlns:p14="http://schemas.microsoft.com/office/powerpoint/2010/main" val="270919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grpSp>
        <p:nvGrpSpPr>
          <p:cNvPr id="1552" name="Google Shape;1552;p29"/>
          <p:cNvGrpSpPr/>
          <p:nvPr/>
        </p:nvGrpSpPr>
        <p:grpSpPr>
          <a:xfrm>
            <a:off x="2000773" y="3260377"/>
            <a:ext cx="4262867" cy="734773"/>
            <a:chOff x="2215736" y="2785609"/>
            <a:chExt cx="3525600" cy="390600"/>
          </a:xfrm>
        </p:grpSpPr>
        <p:sp>
          <p:nvSpPr>
            <p:cNvPr id="1553" name="Google Shape;1553;p29"/>
            <p:cNvSpPr/>
            <p:nvPr/>
          </p:nvSpPr>
          <p:spPr>
            <a:xfrm>
              <a:off x="3402536" y="2785609"/>
              <a:ext cx="2338800" cy="390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54" name="Google Shape;1554;p29"/>
            <p:cNvCxnSpPr>
              <a:stCxn id="1553" idx="1"/>
              <a:endCxn id="1555" idx="1"/>
            </p:cNvCxnSpPr>
            <p:nvPr/>
          </p:nvCxnSpPr>
          <p:spPr>
            <a:xfrm rot="10800000">
              <a:off x="2215736" y="2980909"/>
              <a:ext cx="1186800" cy="0"/>
            </a:xfrm>
            <a:prstGeom prst="straightConnector1">
              <a:avLst/>
            </a:prstGeom>
            <a:noFill/>
            <a:ln w="19050" cap="flat" cmpd="sng">
              <a:solidFill>
                <a:schemeClr val="accent1"/>
              </a:solidFill>
              <a:prstDash val="solid"/>
              <a:round/>
              <a:headEnd type="none" w="med" len="med"/>
              <a:tailEnd type="oval" w="med" len="med"/>
            </a:ln>
          </p:spPr>
        </p:cxnSp>
      </p:grpSp>
      <p:grpSp>
        <p:nvGrpSpPr>
          <p:cNvPr id="1556" name="Google Shape;1556;p29"/>
          <p:cNvGrpSpPr/>
          <p:nvPr/>
        </p:nvGrpSpPr>
        <p:grpSpPr>
          <a:xfrm>
            <a:off x="4052048" y="2116575"/>
            <a:ext cx="3236260" cy="623849"/>
            <a:chOff x="3802638" y="2134661"/>
            <a:chExt cx="2942942" cy="390600"/>
          </a:xfrm>
        </p:grpSpPr>
        <p:sp>
          <p:nvSpPr>
            <p:cNvPr id="1557" name="Google Shape;1557;p29"/>
            <p:cNvSpPr/>
            <p:nvPr/>
          </p:nvSpPr>
          <p:spPr>
            <a:xfrm>
              <a:off x="3802638" y="2134661"/>
              <a:ext cx="1538700" cy="390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58" name="Google Shape;1558;p29"/>
            <p:cNvCxnSpPr>
              <a:cxnSpLocks/>
              <a:stCxn id="1557" idx="3"/>
            </p:cNvCxnSpPr>
            <p:nvPr/>
          </p:nvCxnSpPr>
          <p:spPr>
            <a:xfrm flipV="1">
              <a:off x="5341338" y="2329961"/>
              <a:ext cx="1404242" cy="1"/>
            </a:xfrm>
            <a:prstGeom prst="straightConnector1">
              <a:avLst/>
            </a:prstGeom>
            <a:noFill/>
            <a:ln w="19050" cap="flat" cmpd="sng">
              <a:solidFill>
                <a:schemeClr val="accent2"/>
              </a:solidFill>
              <a:prstDash val="solid"/>
              <a:round/>
              <a:headEnd type="none" w="med" len="med"/>
              <a:tailEnd type="oval" w="med" len="med"/>
            </a:ln>
          </p:spPr>
        </p:cxnSp>
      </p:grpSp>
      <p:grpSp>
        <p:nvGrpSpPr>
          <p:cNvPr id="1560" name="Google Shape;1560;p29"/>
          <p:cNvGrpSpPr/>
          <p:nvPr/>
        </p:nvGrpSpPr>
        <p:grpSpPr>
          <a:xfrm>
            <a:off x="2397520" y="1125136"/>
            <a:ext cx="3008198" cy="390600"/>
            <a:chOff x="2215874" y="1483700"/>
            <a:chExt cx="2789100" cy="390600"/>
          </a:xfrm>
        </p:grpSpPr>
        <p:sp>
          <p:nvSpPr>
            <p:cNvPr id="1561" name="Google Shape;1561;p29"/>
            <p:cNvSpPr/>
            <p:nvPr/>
          </p:nvSpPr>
          <p:spPr>
            <a:xfrm>
              <a:off x="4138874" y="1483700"/>
              <a:ext cx="866100" cy="39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2" name="Google Shape;1562;p29"/>
            <p:cNvCxnSpPr>
              <a:cxnSpLocks/>
              <a:stCxn id="1561" idx="1"/>
            </p:cNvCxnSpPr>
            <p:nvPr/>
          </p:nvCxnSpPr>
          <p:spPr>
            <a:xfrm rot="10800000">
              <a:off x="2215874" y="1679000"/>
              <a:ext cx="1923000" cy="0"/>
            </a:xfrm>
            <a:prstGeom prst="straightConnector1">
              <a:avLst/>
            </a:prstGeom>
            <a:noFill/>
            <a:ln w="19050" cap="flat" cmpd="sng">
              <a:solidFill>
                <a:schemeClr val="accent3"/>
              </a:solidFill>
              <a:prstDash val="solid"/>
              <a:round/>
              <a:headEnd type="none" w="med" len="med"/>
              <a:tailEnd type="oval" w="med" len="med"/>
            </a:ln>
          </p:spPr>
        </p:cxnSp>
      </p:grpSp>
      <p:grpSp>
        <p:nvGrpSpPr>
          <p:cNvPr id="1564" name="Google Shape;1564;p29"/>
          <p:cNvGrpSpPr/>
          <p:nvPr/>
        </p:nvGrpSpPr>
        <p:grpSpPr>
          <a:xfrm>
            <a:off x="1268446" y="769697"/>
            <a:ext cx="1871965" cy="1619556"/>
            <a:chOff x="2219973" y="2016951"/>
            <a:chExt cx="1871965" cy="1119530"/>
          </a:xfrm>
        </p:grpSpPr>
        <p:sp>
          <p:nvSpPr>
            <p:cNvPr id="1565" name="Google Shape;1565;p29"/>
            <p:cNvSpPr txBox="1"/>
            <p:nvPr/>
          </p:nvSpPr>
          <p:spPr>
            <a:xfrm flipH="1">
              <a:off x="2219973" y="2428501"/>
              <a:ext cx="1871965" cy="707980"/>
            </a:xfrm>
            <a:prstGeom prst="rect">
              <a:avLst/>
            </a:prstGeom>
            <a:noFill/>
            <a:ln>
              <a:noFill/>
            </a:ln>
          </p:spPr>
          <p:txBody>
            <a:bodyPr spcFirstLastPara="1" wrap="square" lIns="91425" tIns="91425" rIns="91425" bIns="91425" anchor="ctr" anchorCtr="0">
              <a:noAutofit/>
            </a:bodyPr>
            <a:lstStyle/>
            <a:p>
              <a:pPr algn="just"/>
              <a:r>
                <a:rPr lang="lv-LV" dirty="0"/>
                <a:t>Visa atbalsta summa tiek pārskaitīta </a:t>
              </a:r>
              <a:r>
                <a:rPr lang="lv-LV" b="1" dirty="0"/>
                <a:t>vienā maksājumā </a:t>
              </a:r>
              <a:r>
                <a:rPr lang="lv-LV" dirty="0"/>
                <a:t>uz norādīto kontu.</a:t>
              </a:r>
            </a:p>
          </p:txBody>
        </p:sp>
        <p:sp>
          <p:nvSpPr>
            <p:cNvPr id="1566" name="Google Shape;1566;p29"/>
            <p:cNvSpPr txBox="1"/>
            <p:nvPr/>
          </p:nvSpPr>
          <p:spPr>
            <a:xfrm flipH="1">
              <a:off x="2225426" y="2016951"/>
              <a:ext cx="1464600" cy="2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800" b="1" dirty="0">
                  <a:solidFill>
                    <a:schemeClr val="accent3"/>
                  </a:solidFill>
                  <a:latin typeface="Playfair Display"/>
                  <a:ea typeface="Playfair Display"/>
                  <a:cs typeface="Playfair Display"/>
                  <a:sym typeface="Playfair Display"/>
                </a:rPr>
                <a:t>ATBALSTA IZMAKSA</a:t>
              </a:r>
              <a:endParaRPr sz="1800" b="1" dirty="0">
                <a:solidFill>
                  <a:schemeClr val="accent3"/>
                </a:solidFill>
                <a:latin typeface="Playfair Display"/>
                <a:ea typeface="Playfair Display"/>
                <a:cs typeface="Playfair Display"/>
                <a:sym typeface="Playfair Display"/>
              </a:endParaRPr>
            </a:p>
          </p:txBody>
        </p:sp>
      </p:grpSp>
      <p:grpSp>
        <p:nvGrpSpPr>
          <p:cNvPr id="1567" name="Google Shape;1567;p29"/>
          <p:cNvGrpSpPr/>
          <p:nvPr/>
        </p:nvGrpSpPr>
        <p:grpSpPr>
          <a:xfrm>
            <a:off x="739829" y="3179265"/>
            <a:ext cx="1991900" cy="1542439"/>
            <a:chOff x="739804" y="3047115"/>
            <a:chExt cx="1991900" cy="1542439"/>
          </a:xfrm>
        </p:grpSpPr>
        <p:sp>
          <p:nvSpPr>
            <p:cNvPr id="1568" name="Google Shape;1568;p29"/>
            <p:cNvSpPr txBox="1"/>
            <p:nvPr/>
          </p:nvSpPr>
          <p:spPr>
            <a:xfrm flipH="1">
              <a:off x="739804" y="3559290"/>
              <a:ext cx="1991900" cy="1030264"/>
            </a:xfrm>
            <a:prstGeom prst="rect">
              <a:avLst/>
            </a:prstGeom>
            <a:noFill/>
            <a:ln>
              <a:noFill/>
            </a:ln>
          </p:spPr>
          <p:txBody>
            <a:bodyPr spcFirstLastPara="1" wrap="square" lIns="91425" tIns="91425" rIns="91425" bIns="91425" anchor="ctr" anchorCtr="0">
              <a:noAutofit/>
            </a:bodyPr>
            <a:lstStyle/>
            <a:p>
              <a:pPr algn="just"/>
              <a:r>
                <a:rPr lang="lv-LV" b="1" dirty="0"/>
                <a:t>Neizlietoto atbalstu </a:t>
              </a:r>
              <a:r>
                <a:rPr lang="lv-LV" dirty="0"/>
                <a:t>atbalsta saņēmējs </a:t>
              </a:r>
              <a:r>
                <a:rPr lang="lv-LV" b="1" dirty="0"/>
                <a:t>līdz 2022. gada 30. jūnijam labprātīgi atmaksā </a:t>
              </a:r>
              <a:r>
                <a:rPr lang="lv-LV" dirty="0"/>
                <a:t>LIAA.</a:t>
              </a:r>
            </a:p>
          </p:txBody>
        </p:sp>
        <p:sp>
          <p:nvSpPr>
            <p:cNvPr id="1570" name="Google Shape;1570;p29"/>
            <p:cNvSpPr txBox="1"/>
            <p:nvPr/>
          </p:nvSpPr>
          <p:spPr>
            <a:xfrm flipH="1">
              <a:off x="739804" y="3047115"/>
              <a:ext cx="1464600" cy="2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800" b="1" dirty="0">
                  <a:solidFill>
                    <a:schemeClr val="accent1"/>
                  </a:solidFill>
                  <a:latin typeface="Playfair Display"/>
                  <a:ea typeface="Playfair Display"/>
                  <a:cs typeface="Playfair Display"/>
                  <a:sym typeface="Playfair Display"/>
                </a:rPr>
                <a:t>ATBALSTA ATMAKSA</a:t>
              </a:r>
              <a:endParaRPr sz="1800" b="1" dirty="0">
                <a:solidFill>
                  <a:schemeClr val="accent1"/>
                </a:solidFill>
                <a:latin typeface="Playfair Display"/>
                <a:ea typeface="Playfair Display"/>
                <a:cs typeface="Playfair Display"/>
                <a:sym typeface="Playfair Display"/>
              </a:endParaRPr>
            </a:p>
          </p:txBody>
        </p:sp>
      </p:grpSp>
      <p:grpSp>
        <p:nvGrpSpPr>
          <p:cNvPr id="1571" name="Google Shape;1571;p29"/>
          <p:cNvGrpSpPr/>
          <p:nvPr/>
        </p:nvGrpSpPr>
        <p:grpSpPr>
          <a:xfrm>
            <a:off x="6950958" y="1887613"/>
            <a:ext cx="1900518" cy="2564971"/>
            <a:chOff x="6158711" y="1997919"/>
            <a:chExt cx="1900518" cy="2564971"/>
          </a:xfrm>
        </p:grpSpPr>
        <p:sp>
          <p:nvSpPr>
            <p:cNvPr id="1572" name="Google Shape;1572;p29"/>
            <p:cNvSpPr txBox="1"/>
            <p:nvPr/>
          </p:nvSpPr>
          <p:spPr>
            <a:xfrm flipH="1">
              <a:off x="6187264" y="2653767"/>
              <a:ext cx="1871965" cy="1909123"/>
            </a:xfrm>
            <a:prstGeom prst="rect">
              <a:avLst/>
            </a:prstGeom>
            <a:noFill/>
            <a:ln>
              <a:noFill/>
            </a:ln>
          </p:spPr>
          <p:txBody>
            <a:bodyPr spcFirstLastPara="1" wrap="square" lIns="91425" tIns="91425" rIns="91425" bIns="91425" anchor="ctr" anchorCtr="0">
              <a:noAutofit/>
            </a:bodyPr>
            <a:lstStyle/>
            <a:p>
              <a:pPr algn="just"/>
              <a:r>
                <a:rPr lang="lv-LV" dirty="0"/>
                <a:t>Piešķirtais </a:t>
              </a:r>
              <a:r>
                <a:rPr lang="lv-LV" b="1" dirty="0"/>
                <a:t>atbalsts jāizlieto lai segtu operacionālās izmaksas,</a:t>
              </a:r>
              <a:r>
                <a:rPr lang="lv-LV" dirty="0"/>
                <a:t> kas radušās </a:t>
              </a:r>
              <a:r>
                <a:rPr lang="pt-BR" dirty="0"/>
                <a:t> </a:t>
              </a:r>
              <a:r>
                <a:rPr lang="lv-LV" dirty="0"/>
                <a:t>no </a:t>
              </a:r>
              <a:r>
                <a:rPr lang="pt-BR" b="1" dirty="0"/>
                <a:t>2021. gada 1. oktobra līdz 2022. gada 30. jūnijam</a:t>
              </a:r>
              <a:r>
                <a:rPr lang="lv-LV" b="1" dirty="0"/>
                <a:t>.</a:t>
              </a:r>
            </a:p>
          </p:txBody>
        </p:sp>
        <p:sp>
          <p:nvSpPr>
            <p:cNvPr id="1573" name="Google Shape;1573;p29"/>
            <p:cNvSpPr txBox="1"/>
            <p:nvPr/>
          </p:nvSpPr>
          <p:spPr>
            <a:xfrm flipH="1">
              <a:off x="6158711" y="1997919"/>
              <a:ext cx="1743153" cy="32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lv-LV" sz="1800" b="1" dirty="0">
                  <a:solidFill>
                    <a:schemeClr val="accent2">
                      <a:lumMod val="75000"/>
                    </a:schemeClr>
                  </a:solidFill>
                  <a:latin typeface="Playfair Display"/>
                  <a:ea typeface="Playfair Display"/>
                  <a:cs typeface="Playfair Display"/>
                  <a:sym typeface="Playfair Display"/>
                </a:rPr>
                <a:t>ATBALSTA IZLIETOŠANA</a:t>
              </a:r>
              <a:endParaRPr sz="1800" b="1" dirty="0">
                <a:solidFill>
                  <a:schemeClr val="accent2">
                    <a:lumMod val="75000"/>
                  </a:schemeClr>
                </a:solidFill>
                <a:latin typeface="Playfair Display"/>
                <a:ea typeface="Playfair Display"/>
                <a:cs typeface="Playfair Display"/>
                <a:sym typeface="Playfair Display"/>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25"/>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VĒRTĒŠANA</a:t>
            </a:r>
            <a:endParaRPr dirty="0"/>
          </a:p>
        </p:txBody>
      </p:sp>
      <p:grpSp>
        <p:nvGrpSpPr>
          <p:cNvPr id="1402" name="Google Shape;1402;p25"/>
          <p:cNvGrpSpPr/>
          <p:nvPr/>
        </p:nvGrpSpPr>
        <p:grpSpPr>
          <a:xfrm>
            <a:off x="1020905" y="698896"/>
            <a:ext cx="2241602" cy="2826808"/>
            <a:chOff x="569155" y="1328225"/>
            <a:chExt cx="1659300" cy="2048950"/>
          </a:xfrm>
        </p:grpSpPr>
        <p:cxnSp>
          <p:nvCxnSpPr>
            <p:cNvPr id="1403" name="Google Shape;1403;p25"/>
            <p:cNvCxnSpPr/>
            <p:nvPr/>
          </p:nvCxnSpPr>
          <p:spPr>
            <a:xfrm>
              <a:off x="1398805" y="1882875"/>
              <a:ext cx="0" cy="843000"/>
            </a:xfrm>
            <a:prstGeom prst="straightConnector1">
              <a:avLst/>
            </a:prstGeom>
            <a:noFill/>
            <a:ln w="19050" cap="flat" cmpd="sng">
              <a:solidFill>
                <a:schemeClr val="accent5"/>
              </a:solidFill>
              <a:prstDash val="solid"/>
              <a:round/>
              <a:headEnd type="none" w="med" len="med"/>
              <a:tailEnd type="none" w="med" len="med"/>
            </a:ln>
          </p:spPr>
        </p:cxnSp>
        <p:sp>
          <p:nvSpPr>
            <p:cNvPr id="1404" name="Google Shape;1404;p25"/>
            <p:cNvSpPr/>
            <p:nvPr/>
          </p:nvSpPr>
          <p:spPr>
            <a:xfrm rot="10800000">
              <a:off x="1084705" y="1328225"/>
              <a:ext cx="628200" cy="628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5"/>
            <p:cNvSpPr/>
            <p:nvPr/>
          </p:nvSpPr>
          <p:spPr>
            <a:xfrm>
              <a:off x="569155" y="2576775"/>
              <a:ext cx="1659300" cy="800400"/>
            </a:xfrm>
            <a:prstGeom prst="notchedRightArrow">
              <a:avLst>
                <a:gd name="adj1" fmla="val 74710"/>
                <a:gd name="adj2" fmla="val 51726"/>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600" b="1">
                <a:solidFill>
                  <a:srgbClr val="FFFFFF"/>
                </a:solidFill>
                <a:latin typeface="Roboto"/>
                <a:ea typeface="Roboto"/>
                <a:cs typeface="Roboto"/>
                <a:sym typeface="Roboto"/>
              </a:endParaRPr>
            </a:p>
          </p:txBody>
        </p:sp>
      </p:grpSp>
      <p:grpSp>
        <p:nvGrpSpPr>
          <p:cNvPr id="1406" name="Google Shape;1406;p25"/>
          <p:cNvGrpSpPr/>
          <p:nvPr/>
        </p:nvGrpSpPr>
        <p:grpSpPr>
          <a:xfrm>
            <a:off x="1145454" y="889835"/>
            <a:ext cx="2031626" cy="3842190"/>
            <a:chOff x="468990" y="920785"/>
            <a:chExt cx="2031626" cy="3842190"/>
          </a:xfrm>
        </p:grpSpPr>
        <p:sp>
          <p:nvSpPr>
            <p:cNvPr id="1407" name="Google Shape;1407;p25"/>
            <p:cNvSpPr txBox="1"/>
            <p:nvPr/>
          </p:nvSpPr>
          <p:spPr>
            <a:xfrm>
              <a:off x="468990" y="3658714"/>
              <a:ext cx="2031626" cy="1104261"/>
            </a:xfrm>
            <a:prstGeom prst="rect">
              <a:avLst/>
            </a:prstGeom>
            <a:noFill/>
            <a:ln>
              <a:noFill/>
            </a:ln>
          </p:spPr>
          <p:txBody>
            <a:bodyPr spcFirstLastPara="1" wrap="square" lIns="91425" tIns="91425" rIns="91425" bIns="91425" anchor="ctr" anchorCtr="0">
              <a:noAutofit/>
            </a:bodyPr>
            <a:lstStyle/>
            <a:p>
              <a:r>
                <a:rPr lang="lv-LV" dirty="0">
                  <a:latin typeface="+mn-lt"/>
                </a:rPr>
                <a:t>Tiek pieņemts lēmums par </a:t>
              </a:r>
              <a:r>
                <a:rPr lang="pt-BR" dirty="0">
                  <a:latin typeface="+mn-lt"/>
                </a:rPr>
                <a:t>atbalsta izmaksu</a:t>
              </a:r>
              <a:r>
                <a:rPr lang="lv-LV" dirty="0">
                  <a:latin typeface="+mn-lt"/>
                </a:rPr>
                <a:t> un izmaksāts atbalsts.</a:t>
              </a:r>
            </a:p>
            <a:p>
              <a:pPr marL="0" indent="0">
                <a:buNone/>
              </a:pPr>
              <a:r>
                <a:rPr lang="lv-LV" dirty="0">
                  <a:latin typeface="Franklin Gothic Book" panose="020B0503020102020204" pitchFamily="34" charset="0"/>
                </a:rPr>
                <a:t> </a:t>
              </a:r>
            </a:p>
          </p:txBody>
        </p:sp>
        <p:sp>
          <p:nvSpPr>
            <p:cNvPr id="1408" name="Google Shape;1408;p25"/>
            <p:cNvSpPr/>
            <p:nvPr/>
          </p:nvSpPr>
          <p:spPr>
            <a:xfrm>
              <a:off x="1040914" y="920785"/>
              <a:ext cx="870900" cy="37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01 </a:t>
              </a:r>
              <a:endParaRPr sz="2800" b="1" dirty="0">
                <a:solidFill>
                  <a:schemeClr val="lt1"/>
                </a:solidFill>
                <a:latin typeface="Playfair Display"/>
                <a:ea typeface="Playfair Display"/>
                <a:cs typeface="Playfair Display"/>
                <a:sym typeface="Playfair Display"/>
              </a:endParaRPr>
            </a:p>
          </p:txBody>
        </p:sp>
        <p:sp>
          <p:nvSpPr>
            <p:cNvPr id="1409" name="Google Shape;1409;p25"/>
            <p:cNvSpPr/>
            <p:nvPr/>
          </p:nvSpPr>
          <p:spPr>
            <a:xfrm>
              <a:off x="554417" y="2807400"/>
              <a:ext cx="1659300" cy="33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1800" b="1" dirty="0">
                  <a:solidFill>
                    <a:schemeClr val="lt1"/>
                  </a:solidFill>
                  <a:latin typeface="Playfair Display"/>
                  <a:ea typeface="Playfair Display"/>
                  <a:cs typeface="Playfair Display"/>
                  <a:sym typeface="Playfair Display"/>
                </a:rPr>
                <a:t>Atbilst vērtēšanas kritērijiem</a:t>
              </a:r>
              <a:endParaRPr sz="1800" b="1" dirty="0">
                <a:solidFill>
                  <a:schemeClr val="lt1"/>
                </a:solidFill>
                <a:latin typeface="Playfair Display"/>
                <a:ea typeface="Playfair Display"/>
                <a:cs typeface="Playfair Display"/>
                <a:sym typeface="Playfair Display"/>
              </a:endParaRPr>
            </a:p>
          </p:txBody>
        </p:sp>
      </p:grpSp>
      <p:sp>
        <p:nvSpPr>
          <p:cNvPr id="1415" name="Google Shape;1415;p25"/>
          <p:cNvSpPr txBox="1"/>
          <p:nvPr/>
        </p:nvSpPr>
        <p:spPr>
          <a:xfrm>
            <a:off x="3659228" y="3759263"/>
            <a:ext cx="2411493" cy="1052076"/>
          </a:xfrm>
          <a:prstGeom prst="rect">
            <a:avLst/>
          </a:prstGeom>
          <a:noFill/>
          <a:ln>
            <a:noFill/>
          </a:ln>
        </p:spPr>
        <p:txBody>
          <a:bodyPr spcFirstLastPara="1" wrap="square" lIns="91425" tIns="91425" rIns="91425" bIns="91425" anchor="ctr" anchorCtr="0">
            <a:noAutofit/>
          </a:bodyPr>
          <a:lstStyle/>
          <a:p>
            <a:r>
              <a:rPr lang="lv-LV" dirty="0">
                <a:latin typeface="+mn-lt"/>
              </a:rPr>
              <a:t>Tiek sagatavots informācijas pieprasījums norādot papildinformācijas iesniegšanas termiņu.</a:t>
            </a:r>
          </a:p>
          <a:p>
            <a:pPr marL="0" indent="0">
              <a:buNone/>
            </a:pPr>
            <a:endParaRPr lang="lv-LV" dirty="0">
              <a:latin typeface="Franklin Gothic Book" panose="020B0503020102020204" pitchFamily="34" charset="0"/>
            </a:endParaRPr>
          </a:p>
        </p:txBody>
      </p:sp>
      <p:grpSp>
        <p:nvGrpSpPr>
          <p:cNvPr id="43" name="Google Shape;1402;p25">
            <a:extLst>
              <a:ext uri="{FF2B5EF4-FFF2-40B4-BE49-F238E27FC236}">
                <a16:creationId xmlns:a16="http://schemas.microsoft.com/office/drawing/2014/main" id="{34262900-7188-4B22-9EE2-F5EEF1C0DFAE}"/>
              </a:ext>
            </a:extLst>
          </p:cNvPr>
          <p:cNvGrpSpPr/>
          <p:nvPr/>
        </p:nvGrpSpPr>
        <p:grpSpPr>
          <a:xfrm>
            <a:off x="3703683" y="732671"/>
            <a:ext cx="2241602" cy="2826808"/>
            <a:chOff x="569155" y="1328225"/>
            <a:chExt cx="1659300" cy="2048950"/>
          </a:xfrm>
          <a:solidFill>
            <a:schemeClr val="accent3"/>
          </a:solidFill>
        </p:grpSpPr>
        <p:cxnSp>
          <p:nvCxnSpPr>
            <p:cNvPr id="44" name="Google Shape;1403;p25">
              <a:extLst>
                <a:ext uri="{FF2B5EF4-FFF2-40B4-BE49-F238E27FC236}">
                  <a16:creationId xmlns:a16="http://schemas.microsoft.com/office/drawing/2014/main" id="{BCDB3354-3A96-416B-A706-FE617034F9D1}"/>
                </a:ext>
              </a:extLst>
            </p:cNvPr>
            <p:cNvCxnSpPr/>
            <p:nvPr/>
          </p:nvCxnSpPr>
          <p:spPr>
            <a:xfrm>
              <a:off x="1398805" y="1882875"/>
              <a:ext cx="0" cy="843000"/>
            </a:xfrm>
            <a:prstGeom prst="straightConnector1">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45" name="Google Shape;1404;p25">
              <a:extLst>
                <a:ext uri="{FF2B5EF4-FFF2-40B4-BE49-F238E27FC236}">
                  <a16:creationId xmlns:a16="http://schemas.microsoft.com/office/drawing/2014/main" id="{651E9565-AD68-4EF2-ADFC-89208826CAE9}"/>
                </a:ext>
              </a:extLst>
            </p:cNvPr>
            <p:cNvSpPr/>
            <p:nvPr/>
          </p:nvSpPr>
          <p:spPr>
            <a:xfrm rot="10800000">
              <a:off x="1084705" y="1328225"/>
              <a:ext cx="628200" cy="6282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5;p25">
              <a:extLst>
                <a:ext uri="{FF2B5EF4-FFF2-40B4-BE49-F238E27FC236}">
                  <a16:creationId xmlns:a16="http://schemas.microsoft.com/office/drawing/2014/main" id="{90DFFEA4-9761-4247-AA91-B3FBCE46E821}"/>
                </a:ext>
              </a:extLst>
            </p:cNvPr>
            <p:cNvSpPr/>
            <p:nvPr/>
          </p:nvSpPr>
          <p:spPr>
            <a:xfrm>
              <a:off x="569155" y="2576775"/>
              <a:ext cx="1659300" cy="800400"/>
            </a:xfrm>
            <a:prstGeom prst="notchedRightArrow">
              <a:avLst>
                <a:gd name="adj1" fmla="val 74710"/>
                <a:gd name="adj2" fmla="val 51726"/>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600" b="1">
                <a:solidFill>
                  <a:srgbClr val="FFFFFF"/>
                </a:solidFill>
                <a:latin typeface="Roboto"/>
                <a:ea typeface="Roboto"/>
                <a:cs typeface="Roboto"/>
                <a:sym typeface="Roboto"/>
              </a:endParaRPr>
            </a:p>
          </p:txBody>
        </p:sp>
      </p:grpSp>
      <p:grpSp>
        <p:nvGrpSpPr>
          <p:cNvPr id="47" name="Google Shape;1402;p25">
            <a:extLst>
              <a:ext uri="{FF2B5EF4-FFF2-40B4-BE49-F238E27FC236}">
                <a16:creationId xmlns:a16="http://schemas.microsoft.com/office/drawing/2014/main" id="{3AF3F8BD-71F9-4E08-99CE-4AC8886444E2}"/>
              </a:ext>
            </a:extLst>
          </p:cNvPr>
          <p:cNvGrpSpPr/>
          <p:nvPr/>
        </p:nvGrpSpPr>
        <p:grpSpPr>
          <a:xfrm>
            <a:off x="6561308" y="698896"/>
            <a:ext cx="2241602" cy="2826808"/>
            <a:chOff x="569155" y="1328225"/>
            <a:chExt cx="1659300" cy="2048950"/>
          </a:xfrm>
          <a:solidFill>
            <a:schemeClr val="accent2"/>
          </a:solidFill>
        </p:grpSpPr>
        <p:cxnSp>
          <p:nvCxnSpPr>
            <p:cNvPr id="48" name="Google Shape;1403;p25">
              <a:extLst>
                <a:ext uri="{FF2B5EF4-FFF2-40B4-BE49-F238E27FC236}">
                  <a16:creationId xmlns:a16="http://schemas.microsoft.com/office/drawing/2014/main" id="{96A5F269-F058-42A0-8708-B89C12B1E808}"/>
                </a:ext>
              </a:extLst>
            </p:cNvPr>
            <p:cNvCxnSpPr/>
            <p:nvPr/>
          </p:nvCxnSpPr>
          <p:spPr>
            <a:xfrm>
              <a:off x="1398805" y="1882875"/>
              <a:ext cx="0" cy="84300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9" name="Google Shape;1404;p25">
              <a:extLst>
                <a:ext uri="{FF2B5EF4-FFF2-40B4-BE49-F238E27FC236}">
                  <a16:creationId xmlns:a16="http://schemas.microsoft.com/office/drawing/2014/main" id="{6E67756A-532A-4EFE-AA62-F654E4F44879}"/>
                </a:ext>
              </a:extLst>
            </p:cNvPr>
            <p:cNvSpPr/>
            <p:nvPr/>
          </p:nvSpPr>
          <p:spPr>
            <a:xfrm rot="10800000">
              <a:off x="1084705" y="1328225"/>
              <a:ext cx="628200" cy="6282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25">
              <a:extLst>
                <a:ext uri="{FF2B5EF4-FFF2-40B4-BE49-F238E27FC236}">
                  <a16:creationId xmlns:a16="http://schemas.microsoft.com/office/drawing/2014/main" id="{0D37DCB2-362A-4052-978B-E1192A91B5B9}"/>
                </a:ext>
              </a:extLst>
            </p:cNvPr>
            <p:cNvSpPr/>
            <p:nvPr/>
          </p:nvSpPr>
          <p:spPr>
            <a:xfrm>
              <a:off x="569155" y="2576775"/>
              <a:ext cx="1659300" cy="800400"/>
            </a:xfrm>
            <a:prstGeom prst="notchedRightArrow">
              <a:avLst>
                <a:gd name="adj1" fmla="val 74710"/>
                <a:gd name="adj2" fmla="val 51726"/>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1600" b="1">
                <a:solidFill>
                  <a:srgbClr val="FFFFFF"/>
                </a:solidFill>
                <a:latin typeface="Roboto"/>
                <a:ea typeface="Roboto"/>
                <a:cs typeface="Roboto"/>
                <a:sym typeface="Roboto"/>
              </a:endParaRPr>
            </a:p>
          </p:txBody>
        </p:sp>
      </p:grpSp>
      <p:sp>
        <p:nvSpPr>
          <p:cNvPr id="51" name="Google Shape;1416;p25">
            <a:extLst>
              <a:ext uri="{FF2B5EF4-FFF2-40B4-BE49-F238E27FC236}">
                <a16:creationId xmlns:a16="http://schemas.microsoft.com/office/drawing/2014/main" id="{5AF3A785-3566-4700-A526-07310DE775BC}"/>
              </a:ext>
            </a:extLst>
          </p:cNvPr>
          <p:cNvSpPr/>
          <p:nvPr/>
        </p:nvSpPr>
        <p:spPr>
          <a:xfrm>
            <a:off x="4388571" y="889835"/>
            <a:ext cx="871283" cy="3994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02 </a:t>
            </a:r>
            <a:endParaRPr sz="2800" b="1" dirty="0">
              <a:solidFill>
                <a:schemeClr val="lt1"/>
              </a:solidFill>
              <a:latin typeface="Playfair Display"/>
              <a:ea typeface="Playfair Display"/>
              <a:cs typeface="Playfair Display"/>
              <a:sym typeface="Playfair Display"/>
            </a:endParaRPr>
          </a:p>
        </p:txBody>
      </p:sp>
      <p:sp>
        <p:nvSpPr>
          <p:cNvPr id="52" name="Google Shape;1416;p25">
            <a:extLst>
              <a:ext uri="{FF2B5EF4-FFF2-40B4-BE49-F238E27FC236}">
                <a16:creationId xmlns:a16="http://schemas.microsoft.com/office/drawing/2014/main" id="{F9A09617-BD31-4335-B810-4340B6DB5BA3}"/>
              </a:ext>
            </a:extLst>
          </p:cNvPr>
          <p:cNvSpPr/>
          <p:nvPr/>
        </p:nvSpPr>
        <p:spPr>
          <a:xfrm>
            <a:off x="7229758" y="920912"/>
            <a:ext cx="871283" cy="3994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a:t>
            </a:r>
            <a:r>
              <a:rPr lang="lv-LV" sz="2800" b="1" dirty="0">
                <a:solidFill>
                  <a:schemeClr val="lt1"/>
                </a:solidFill>
                <a:latin typeface="Playfair Display"/>
                <a:ea typeface="Playfair Display"/>
                <a:cs typeface="Playfair Display"/>
                <a:sym typeface="Playfair Display"/>
              </a:rPr>
              <a:t>3</a:t>
            </a:r>
            <a:r>
              <a:rPr lang="en" sz="2800" b="1" dirty="0">
                <a:solidFill>
                  <a:schemeClr val="lt1"/>
                </a:solidFill>
                <a:latin typeface="Playfair Display"/>
                <a:ea typeface="Playfair Display"/>
                <a:cs typeface="Playfair Display"/>
                <a:sym typeface="Playfair Display"/>
              </a:rPr>
              <a:t> </a:t>
            </a:r>
            <a:endParaRPr sz="2800" b="1" dirty="0">
              <a:solidFill>
                <a:schemeClr val="lt1"/>
              </a:solidFill>
              <a:latin typeface="Playfair Display"/>
              <a:ea typeface="Playfair Display"/>
              <a:cs typeface="Playfair Display"/>
              <a:sym typeface="Playfair Display"/>
            </a:endParaRPr>
          </a:p>
        </p:txBody>
      </p:sp>
      <p:sp>
        <p:nvSpPr>
          <p:cNvPr id="53" name="Google Shape;1417;p25">
            <a:extLst>
              <a:ext uri="{FF2B5EF4-FFF2-40B4-BE49-F238E27FC236}">
                <a16:creationId xmlns:a16="http://schemas.microsoft.com/office/drawing/2014/main" id="{CE971593-7181-4FBD-8EDF-D76A11FF24DC}"/>
              </a:ext>
            </a:extLst>
          </p:cNvPr>
          <p:cNvSpPr/>
          <p:nvPr/>
        </p:nvSpPr>
        <p:spPr>
          <a:xfrm>
            <a:off x="3709079" y="2794611"/>
            <a:ext cx="2137661" cy="3579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1800" b="1" dirty="0">
                <a:solidFill>
                  <a:schemeClr val="lt1"/>
                </a:solidFill>
                <a:latin typeface="Playfair Display"/>
                <a:ea typeface="Playfair Display"/>
                <a:cs typeface="Playfair Display"/>
                <a:sym typeface="Playfair Display"/>
              </a:rPr>
              <a:t>Nepieciešama </a:t>
            </a:r>
            <a:r>
              <a:rPr lang="lv-LV" sz="1800" b="1" dirty="0" err="1">
                <a:solidFill>
                  <a:schemeClr val="lt1"/>
                </a:solidFill>
                <a:latin typeface="Playfair Display"/>
                <a:ea typeface="Playfair Display"/>
                <a:cs typeface="Playfair Display"/>
                <a:sym typeface="Playfair Display"/>
              </a:rPr>
              <a:t>papild</a:t>
            </a:r>
            <a:r>
              <a:rPr lang="lv-LV" sz="1800" b="1" dirty="0">
                <a:solidFill>
                  <a:schemeClr val="lt1"/>
                </a:solidFill>
                <a:latin typeface="Playfair Display"/>
                <a:ea typeface="Playfair Display"/>
                <a:cs typeface="Playfair Display"/>
                <a:sym typeface="Playfair Display"/>
              </a:rPr>
              <a:t>-informācija</a:t>
            </a:r>
            <a:endParaRPr sz="1800" b="1" dirty="0">
              <a:solidFill>
                <a:schemeClr val="lt1"/>
              </a:solidFill>
              <a:latin typeface="Playfair Display"/>
              <a:ea typeface="Playfair Display"/>
              <a:cs typeface="Playfair Display"/>
              <a:sym typeface="Playfair Display"/>
            </a:endParaRPr>
          </a:p>
        </p:txBody>
      </p:sp>
      <p:sp>
        <p:nvSpPr>
          <p:cNvPr id="54" name="Google Shape;1417;p25">
            <a:extLst>
              <a:ext uri="{FF2B5EF4-FFF2-40B4-BE49-F238E27FC236}">
                <a16:creationId xmlns:a16="http://schemas.microsoft.com/office/drawing/2014/main" id="{D5025AAA-18DE-45FA-BC66-3C9CB7B32821}"/>
              </a:ext>
            </a:extLst>
          </p:cNvPr>
          <p:cNvSpPr/>
          <p:nvPr/>
        </p:nvSpPr>
        <p:spPr>
          <a:xfrm>
            <a:off x="6835384" y="2750746"/>
            <a:ext cx="1660029" cy="3579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1800" b="1" dirty="0">
                <a:solidFill>
                  <a:schemeClr val="lt1"/>
                </a:solidFill>
                <a:latin typeface="Playfair Display"/>
                <a:ea typeface="Playfair Display"/>
                <a:cs typeface="Playfair Display"/>
                <a:sym typeface="Playfair Display"/>
              </a:rPr>
              <a:t>Neatbilst vērtēšanas kritērijiem</a:t>
            </a:r>
            <a:endParaRPr sz="1800" b="1" dirty="0">
              <a:solidFill>
                <a:schemeClr val="lt1"/>
              </a:solidFill>
              <a:latin typeface="Playfair Display"/>
              <a:ea typeface="Playfair Display"/>
              <a:cs typeface="Playfair Display"/>
              <a:sym typeface="Playfair Display"/>
            </a:endParaRPr>
          </a:p>
        </p:txBody>
      </p:sp>
      <p:sp>
        <p:nvSpPr>
          <p:cNvPr id="55" name="Google Shape;1415;p25">
            <a:extLst>
              <a:ext uri="{FF2B5EF4-FFF2-40B4-BE49-F238E27FC236}">
                <a16:creationId xmlns:a16="http://schemas.microsoft.com/office/drawing/2014/main" id="{A7707BB7-4DEE-43DD-87B6-332549251C92}"/>
              </a:ext>
            </a:extLst>
          </p:cNvPr>
          <p:cNvSpPr txBox="1"/>
          <p:nvPr/>
        </p:nvSpPr>
        <p:spPr>
          <a:xfrm>
            <a:off x="6561308" y="3590506"/>
            <a:ext cx="2411493" cy="1052076"/>
          </a:xfrm>
          <a:prstGeom prst="rect">
            <a:avLst/>
          </a:prstGeom>
          <a:noFill/>
          <a:ln>
            <a:noFill/>
          </a:ln>
        </p:spPr>
        <p:txBody>
          <a:bodyPr spcFirstLastPara="1" wrap="square" lIns="91425" tIns="91425" rIns="91425" bIns="91425" anchor="ctr" anchorCtr="0">
            <a:noAutofit/>
          </a:bodyPr>
          <a:lstStyle/>
          <a:p>
            <a:r>
              <a:rPr lang="lv-LV" dirty="0">
                <a:latin typeface="+mn-lt"/>
              </a:rPr>
              <a:t>Tiek sagatavots lēmums par iesnieguma noraidīšanu.</a:t>
            </a:r>
          </a:p>
          <a:p>
            <a:pPr marL="0" indent="0">
              <a:buNone/>
            </a:pPr>
            <a:endParaRPr lang="lv-LV" dirty="0">
              <a:latin typeface="Franklin Gothic Book" panose="020B05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24"/>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ATBALSTA ATMAKSA</a:t>
            </a:r>
            <a:endParaRPr dirty="0"/>
          </a:p>
        </p:txBody>
      </p:sp>
      <p:cxnSp>
        <p:nvCxnSpPr>
          <p:cNvPr id="1368" name="Google Shape;1368;p24"/>
          <p:cNvCxnSpPr/>
          <p:nvPr/>
        </p:nvCxnSpPr>
        <p:spPr>
          <a:xfrm>
            <a:off x="1605856" y="1814953"/>
            <a:ext cx="417300" cy="0"/>
          </a:xfrm>
          <a:prstGeom prst="straightConnector1">
            <a:avLst/>
          </a:prstGeom>
          <a:noFill/>
          <a:ln w="19050" cap="flat" cmpd="sng">
            <a:solidFill>
              <a:schemeClr val="accent5"/>
            </a:solidFill>
            <a:prstDash val="solid"/>
            <a:round/>
            <a:headEnd type="none" w="med" len="med"/>
            <a:tailEnd type="none" w="med" len="med"/>
          </a:ln>
        </p:spPr>
      </p:cxnSp>
      <p:sp>
        <p:nvSpPr>
          <p:cNvPr id="1372" name="Google Shape;1372;p24"/>
          <p:cNvSpPr txBox="1"/>
          <p:nvPr/>
        </p:nvSpPr>
        <p:spPr>
          <a:xfrm>
            <a:off x="1515229" y="1971434"/>
            <a:ext cx="2430275" cy="888155"/>
          </a:xfrm>
          <a:prstGeom prst="rect">
            <a:avLst/>
          </a:prstGeom>
          <a:noFill/>
          <a:ln>
            <a:noFill/>
          </a:ln>
        </p:spPr>
        <p:txBody>
          <a:bodyPr spcFirstLastPara="1" wrap="square" lIns="91425" tIns="91425" rIns="91425" bIns="91425" anchor="ctr" anchorCtr="0">
            <a:noAutofit/>
          </a:bodyPr>
          <a:lstStyle/>
          <a:p>
            <a:pPr algn="just"/>
            <a:r>
              <a:rPr lang="lv-LV" b="0" i="0">
                <a:solidFill>
                  <a:schemeClr val="tx1"/>
                </a:solidFill>
                <a:effectLst/>
                <a:latin typeface="Arial" panose="020B0604020202020204" pitchFamily="34" charset="0"/>
              </a:rPr>
              <a:t>līdz </a:t>
            </a:r>
            <a:r>
              <a:rPr lang="lv-LV" b="1" i="0" dirty="0">
                <a:solidFill>
                  <a:schemeClr val="tx1"/>
                </a:solidFill>
                <a:effectLst/>
                <a:latin typeface="Arial" panose="020B0604020202020204" pitchFamily="34" charset="0"/>
              </a:rPr>
              <a:t>2022. gada 30. jūnijam nav labprātīgi atmaksājis </a:t>
            </a:r>
            <a:r>
              <a:rPr lang="lv-LV" b="0" i="0" dirty="0">
                <a:solidFill>
                  <a:schemeClr val="tx1"/>
                </a:solidFill>
                <a:effectLst/>
                <a:latin typeface="Arial" panose="020B0604020202020204" pitchFamily="34" charset="0"/>
              </a:rPr>
              <a:t>piešķirto neapgūto atbalstu</a:t>
            </a:r>
            <a:endParaRPr lang="lv-LV" dirty="0">
              <a:solidFill>
                <a:schemeClr val="tx1"/>
              </a:solidFill>
            </a:endParaRPr>
          </a:p>
        </p:txBody>
      </p:sp>
      <p:cxnSp>
        <p:nvCxnSpPr>
          <p:cNvPr id="1376" name="Google Shape;1376;p24"/>
          <p:cNvCxnSpPr/>
          <p:nvPr/>
        </p:nvCxnSpPr>
        <p:spPr>
          <a:xfrm>
            <a:off x="1550854" y="4001845"/>
            <a:ext cx="417300" cy="0"/>
          </a:xfrm>
          <a:prstGeom prst="straightConnector1">
            <a:avLst/>
          </a:prstGeom>
          <a:noFill/>
          <a:ln w="19050" cap="flat" cmpd="sng">
            <a:solidFill>
              <a:schemeClr val="accent3"/>
            </a:solidFill>
            <a:prstDash val="solid"/>
            <a:round/>
            <a:headEnd type="none" w="med" len="med"/>
            <a:tailEnd type="none" w="med" len="med"/>
          </a:ln>
        </p:spPr>
      </p:cxnSp>
      <p:sp>
        <p:nvSpPr>
          <p:cNvPr id="1380" name="Google Shape;1380;p24"/>
          <p:cNvSpPr txBox="1"/>
          <p:nvPr/>
        </p:nvSpPr>
        <p:spPr>
          <a:xfrm>
            <a:off x="1442465" y="4055070"/>
            <a:ext cx="2609569" cy="888151"/>
          </a:xfrm>
          <a:prstGeom prst="rect">
            <a:avLst/>
          </a:prstGeom>
          <a:noFill/>
          <a:ln>
            <a:noFill/>
          </a:ln>
        </p:spPr>
        <p:txBody>
          <a:bodyPr spcFirstLastPara="1" wrap="square" lIns="91425" tIns="91425" rIns="91425" bIns="91425" anchor="ctr" anchorCtr="0">
            <a:noAutofit/>
          </a:bodyPr>
          <a:lstStyle/>
          <a:p>
            <a:pPr algn="just"/>
            <a:r>
              <a:rPr lang="lv-LV" dirty="0"/>
              <a:t>ir apzināti sniedzis nepatiesu informāciju par atbilstību MK noteikumu Nr.772 minētajiem kritērijiem</a:t>
            </a:r>
          </a:p>
        </p:txBody>
      </p:sp>
      <p:cxnSp>
        <p:nvCxnSpPr>
          <p:cNvPr id="1384" name="Google Shape;1384;p24"/>
          <p:cNvCxnSpPr/>
          <p:nvPr/>
        </p:nvCxnSpPr>
        <p:spPr>
          <a:xfrm>
            <a:off x="5289597" y="2481827"/>
            <a:ext cx="417300" cy="0"/>
          </a:xfrm>
          <a:prstGeom prst="straightConnector1">
            <a:avLst/>
          </a:prstGeom>
          <a:noFill/>
          <a:ln w="19050" cap="flat" cmpd="sng">
            <a:solidFill>
              <a:schemeClr val="accent2"/>
            </a:solidFill>
            <a:prstDash val="solid"/>
            <a:round/>
            <a:headEnd type="none" w="med" len="med"/>
            <a:tailEnd type="none" w="med" len="med"/>
          </a:ln>
        </p:spPr>
      </p:cxnSp>
      <p:sp>
        <p:nvSpPr>
          <p:cNvPr id="1388" name="Google Shape;1388;p24"/>
          <p:cNvSpPr txBox="1"/>
          <p:nvPr/>
        </p:nvSpPr>
        <p:spPr>
          <a:xfrm>
            <a:off x="5134100" y="2543343"/>
            <a:ext cx="3324236" cy="1454060"/>
          </a:xfrm>
          <a:prstGeom prst="rect">
            <a:avLst/>
          </a:prstGeom>
          <a:noFill/>
          <a:ln>
            <a:noFill/>
          </a:ln>
        </p:spPr>
        <p:txBody>
          <a:bodyPr spcFirstLastPara="1" wrap="square" lIns="91425" tIns="91425" rIns="91425" bIns="91425" anchor="ctr" anchorCtr="0">
            <a:noAutofit/>
          </a:bodyPr>
          <a:lstStyle/>
          <a:p>
            <a:pPr algn="just"/>
            <a:r>
              <a:rPr lang="lv-LV" dirty="0">
                <a:solidFill>
                  <a:schemeClr val="tx1"/>
                </a:solidFill>
              </a:rPr>
              <a:t>līdz 2022. gada 31. jūlijam nav iesniedzis LIAA informāciju un maksājumus apliecinošus dokumentus, kas apliecina, ka saņemtais komercdarbības atbalsts izmantots atbilstoši MK noteikumu Nr.722 2. punktā minētajam mērķim</a:t>
            </a:r>
          </a:p>
        </p:txBody>
      </p:sp>
      <p:grpSp>
        <p:nvGrpSpPr>
          <p:cNvPr id="36" name="Google Shape;1942;p37">
            <a:extLst>
              <a:ext uri="{FF2B5EF4-FFF2-40B4-BE49-F238E27FC236}">
                <a16:creationId xmlns:a16="http://schemas.microsoft.com/office/drawing/2014/main" id="{21B31B15-2667-4034-BD8E-F7E8C9EB1349}"/>
              </a:ext>
            </a:extLst>
          </p:cNvPr>
          <p:cNvGrpSpPr/>
          <p:nvPr/>
        </p:nvGrpSpPr>
        <p:grpSpPr>
          <a:xfrm>
            <a:off x="1515229" y="1079108"/>
            <a:ext cx="645600" cy="645600"/>
            <a:chOff x="5626425" y="2667550"/>
            <a:chExt cx="645600" cy="645600"/>
          </a:xfrm>
        </p:grpSpPr>
        <p:sp>
          <p:nvSpPr>
            <p:cNvPr id="37" name="Google Shape;1943;p37">
              <a:extLst>
                <a:ext uri="{FF2B5EF4-FFF2-40B4-BE49-F238E27FC236}">
                  <a16:creationId xmlns:a16="http://schemas.microsoft.com/office/drawing/2014/main" id="{437F247D-E82A-4E62-8CD5-5DFDA81C4ADA}"/>
                </a:ext>
              </a:extLst>
            </p:cNvPr>
            <p:cNvSpPr/>
            <p:nvPr/>
          </p:nvSpPr>
          <p:spPr>
            <a:xfrm>
              <a:off x="5626425" y="2667550"/>
              <a:ext cx="645600" cy="64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944;p37">
              <a:extLst>
                <a:ext uri="{FF2B5EF4-FFF2-40B4-BE49-F238E27FC236}">
                  <a16:creationId xmlns:a16="http://schemas.microsoft.com/office/drawing/2014/main" id="{CBA81316-11D2-4BC4-ADE4-F6047AF7FB04}"/>
                </a:ext>
              </a:extLst>
            </p:cNvPr>
            <p:cNvGrpSpPr/>
            <p:nvPr/>
          </p:nvGrpSpPr>
          <p:grpSpPr>
            <a:xfrm>
              <a:off x="5789729" y="2816035"/>
              <a:ext cx="327739" cy="348631"/>
              <a:chOff x="5364750" y="3235150"/>
              <a:chExt cx="277275" cy="294950"/>
            </a:xfrm>
          </p:grpSpPr>
          <p:sp>
            <p:nvSpPr>
              <p:cNvPr id="39" name="Google Shape;1945;p37">
                <a:extLst>
                  <a:ext uri="{FF2B5EF4-FFF2-40B4-BE49-F238E27FC236}">
                    <a16:creationId xmlns:a16="http://schemas.microsoft.com/office/drawing/2014/main" id="{4B2C3B8A-1335-43F6-B6DE-2D46F16E0117}"/>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46;p37">
                <a:extLst>
                  <a:ext uri="{FF2B5EF4-FFF2-40B4-BE49-F238E27FC236}">
                    <a16:creationId xmlns:a16="http://schemas.microsoft.com/office/drawing/2014/main" id="{39723CF5-0F44-409F-9244-A8B9689C320C}"/>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47;p37">
                <a:extLst>
                  <a:ext uri="{FF2B5EF4-FFF2-40B4-BE49-F238E27FC236}">
                    <a16:creationId xmlns:a16="http://schemas.microsoft.com/office/drawing/2014/main" id="{5DAD1A60-6687-4F7A-97F2-68B8D65B1E07}"/>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48;p37">
                <a:extLst>
                  <a:ext uri="{FF2B5EF4-FFF2-40B4-BE49-F238E27FC236}">
                    <a16:creationId xmlns:a16="http://schemas.microsoft.com/office/drawing/2014/main" id="{4D673667-7114-4848-A087-3B0F8F96E941}"/>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49;p37">
                <a:extLst>
                  <a:ext uri="{FF2B5EF4-FFF2-40B4-BE49-F238E27FC236}">
                    <a16:creationId xmlns:a16="http://schemas.microsoft.com/office/drawing/2014/main" id="{D91F13A8-8988-4B18-BEE9-9E170CA9E84F}"/>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50;p37">
                <a:extLst>
                  <a:ext uri="{FF2B5EF4-FFF2-40B4-BE49-F238E27FC236}">
                    <a16:creationId xmlns:a16="http://schemas.microsoft.com/office/drawing/2014/main" id="{A2A6DB6E-DFAC-4E33-80F4-B22B4F09425A}"/>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51;p37">
                <a:extLst>
                  <a:ext uri="{FF2B5EF4-FFF2-40B4-BE49-F238E27FC236}">
                    <a16:creationId xmlns:a16="http://schemas.microsoft.com/office/drawing/2014/main" id="{0DDEE4C2-47A5-4610-A575-6DCCB1817868}"/>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52;p37">
                <a:extLst>
                  <a:ext uri="{FF2B5EF4-FFF2-40B4-BE49-F238E27FC236}">
                    <a16:creationId xmlns:a16="http://schemas.microsoft.com/office/drawing/2014/main" id="{6ECE0078-189E-4C6F-8691-1BD86C5881F1}"/>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1926;p37">
            <a:extLst>
              <a:ext uri="{FF2B5EF4-FFF2-40B4-BE49-F238E27FC236}">
                <a16:creationId xmlns:a16="http://schemas.microsoft.com/office/drawing/2014/main" id="{92A81B73-0167-48AB-850B-C78DB0976E10}"/>
              </a:ext>
            </a:extLst>
          </p:cNvPr>
          <p:cNvGrpSpPr/>
          <p:nvPr/>
        </p:nvGrpSpPr>
        <p:grpSpPr>
          <a:xfrm>
            <a:off x="1428496" y="3241526"/>
            <a:ext cx="645600" cy="645600"/>
            <a:chOff x="1338250" y="2667550"/>
            <a:chExt cx="645600" cy="645600"/>
          </a:xfrm>
        </p:grpSpPr>
        <p:sp>
          <p:nvSpPr>
            <p:cNvPr id="48" name="Google Shape;1927;p37">
              <a:extLst>
                <a:ext uri="{FF2B5EF4-FFF2-40B4-BE49-F238E27FC236}">
                  <a16:creationId xmlns:a16="http://schemas.microsoft.com/office/drawing/2014/main" id="{9D913D9B-76D5-445C-88F7-CFFE14AFD557}"/>
                </a:ext>
              </a:extLst>
            </p:cNvPr>
            <p:cNvSpPr/>
            <p:nvPr/>
          </p:nvSpPr>
          <p:spPr>
            <a:xfrm>
              <a:off x="1338250" y="2667550"/>
              <a:ext cx="645600" cy="64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928;p37">
              <a:extLst>
                <a:ext uri="{FF2B5EF4-FFF2-40B4-BE49-F238E27FC236}">
                  <a16:creationId xmlns:a16="http://schemas.microsoft.com/office/drawing/2014/main" id="{44C6F6CD-1403-45F4-BD81-93868FCFDF4D}"/>
                </a:ext>
              </a:extLst>
            </p:cNvPr>
            <p:cNvGrpSpPr/>
            <p:nvPr/>
          </p:nvGrpSpPr>
          <p:grpSpPr>
            <a:xfrm>
              <a:off x="1527578" y="2815779"/>
              <a:ext cx="350995" cy="349133"/>
              <a:chOff x="2404875" y="3955825"/>
              <a:chExt cx="296950" cy="295375"/>
            </a:xfrm>
          </p:grpSpPr>
          <p:sp>
            <p:nvSpPr>
              <p:cNvPr id="50" name="Google Shape;1929;p37">
                <a:extLst>
                  <a:ext uri="{FF2B5EF4-FFF2-40B4-BE49-F238E27FC236}">
                    <a16:creationId xmlns:a16="http://schemas.microsoft.com/office/drawing/2014/main" id="{9BC992C1-DD8B-48FD-961C-CA7D16BFC78B}"/>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30;p37">
                <a:extLst>
                  <a:ext uri="{FF2B5EF4-FFF2-40B4-BE49-F238E27FC236}">
                    <a16:creationId xmlns:a16="http://schemas.microsoft.com/office/drawing/2014/main" id="{BFC48887-3E9C-44D8-A3E5-E4E4AAD5C465}"/>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31;p37">
                <a:extLst>
                  <a:ext uri="{FF2B5EF4-FFF2-40B4-BE49-F238E27FC236}">
                    <a16:creationId xmlns:a16="http://schemas.microsoft.com/office/drawing/2014/main" id="{196C811A-A799-4301-961A-C647A82CDBE5}"/>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32;p37">
                <a:extLst>
                  <a:ext uri="{FF2B5EF4-FFF2-40B4-BE49-F238E27FC236}">
                    <a16:creationId xmlns:a16="http://schemas.microsoft.com/office/drawing/2014/main" id="{CE086ECC-A7EF-41F5-AEF8-1873C3832118}"/>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 name="Google Shape;1963;p37">
            <a:extLst>
              <a:ext uri="{FF2B5EF4-FFF2-40B4-BE49-F238E27FC236}">
                <a16:creationId xmlns:a16="http://schemas.microsoft.com/office/drawing/2014/main" id="{2F0F5968-90CC-4044-98D1-5146BAAC35E8}"/>
              </a:ext>
            </a:extLst>
          </p:cNvPr>
          <p:cNvGrpSpPr/>
          <p:nvPr/>
        </p:nvGrpSpPr>
        <p:grpSpPr>
          <a:xfrm>
            <a:off x="5206266" y="1752736"/>
            <a:ext cx="645600" cy="645600"/>
            <a:chOff x="2837825" y="2667550"/>
            <a:chExt cx="645600" cy="645600"/>
          </a:xfrm>
        </p:grpSpPr>
        <p:sp>
          <p:nvSpPr>
            <p:cNvPr id="55" name="Google Shape;1964;p37">
              <a:extLst>
                <a:ext uri="{FF2B5EF4-FFF2-40B4-BE49-F238E27FC236}">
                  <a16:creationId xmlns:a16="http://schemas.microsoft.com/office/drawing/2014/main" id="{729B952B-57B9-46BB-9EDF-36B75ADE7D14}"/>
                </a:ext>
              </a:extLst>
            </p:cNvPr>
            <p:cNvSpPr/>
            <p:nvPr/>
          </p:nvSpPr>
          <p:spPr>
            <a:xfrm>
              <a:off x="2837825" y="2667550"/>
              <a:ext cx="645600" cy="6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965;p37">
              <a:extLst>
                <a:ext uri="{FF2B5EF4-FFF2-40B4-BE49-F238E27FC236}">
                  <a16:creationId xmlns:a16="http://schemas.microsoft.com/office/drawing/2014/main" id="{9B375E9B-46A9-42F1-995C-08A93C73A9B4}"/>
                </a:ext>
              </a:extLst>
            </p:cNvPr>
            <p:cNvGrpSpPr/>
            <p:nvPr/>
          </p:nvGrpSpPr>
          <p:grpSpPr>
            <a:xfrm>
              <a:off x="2982792" y="2815784"/>
              <a:ext cx="355664" cy="349133"/>
              <a:chOff x="5716825" y="3235950"/>
              <a:chExt cx="300900" cy="295375"/>
            </a:xfrm>
          </p:grpSpPr>
          <p:sp>
            <p:nvSpPr>
              <p:cNvPr id="57" name="Google Shape;1966;p37">
                <a:extLst>
                  <a:ext uri="{FF2B5EF4-FFF2-40B4-BE49-F238E27FC236}">
                    <a16:creationId xmlns:a16="http://schemas.microsoft.com/office/drawing/2014/main" id="{EDD815F3-9348-4A67-A447-87E96B0107AA}"/>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7;p37">
                <a:extLst>
                  <a:ext uri="{FF2B5EF4-FFF2-40B4-BE49-F238E27FC236}">
                    <a16:creationId xmlns:a16="http://schemas.microsoft.com/office/drawing/2014/main" id="{7C066249-542B-416A-8802-B68B128F5048}"/>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8;p37">
                <a:extLst>
                  <a:ext uri="{FF2B5EF4-FFF2-40B4-BE49-F238E27FC236}">
                    <a16:creationId xmlns:a16="http://schemas.microsoft.com/office/drawing/2014/main" id="{EE836A27-27E9-4326-9677-C282DC25D98D}"/>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9;p37">
                <a:extLst>
                  <a:ext uri="{FF2B5EF4-FFF2-40B4-BE49-F238E27FC236}">
                    <a16:creationId xmlns:a16="http://schemas.microsoft.com/office/drawing/2014/main" id="{548057DF-CF7E-45E6-B80A-3D9FC3463DCD}"/>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04175498-21D1-4072-9D04-F4C75AAF48B7}"/>
              </a:ext>
            </a:extLst>
          </p:cNvPr>
          <p:cNvSpPr txBox="1"/>
          <p:nvPr/>
        </p:nvSpPr>
        <p:spPr>
          <a:xfrm>
            <a:off x="2833818" y="844543"/>
            <a:ext cx="3962400" cy="523220"/>
          </a:xfrm>
          <a:prstGeom prst="rect">
            <a:avLst/>
          </a:prstGeom>
          <a:noFill/>
        </p:spPr>
        <p:txBody>
          <a:bodyPr wrap="square" rtlCol="0">
            <a:spAutoFit/>
          </a:bodyPr>
          <a:lstStyle/>
          <a:p>
            <a:r>
              <a:rPr lang="lv-LV" dirty="0"/>
              <a:t>LIAA pieņem lēmumu par atbalsta atgūšanu, ja nodokļu maksātājs: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 name="Title 1">
            <a:extLst>
              <a:ext uri="{FF2B5EF4-FFF2-40B4-BE49-F238E27FC236}">
                <a16:creationId xmlns:a16="http://schemas.microsoft.com/office/drawing/2014/main" id="{217CE557-F7F4-464C-AF10-CFC9F15B04E6}"/>
              </a:ext>
            </a:extLst>
          </p:cNvPr>
          <p:cNvSpPr txBox="1">
            <a:spLocks/>
          </p:cNvSpPr>
          <p:nvPr/>
        </p:nvSpPr>
        <p:spPr>
          <a:xfrm>
            <a:off x="2321860" y="1093485"/>
            <a:ext cx="6149788" cy="8572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500"/>
              <a:buFont typeface="Playfair Display"/>
              <a:buNone/>
              <a:defRPr sz="4700" b="1"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9pPr>
          </a:lstStyle>
          <a:p>
            <a:r>
              <a:rPr lang="lv-LV" sz="2800">
                <a:latin typeface="Franklin Gothic Book" panose="020B0503020102020204" pitchFamily="34" charset="0"/>
              </a:rPr>
              <a:t>Informācijas apkopošana</a:t>
            </a:r>
            <a:endParaRPr lang="lv-LV" sz="2800" dirty="0">
              <a:latin typeface="Franklin Gothic Book" panose="020B0503020102020204" pitchFamily="34" charset="0"/>
            </a:endParaRPr>
          </a:p>
        </p:txBody>
      </p:sp>
      <p:sp>
        <p:nvSpPr>
          <p:cNvPr id="6" name="Content Placeholder 2">
            <a:extLst>
              <a:ext uri="{FF2B5EF4-FFF2-40B4-BE49-F238E27FC236}">
                <a16:creationId xmlns:a16="http://schemas.microsoft.com/office/drawing/2014/main" id="{E4980C09-BD30-4EE6-A31D-4F0D37A0C44A}"/>
              </a:ext>
            </a:extLst>
          </p:cNvPr>
          <p:cNvSpPr txBox="1">
            <a:spLocks/>
          </p:cNvSpPr>
          <p:nvPr/>
        </p:nvSpPr>
        <p:spPr>
          <a:xfrm>
            <a:off x="1497106" y="1022232"/>
            <a:ext cx="6149788" cy="30277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600"/>
              <a:buFont typeface="Oxygen"/>
              <a:buNone/>
              <a:defRPr sz="16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9pPr>
          </a:lstStyle>
          <a:p>
            <a:pPr>
              <a:buFontTx/>
              <a:buChar char="-"/>
            </a:pPr>
            <a:r>
              <a:rPr lang="lv-LV" sz="2000" dirty="0"/>
              <a:t>LIAA informāciju par atbalstu saņēmušajiem </a:t>
            </a:r>
            <a:r>
              <a:rPr lang="lv-LV" sz="2000" dirty="0" err="1"/>
              <a:t>uzņēm</a:t>
            </a:r>
            <a:r>
              <a:rPr lang="en-US" sz="2000" dirty="0" err="1"/>
              <a:t>umiem</a:t>
            </a:r>
            <a:r>
              <a:rPr lang="lv-LV" sz="2000" dirty="0"/>
              <a:t>, </a:t>
            </a:r>
            <a:r>
              <a:rPr lang="lv-LV" sz="2000" b="1" dirty="0"/>
              <a:t>publicē mājas lapā liaa.gov.lv</a:t>
            </a:r>
            <a:r>
              <a:rPr lang="lv-LV" sz="2000" dirty="0"/>
              <a:t>.</a:t>
            </a:r>
          </a:p>
        </p:txBody>
      </p:sp>
    </p:spTree>
    <p:extLst>
      <p:ext uri="{BB962C8B-B14F-4D97-AF65-F5344CB8AC3E}">
        <p14:creationId xmlns:p14="http://schemas.microsoft.com/office/powerpoint/2010/main" val="29806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 name="Title 1">
            <a:extLst>
              <a:ext uri="{FF2B5EF4-FFF2-40B4-BE49-F238E27FC236}">
                <a16:creationId xmlns:a16="http://schemas.microsoft.com/office/drawing/2014/main" id="{2AE45EC5-CABA-4A77-8DA8-69B5738DA26E}"/>
              </a:ext>
            </a:extLst>
          </p:cNvPr>
          <p:cNvSpPr txBox="1">
            <a:spLocks/>
          </p:cNvSpPr>
          <p:nvPr/>
        </p:nvSpPr>
        <p:spPr>
          <a:xfrm>
            <a:off x="1353671" y="1147273"/>
            <a:ext cx="8229600" cy="8572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500"/>
              <a:buFont typeface="Playfair Display"/>
              <a:buNone/>
              <a:defRPr sz="4700" b="1"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chemeClr val="dk1"/>
              </a:buClr>
              <a:buSzPts val="6000"/>
              <a:buFont typeface="Open Sans"/>
              <a:buNone/>
              <a:defRPr sz="6000" b="1" i="0" u="none" strike="noStrike" cap="none">
                <a:solidFill>
                  <a:schemeClr val="dk1"/>
                </a:solidFill>
                <a:latin typeface="Open Sans"/>
                <a:ea typeface="Open Sans"/>
                <a:cs typeface="Open Sans"/>
                <a:sym typeface="Open Sans"/>
              </a:defRPr>
            </a:lvl9pPr>
          </a:lstStyle>
          <a:p>
            <a:r>
              <a:rPr lang="lv-LV" sz="2800" dirty="0">
                <a:latin typeface="Franklin Gothic Book" panose="020B0503020102020204" pitchFamily="34" charset="0"/>
              </a:rPr>
              <a:t>Informācija un Konsultācijas par atbalsta nosacījumiem</a:t>
            </a:r>
          </a:p>
        </p:txBody>
      </p:sp>
      <p:sp>
        <p:nvSpPr>
          <p:cNvPr id="6" name="Content Placeholder 5">
            <a:extLst>
              <a:ext uri="{FF2B5EF4-FFF2-40B4-BE49-F238E27FC236}">
                <a16:creationId xmlns:a16="http://schemas.microsoft.com/office/drawing/2014/main" id="{FFF66280-FF95-4F4A-B95B-BA06FEC45CEB}"/>
              </a:ext>
            </a:extLst>
          </p:cNvPr>
          <p:cNvSpPr txBox="1">
            <a:spLocks/>
          </p:cNvSpPr>
          <p:nvPr/>
        </p:nvSpPr>
        <p:spPr>
          <a:xfrm>
            <a:off x="1497107" y="2004523"/>
            <a:ext cx="6445624" cy="225126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600"/>
              <a:buFont typeface="Oxygen"/>
              <a:buNone/>
              <a:defRPr sz="1600" b="0" i="0" u="none" strike="noStrike" cap="none">
                <a:solidFill>
                  <a:schemeClr val="dk1"/>
                </a:solidFill>
                <a:latin typeface="Oxygen"/>
                <a:ea typeface="Oxygen"/>
                <a:cs typeface="Oxygen"/>
                <a:sym typeface="Oxygen"/>
              </a:defRPr>
            </a:lvl1pPr>
            <a:lvl2pPr marL="914400" marR="0" lvl="1"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2pPr>
            <a:lvl3pPr marL="1371600" marR="0" lvl="2"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3pPr>
            <a:lvl4pPr marL="1828800" marR="0" lvl="3"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4pPr>
            <a:lvl5pPr marL="2286000" marR="0" lvl="4"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5pPr>
            <a:lvl6pPr marL="2743200" marR="0" lvl="5"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6pPr>
            <a:lvl7pPr marL="3200400" marR="0" lvl="6"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7pPr>
            <a:lvl8pPr marL="3657600" marR="0" lvl="7"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8pPr>
            <a:lvl9pPr marL="4114800" marR="0" lvl="8" indent="-317500" algn="ctr" rtl="0">
              <a:lnSpc>
                <a:spcPct val="100000"/>
              </a:lnSpc>
              <a:spcBef>
                <a:spcPts val="0"/>
              </a:spcBef>
              <a:spcAft>
                <a:spcPts val="0"/>
              </a:spcAft>
              <a:buClr>
                <a:schemeClr val="dk1"/>
              </a:buClr>
              <a:buSzPts val="2800"/>
              <a:buFont typeface="Oxygen"/>
              <a:buNone/>
              <a:defRPr sz="2800" b="0" i="0" u="none" strike="noStrike" cap="none">
                <a:solidFill>
                  <a:schemeClr val="dk1"/>
                </a:solidFill>
                <a:latin typeface="Oxygen"/>
                <a:ea typeface="Oxygen"/>
                <a:cs typeface="Oxygen"/>
                <a:sym typeface="Oxygen"/>
              </a:defRPr>
            </a:lvl9pPr>
          </a:lstStyle>
          <a:p>
            <a:pPr marL="342900" indent="-342900">
              <a:buFontTx/>
              <a:buChar char="-"/>
            </a:pPr>
            <a:r>
              <a:rPr lang="lv-LV" sz="2000" dirty="0">
                <a:solidFill>
                  <a:srgbClr val="FF0000"/>
                </a:solidFill>
                <a:latin typeface="Franklin Gothic Book" panose="020B0503020102020204" pitchFamily="34" charset="0"/>
              </a:rPr>
              <a:t>Informācija pieejama LIAA mājas lapā: </a:t>
            </a:r>
            <a:r>
              <a:rPr lang="lv-LV" sz="2000" dirty="0">
                <a:solidFill>
                  <a:srgbClr val="FF0000"/>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www.liaa.gov.lv</a:t>
            </a:r>
            <a:endParaRPr lang="lv-LV" sz="2000" dirty="0">
              <a:solidFill>
                <a:srgbClr val="FF0000"/>
              </a:solidFill>
              <a:latin typeface="Franklin Gothic Book" panose="020B0503020102020204" pitchFamily="34" charset="0"/>
            </a:endParaRPr>
          </a:p>
          <a:p>
            <a:pPr marL="0" indent="0"/>
            <a:r>
              <a:rPr lang="lv-LV" sz="2000" dirty="0">
                <a:solidFill>
                  <a:srgbClr val="FF0000"/>
                </a:solidFill>
                <a:latin typeface="Franklin Gothic Book" panose="020B0503020102020204" pitchFamily="34" charset="0"/>
              </a:rPr>
              <a:t>sadaļā Covid-19</a:t>
            </a:r>
          </a:p>
          <a:p>
            <a:pPr>
              <a:buFontTx/>
              <a:buChar char="-"/>
            </a:pPr>
            <a:r>
              <a:rPr lang="lv-LV" sz="2000" dirty="0">
                <a:latin typeface="Franklin Gothic Book" panose="020B0503020102020204" pitchFamily="34" charset="0"/>
              </a:rPr>
              <a:t>Informatīvais tālrunis: </a:t>
            </a:r>
            <a:r>
              <a:rPr lang="en-US" sz="2000" dirty="0">
                <a:latin typeface="Franklin Gothic Book" panose="020B0503020102020204" pitchFamily="34" charset="0"/>
                <a:hlinkClick r:id="rId4">
                  <a:extLst>
                    <a:ext uri="{A12FA001-AC4F-418D-AE19-62706E023703}">
                      <ahyp:hlinkClr xmlns:ahyp="http://schemas.microsoft.com/office/drawing/2018/hyperlinkcolor" val="tx"/>
                    </a:ext>
                  </a:extLst>
                </a:hlinkClick>
              </a:rPr>
              <a:t>67039499</a:t>
            </a:r>
            <a:r>
              <a:rPr lang="lv-LV" sz="2000" dirty="0">
                <a:latin typeface="Franklin Gothic Book" panose="020B0503020102020204" pitchFamily="34" charset="0"/>
              </a:rPr>
              <a:t> un </a:t>
            </a:r>
            <a:r>
              <a:rPr lang="en-US" sz="2000" dirty="0">
                <a:latin typeface="Franklin Gothic Book" panose="020B0503020102020204" pitchFamily="34" charset="0"/>
                <a:hlinkClick r:id="rId5">
                  <a:extLst>
                    <a:ext uri="{A12FA001-AC4F-418D-AE19-62706E023703}">
                      <ahyp:hlinkClr xmlns:ahyp="http://schemas.microsoft.com/office/drawing/2018/hyperlinkcolor" val="tx"/>
                    </a:ext>
                  </a:extLst>
                </a:hlinkClick>
              </a:rPr>
              <a:t>67039498</a:t>
            </a:r>
            <a:r>
              <a:rPr lang="lv-LV" sz="2000" dirty="0">
                <a:latin typeface="Franklin Gothic Book" panose="020B0503020102020204" pitchFamily="34" charset="0"/>
              </a:rPr>
              <a:t> </a:t>
            </a:r>
          </a:p>
          <a:p>
            <a:pPr>
              <a:buFontTx/>
              <a:buChar char="-"/>
            </a:pPr>
            <a:r>
              <a:rPr lang="lv-LV" sz="2000" dirty="0">
                <a:latin typeface="Franklin Gothic Book" panose="020B0503020102020204" pitchFamily="34" charset="0"/>
              </a:rPr>
              <a:t>E-pasts: </a:t>
            </a:r>
            <a:r>
              <a:rPr lang="lv-LV" sz="2000" dirty="0">
                <a:latin typeface="Franklin Gothic Book" panose="020B0503020102020204" pitchFamily="34" charset="0"/>
                <a:hlinkClick r:id="rId6"/>
              </a:rPr>
              <a:t>jautajumi@liaa.gov.lv</a:t>
            </a:r>
            <a:endParaRPr lang="lv-LV" sz="2000" dirty="0">
              <a:latin typeface="Franklin Gothic Book" panose="020B0503020102020204" pitchFamily="34" charset="0"/>
            </a:endParaRPr>
          </a:p>
        </p:txBody>
      </p:sp>
    </p:spTree>
    <p:extLst>
      <p:ext uri="{BB962C8B-B14F-4D97-AF65-F5344CB8AC3E}">
        <p14:creationId xmlns:p14="http://schemas.microsoft.com/office/powerpoint/2010/main" val="381510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D915-45B4-4144-8018-53DA45B94110}"/>
              </a:ext>
            </a:extLst>
          </p:cNvPr>
          <p:cNvSpPr>
            <a:spLocks noGrp="1"/>
          </p:cNvSpPr>
          <p:nvPr>
            <p:ph type="title"/>
          </p:nvPr>
        </p:nvSpPr>
        <p:spPr>
          <a:xfrm>
            <a:off x="311700" y="247099"/>
            <a:ext cx="8520600" cy="841800"/>
          </a:xfrm>
        </p:spPr>
        <p:txBody>
          <a:bodyPr/>
          <a:lstStyle/>
          <a:p>
            <a:r>
              <a:rPr lang="lv-LV" dirty="0"/>
              <a:t>Biežāk uzdotie jautājumi (I)</a:t>
            </a:r>
          </a:p>
        </p:txBody>
      </p:sp>
      <p:sp>
        <p:nvSpPr>
          <p:cNvPr id="3" name="TextBox 2">
            <a:extLst>
              <a:ext uri="{FF2B5EF4-FFF2-40B4-BE49-F238E27FC236}">
                <a16:creationId xmlns:a16="http://schemas.microsoft.com/office/drawing/2014/main" id="{82D1DD10-A9B5-4C46-8E90-4889F38EDF08}"/>
              </a:ext>
            </a:extLst>
          </p:cNvPr>
          <p:cNvSpPr txBox="1"/>
          <p:nvPr/>
        </p:nvSpPr>
        <p:spPr>
          <a:xfrm>
            <a:off x="397239" y="1088899"/>
            <a:ext cx="8304551" cy="3293209"/>
          </a:xfrm>
          <a:prstGeom prst="rect">
            <a:avLst/>
          </a:prstGeom>
          <a:noFill/>
        </p:spPr>
        <p:txBody>
          <a:bodyPr wrap="square" rtlCol="0">
            <a:spAutoFit/>
          </a:bodyPr>
          <a:lstStyle/>
          <a:p>
            <a:r>
              <a:rPr lang="lv-LV" sz="1600" b="1" dirty="0">
                <a:solidFill>
                  <a:srgbClr val="212529"/>
                </a:solidFill>
                <a:effectLst/>
                <a:latin typeface="+mj-lt"/>
                <a:ea typeface="Times New Roman" panose="02020603050405020304" pitchFamily="18" charset="0"/>
              </a:rPr>
              <a:t>Vai no neto apgrozījuma jānodala konkrēts ieņēmumu veids, jeb tiek vērtēts viss neto apgrozījums?</a:t>
            </a:r>
            <a:endParaRPr lang="lv-LV" sz="1600" dirty="0">
              <a:effectLst/>
              <a:latin typeface="+mj-lt"/>
              <a:ea typeface="Times New Roman" panose="02020603050405020304" pitchFamily="18" charset="0"/>
            </a:endParaRPr>
          </a:p>
          <a:p>
            <a:r>
              <a:rPr lang="lv-LV" sz="1600" dirty="0">
                <a:solidFill>
                  <a:srgbClr val="212529"/>
                </a:solidFill>
                <a:effectLst/>
                <a:latin typeface="+mj-lt"/>
                <a:ea typeface="Times New Roman" panose="02020603050405020304" pitchFamily="18" charset="0"/>
              </a:rPr>
              <a:t>Kopējie ieņēmumi no sporta centra vai kultūras, izklaides un atpūtas vietas iekštelpām ir PVN deklarācijā norādītie ieņēmumi attiecīgajā mēnesī no kuriem tiek atskaitīti ārpus sporta centra iekštelpām gūtie ieņēmumi (piemēram, autostāvvietas iznomāšana).</a:t>
            </a:r>
            <a:endParaRPr lang="lv-LV" sz="1600" dirty="0">
              <a:effectLst/>
              <a:latin typeface="+mj-lt"/>
              <a:ea typeface="Times New Roman" panose="02020603050405020304" pitchFamily="18" charset="0"/>
            </a:endParaRPr>
          </a:p>
          <a:p>
            <a:r>
              <a:rPr lang="lv-LV" sz="1600" dirty="0">
                <a:solidFill>
                  <a:srgbClr val="212529"/>
                </a:solidFill>
                <a:effectLst/>
                <a:latin typeface="+mj-lt"/>
                <a:ea typeface="Times New Roman" panose="02020603050405020304" pitchFamily="18" charset="0"/>
              </a:rPr>
              <a:t>Ieņēmumos no iekštelpām netiek saprasts konkrēta ieņēmumu veida vai darbības nozares ieņēmumi, bet visi ieņēmumi konkrētā objektā.</a:t>
            </a:r>
          </a:p>
          <a:p>
            <a:endParaRPr lang="lv-LV" sz="1600" dirty="0">
              <a:effectLst/>
              <a:latin typeface="+mj-lt"/>
              <a:ea typeface="Times New Roman" panose="02020603050405020304" pitchFamily="18" charset="0"/>
            </a:endParaRPr>
          </a:p>
          <a:p>
            <a:r>
              <a:rPr lang="lv-LV" sz="1600" b="1" dirty="0">
                <a:solidFill>
                  <a:srgbClr val="212529"/>
                </a:solidFill>
                <a:effectLst/>
                <a:latin typeface="+mj-lt"/>
                <a:ea typeface="Times New Roman" panose="02020603050405020304" pitchFamily="18" charset="0"/>
              </a:rPr>
              <a:t>Ja sporta centram pieder vairāki sporta centri dažādās adresēs vai vienā pieteikumā jāiekļauj visas sporta centra ēkas?</a:t>
            </a:r>
            <a:endParaRPr lang="lv-LV" sz="1600" dirty="0">
              <a:effectLst/>
              <a:latin typeface="+mj-lt"/>
              <a:ea typeface="Times New Roman" panose="02020603050405020304" pitchFamily="18" charset="0"/>
            </a:endParaRPr>
          </a:p>
          <a:p>
            <a:r>
              <a:rPr lang="lv-LV" sz="1600" dirty="0">
                <a:solidFill>
                  <a:srgbClr val="000000"/>
                </a:solidFill>
                <a:effectLst/>
                <a:latin typeface="+mj-lt"/>
                <a:ea typeface="Times New Roman" panose="02020603050405020304" pitchFamily="18" charset="0"/>
              </a:rPr>
              <a:t>Jā, ja vienam īpašniekam pieder vairāki sporta centri vai kultūras, atpūtas, izklaides vietas vai tirdzniecības centri, vienā pieteikumā iekļauj informāciju par visām ēkām, ja tās atbilst programmas nosacījumiem. </a:t>
            </a:r>
            <a:endParaRPr lang="lv-LV"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42741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D915-45B4-4144-8018-53DA45B94110}"/>
              </a:ext>
            </a:extLst>
          </p:cNvPr>
          <p:cNvSpPr>
            <a:spLocks noGrp="1"/>
          </p:cNvSpPr>
          <p:nvPr>
            <p:ph type="title"/>
          </p:nvPr>
        </p:nvSpPr>
        <p:spPr>
          <a:xfrm>
            <a:off x="311700" y="247099"/>
            <a:ext cx="8520600" cy="841800"/>
          </a:xfrm>
        </p:spPr>
        <p:txBody>
          <a:bodyPr/>
          <a:lstStyle/>
          <a:p>
            <a:r>
              <a:rPr lang="lv-LV" dirty="0"/>
              <a:t>Biežāk uzdotie jautājumi (II)</a:t>
            </a:r>
          </a:p>
        </p:txBody>
      </p:sp>
      <p:sp>
        <p:nvSpPr>
          <p:cNvPr id="3" name="TextBox 2">
            <a:extLst>
              <a:ext uri="{FF2B5EF4-FFF2-40B4-BE49-F238E27FC236}">
                <a16:creationId xmlns:a16="http://schemas.microsoft.com/office/drawing/2014/main" id="{82D1DD10-A9B5-4C46-8E90-4889F38EDF08}"/>
              </a:ext>
            </a:extLst>
          </p:cNvPr>
          <p:cNvSpPr txBox="1"/>
          <p:nvPr/>
        </p:nvSpPr>
        <p:spPr>
          <a:xfrm>
            <a:off x="397239" y="1088899"/>
            <a:ext cx="8304551" cy="3539430"/>
          </a:xfrm>
          <a:prstGeom prst="rect">
            <a:avLst/>
          </a:prstGeom>
          <a:noFill/>
        </p:spPr>
        <p:txBody>
          <a:bodyPr wrap="square" rtlCol="0">
            <a:spAutoFit/>
          </a:bodyPr>
          <a:lstStyle/>
          <a:p>
            <a:r>
              <a:rPr lang="lv-LV" sz="1600" b="1" dirty="0">
                <a:solidFill>
                  <a:srgbClr val="000000"/>
                </a:solidFill>
                <a:effectLst/>
                <a:latin typeface="+mj-lt"/>
                <a:ea typeface="Times New Roman" panose="02020603050405020304" pitchFamily="18" charset="0"/>
              </a:rPr>
              <a:t>Vai viens nodokļu maksātājs var pieteikties gan sporta centru atbalstam, gan kultūras, izklaides un atpūtas vietu atbalstam?</a:t>
            </a:r>
            <a:endParaRPr lang="lv-LV" sz="1600" dirty="0">
              <a:effectLst/>
              <a:latin typeface="+mj-lt"/>
              <a:ea typeface="Times New Roman" panose="02020603050405020304" pitchFamily="18" charset="0"/>
            </a:endParaRPr>
          </a:p>
          <a:p>
            <a:r>
              <a:rPr lang="lv-LV" sz="1600" dirty="0">
                <a:solidFill>
                  <a:srgbClr val="000000"/>
                </a:solidFill>
                <a:effectLst/>
                <a:latin typeface="+mj-lt"/>
                <a:ea typeface="Times New Roman" panose="02020603050405020304" pitchFamily="18" charset="0"/>
              </a:rPr>
              <a:t>Nē, viens projekta iesniedzējs var pieteikties tikai vienam no trim atbalstiem, kas tiek piešķirti saskaņā ar MK noteikumiem Nr. 772.</a:t>
            </a:r>
          </a:p>
          <a:p>
            <a:endParaRPr lang="lv-LV" sz="1600" dirty="0">
              <a:effectLst/>
              <a:latin typeface="+mj-lt"/>
              <a:ea typeface="Times New Roman" panose="02020603050405020304" pitchFamily="18" charset="0"/>
            </a:endParaRPr>
          </a:p>
          <a:p>
            <a:r>
              <a:rPr lang="lv-LV" sz="1600" b="1" dirty="0">
                <a:solidFill>
                  <a:srgbClr val="000000"/>
                </a:solidFill>
                <a:effectLst/>
                <a:latin typeface="+mj-lt"/>
                <a:ea typeface="Times New Roman" panose="02020603050405020304" pitchFamily="18" charset="0"/>
              </a:rPr>
              <a:t>Lai pieteiktos nomas krituma kompensācijas atbalstam tirdzniecības centriem  jāsalīdzina izrakstītie rēķini par 2021. gada oktobri, novembri un decembri izrakstīto rēķinu kopsummu</a:t>
            </a:r>
            <a:r>
              <a:rPr lang="lv-LV" sz="1600" dirty="0">
                <a:solidFill>
                  <a:srgbClr val="000000"/>
                </a:solidFill>
                <a:effectLst/>
                <a:latin typeface="+mj-lt"/>
                <a:ea typeface="Times New Roman" panose="02020603050405020304" pitchFamily="18" charset="0"/>
              </a:rPr>
              <a:t> </a:t>
            </a:r>
            <a:r>
              <a:rPr lang="lv-LV" sz="1600" b="1" dirty="0">
                <a:solidFill>
                  <a:srgbClr val="000000"/>
                </a:solidFill>
                <a:effectLst/>
                <a:latin typeface="+mj-lt"/>
                <a:ea typeface="Times New Roman" panose="02020603050405020304" pitchFamily="18" charset="0"/>
              </a:rPr>
              <a:t>ar</a:t>
            </a:r>
            <a:r>
              <a:rPr lang="lv-LV" sz="1600" dirty="0">
                <a:solidFill>
                  <a:srgbClr val="000000"/>
                </a:solidFill>
                <a:effectLst/>
                <a:latin typeface="+mj-lt"/>
                <a:ea typeface="Times New Roman" panose="02020603050405020304" pitchFamily="18" charset="0"/>
              </a:rPr>
              <a:t> </a:t>
            </a:r>
            <a:r>
              <a:rPr lang="lv-LV" sz="1600" b="1" dirty="0">
                <a:solidFill>
                  <a:srgbClr val="000000"/>
                </a:solidFill>
                <a:effectLst/>
                <a:latin typeface="+mj-lt"/>
                <a:ea typeface="Times New Roman" panose="02020603050405020304" pitchFamily="18" charset="0"/>
              </a:rPr>
              <a:t>rēķinu kopsummu, kas izrakstīti par 2021. gada jūliju, augustu un septembri. Uz kura mēneša apgrozījumu ir jāattiecina oktobrī izrakstīts rēķins par septembri? </a:t>
            </a:r>
            <a:endParaRPr lang="lv-LV" sz="1600" dirty="0">
              <a:effectLst/>
              <a:latin typeface="+mj-lt"/>
              <a:ea typeface="Times New Roman" panose="02020603050405020304" pitchFamily="18" charset="0"/>
            </a:endParaRPr>
          </a:p>
          <a:p>
            <a:r>
              <a:rPr lang="lv-LV" sz="1600" dirty="0">
                <a:solidFill>
                  <a:srgbClr val="242424"/>
                </a:solidFill>
                <a:effectLst/>
                <a:latin typeface="+mj-lt"/>
                <a:ea typeface="Times New Roman" panose="02020603050405020304" pitchFamily="18" charset="0"/>
              </a:rPr>
              <a:t>Nomas rēķini ir jāattiecina uz tā mēneša apgrozījumu, par kuru tas ir izrakstīts, neatkarīgi no rēķina izrakstīšanas datuma. Oktobrī izrakstīts rēķins par septembri tiks attiecināts uz septembra apgrozījumu.</a:t>
            </a:r>
            <a:endParaRPr lang="lv-LV" sz="1600" dirty="0">
              <a:effectLst/>
              <a:latin typeface="+mj-lt"/>
              <a:ea typeface="Times New Roman" panose="02020603050405020304" pitchFamily="18" charset="0"/>
            </a:endParaRPr>
          </a:p>
          <a:p>
            <a:endParaRPr lang="lv-LV"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32260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7"/>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3200" dirty="0">
                <a:latin typeface="Franklin Gothic Book" panose="020B0503020102020204" pitchFamily="34" charset="0"/>
              </a:rPr>
              <a:t>PROGRAMMAS MĒRĶIS UN FINANSĒJUMS</a:t>
            </a:r>
            <a:endParaRPr sz="3200" dirty="0"/>
          </a:p>
        </p:txBody>
      </p:sp>
      <p:sp>
        <p:nvSpPr>
          <p:cNvPr id="1070" name="Google Shape;1070;p17"/>
          <p:cNvSpPr txBox="1"/>
          <p:nvPr/>
        </p:nvSpPr>
        <p:spPr>
          <a:xfrm>
            <a:off x="1640010" y="1004512"/>
            <a:ext cx="1481400" cy="4750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2400" b="1" dirty="0">
                <a:solidFill>
                  <a:schemeClr val="accent3"/>
                </a:solidFill>
                <a:latin typeface="Playfair Display"/>
                <a:sym typeface="Playfair Display"/>
              </a:rPr>
              <a:t>MĒRĶIS</a:t>
            </a:r>
            <a:endParaRPr sz="1800" b="1" dirty="0">
              <a:solidFill>
                <a:schemeClr val="accent3"/>
              </a:solidFill>
              <a:latin typeface="Playfair Display"/>
              <a:sym typeface="Playfair Display"/>
            </a:endParaRPr>
          </a:p>
        </p:txBody>
      </p:sp>
      <p:grpSp>
        <p:nvGrpSpPr>
          <p:cNvPr id="1073" name="Google Shape;1073;p17"/>
          <p:cNvGrpSpPr/>
          <p:nvPr/>
        </p:nvGrpSpPr>
        <p:grpSpPr>
          <a:xfrm>
            <a:off x="5965585" y="1526524"/>
            <a:ext cx="936300" cy="936300"/>
            <a:chOff x="6072217" y="2130921"/>
            <a:chExt cx="936300" cy="936300"/>
          </a:xfrm>
        </p:grpSpPr>
        <p:sp>
          <p:nvSpPr>
            <p:cNvPr id="1076" name="Google Shape;1076;p17"/>
            <p:cNvSpPr/>
            <p:nvPr/>
          </p:nvSpPr>
          <p:spPr>
            <a:xfrm>
              <a:off x="6072217" y="2130921"/>
              <a:ext cx="936300" cy="936300"/>
            </a:xfrm>
            <a:prstGeom prst="roundRect">
              <a:avLst>
                <a:gd name="adj" fmla="val 50000"/>
              </a:avLst>
            </a:prstGeom>
            <a:noFill/>
            <a:ln w="152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nvGrpSpPr>
            <p:cNvPr id="1090" name="Google Shape;1090;p17"/>
            <p:cNvGrpSpPr/>
            <p:nvPr/>
          </p:nvGrpSpPr>
          <p:grpSpPr>
            <a:xfrm>
              <a:off x="6407490" y="2389475"/>
              <a:ext cx="341977" cy="340706"/>
              <a:chOff x="4374283" y="-47138"/>
              <a:chExt cx="405523" cy="395250"/>
            </a:xfrm>
          </p:grpSpPr>
          <p:sp>
            <p:nvSpPr>
              <p:cNvPr id="1095" name="Google Shape;1095;p17"/>
              <p:cNvSpPr/>
              <p:nvPr/>
            </p:nvSpPr>
            <p:spPr>
              <a:xfrm>
                <a:off x="4374283" y="85699"/>
                <a:ext cx="84726" cy="254101"/>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096" name="Google Shape;1096;p17"/>
              <p:cNvSpPr/>
              <p:nvPr/>
            </p:nvSpPr>
            <p:spPr>
              <a:xfrm>
                <a:off x="4459009" y="-47138"/>
                <a:ext cx="320797"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sp>
        <p:nvSpPr>
          <p:cNvPr id="1105" name="Google Shape;1105;p17"/>
          <p:cNvSpPr txBox="1"/>
          <p:nvPr/>
        </p:nvSpPr>
        <p:spPr>
          <a:xfrm>
            <a:off x="5156201" y="983530"/>
            <a:ext cx="2376114" cy="475018"/>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lv-LV" sz="2400" b="1" dirty="0">
                <a:solidFill>
                  <a:schemeClr val="accent2">
                    <a:lumMod val="50000"/>
                  </a:schemeClr>
                </a:solidFill>
                <a:latin typeface="Playfair Display"/>
                <a:ea typeface="Playfair Display"/>
                <a:cs typeface="Playfair Display"/>
                <a:sym typeface="Playfair Display"/>
              </a:rPr>
              <a:t>FINANSĒJUMS</a:t>
            </a:r>
            <a:endParaRPr sz="1800" b="1" dirty="0">
              <a:solidFill>
                <a:schemeClr val="accent2">
                  <a:lumMod val="50000"/>
                </a:schemeClr>
              </a:solidFill>
              <a:latin typeface="Playfair Display"/>
              <a:ea typeface="Playfair Display"/>
              <a:cs typeface="Playfair Display"/>
              <a:sym typeface="Playfair Display"/>
            </a:endParaRPr>
          </a:p>
        </p:txBody>
      </p:sp>
      <p:sp>
        <p:nvSpPr>
          <p:cNvPr id="2" name="TextBox 1">
            <a:extLst>
              <a:ext uri="{FF2B5EF4-FFF2-40B4-BE49-F238E27FC236}">
                <a16:creationId xmlns:a16="http://schemas.microsoft.com/office/drawing/2014/main" id="{E5914CD9-75E9-4C73-A28F-2895A2874854}"/>
              </a:ext>
            </a:extLst>
          </p:cNvPr>
          <p:cNvSpPr txBox="1"/>
          <p:nvPr/>
        </p:nvSpPr>
        <p:spPr>
          <a:xfrm>
            <a:off x="606540" y="2571750"/>
            <a:ext cx="3793845" cy="2769989"/>
          </a:xfrm>
          <a:prstGeom prst="rect">
            <a:avLst/>
          </a:prstGeom>
          <a:noFill/>
        </p:spPr>
        <p:txBody>
          <a:bodyPr wrap="square" rtlCol="0">
            <a:spAutoFit/>
          </a:bodyPr>
          <a:lstStyle/>
          <a:p>
            <a:pPr algn="just"/>
            <a:r>
              <a:rPr lang="lv-LV" sz="1600" dirty="0"/>
              <a:t>Granta veidā atbalstīt nodokļu maksātājus – </a:t>
            </a:r>
            <a:r>
              <a:rPr lang="lv-LV" sz="1600" b="1" dirty="0"/>
              <a:t>kultūras, atpūtas un izklaides vietu, sporta centru īpašniekus vai tiesiskos valdītājus un nomniekus </a:t>
            </a:r>
            <a:r>
              <a:rPr lang="lv-LV" sz="1600" dirty="0"/>
              <a:t>un </a:t>
            </a:r>
            <a:r>
              <a:rPr lang="lv-LV" sz="1600" b="1" dirty="0"/>
              <a:t>tirdzniecības centru īpašniekus</a:t>
            </a:r>
            <a:r>
              <a:rPr lang="lv-LV" sz="1600" dirty="0"/>
              <a:t>, kuru īpašumā, pārvaldībā vai nomā esošajām kultūras, atpūtas un izklaides vietām, sporta un tirdzniecības centriem sakarā ar Covid-19 izplatību ir būtiski krities apgrozījums</a:t>
            </a:r>
            <a:endParaRPr lang="en-US" sz="1600" dirty="0"/>
          </a:p>
          <a:p>
            <a:endParaRPr lang="lv-LV" dirty="0"/>
          </a:p>
        </p:txBody>
      </p:sp>
      <p:sp>
        <p:nvSpPr>
          <p:cNvPr id="3" name="TextBox 2">
            <a:extLst>
              <a:ext uri="{FF2B5EF4-FFF2-40B4-BE49-F238E27FC236}">
                <a16:creationId xmlns:a16="http://schemas.microsoft.com/office/drawing/2014/main" id="{026F7C25-0D1A-4085-9F9C-EB88068CF48B}"/>
              </a:ext>
            </a:extLst>
          </p:cNvPr>
          <p:cNvSpPr txBox="1"/>
          <p:nvPr/>
        </p:nvSpPr>
        <p:spPr>
          <a:xfrm>
            <a:off x="5592460" y="3467100"/>
            <a:ext cx="2134815" cy="400110"/>
          </a:xfrm>
          <a:prstGeom prst="rect">
            <a:avLst/>
          </a:prstGeom>
          <a:noFill/>
        </p:spPr>
        <p:txBody>
          <a:bodyPr wrap="square" rtlCol="0">
            <a:spAutoFit/>
          </a:bodyPr>
          <a:lstStyle/>
          <a:p>
            <a:r>
              <a:rPr lang="lv-LV" sz="2000" dirty="0"/>
              <a:t>50 000 000 </a:t>
            </a:r>
            <a:r>
              <a:rPr lang="lv-LV" sz="2000" i="1" dirty="0"/>
              <a:t>euro</a:t>
            </a:r>
          </a:p>
        </p:txBody>
      </p:sp>
      <p:sp>
        <p:nvSpPr>
          <p:cNvPr id="53" name="Google Shape;1119;p18">
            <a:extLst>
              <a:ext uri="{FF2B5EF4-FFF2-40B4-BE49-F238E27FC236}">
                <a16:creationId xmlns:a16="http://schemas.microsoft.com/office/drawing/2014/main" id="{68BC975F-0ECF-405A-878E-67E6A4D9C89D}"/>
              </a:ext>
            </a:extLst>
          </p:cNvPr>
          <p:cNvSpPr/>
          <p:nvPr/>
        </p:nvSpPr>
        <p:spPr>
          <a:xfrm>
            <a:off x="1770159" y="1474195"/>
            <a:ext cx="1027708" cy="1005102"/>
          </a:xfrm>
          <a:prstGeom prst="ellipse">
            <a:avLst/>
          </a:prstGeom>
          <a:solidFill>
            <a:schemeClr val="lt1"/>
          </a:solid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1143;p18">
            <a:extLst>
              <a:ext uri="{FF2B5EF4-FFF2-40B4-BE49-F238E27FC236}">
                <a16:creationId xmlns:a16="http://schemas.microsoft.com/office/drawing/2014/main" id="{EDC9169C-3626-4540-A491-55B612927B55}"/>
              </a:ext>
            </a:extLst>
          </p:cNvPr>
          <p:cNvGrpSpPr/>
          <p:nvPr/>
        </p:nvGrpSpPr>
        <p:grpSpPr>
          <a:xfrm>
            <a:off x="2065664" y="1802157"/>
            <a:ext cx="437798" cy="433570"/>
            <a:chOff x="5049725" y="1435050"/>
            <a:chExt cx="486550" cy="481851"/>
          </a:xfrm>
        </p:grpSpPr>
        <p:sp>
          <p:nvSpPr>
            <p:cNvPr id="55" name="Google Shape;1144;p18">
              <a:extLst>
                <a:ext uri="{FF2B5EF4-FFF2-40B4-BE49-F238E27FC236}">
                  <a16:creationId xmlns:a16="http://schemas.microsoft.com/office/drawing/2014/main" id="{9813DF72-9B3E-4ED9-AB98-C4B40108BC58}"/>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 name="Google Shape;1145;p18">
              <a:extLst>
                <a:ext uri="{FF2B5EF4-FFF2-40B4-BE49-F238E27FC236}">
                  <a16:creationId xmlns:a16="http://schemas.microsoft.com/office/drawing/2014/main" id="{07EC3ED1-9DBC-4B92-ACA2-7A75395F1066}"/>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 name="Google Shape;1146;p18">
              <a:extLst>
                <a:ext uri="{FF2B5EF4-FFF2-40B4-BE49-F238E27FC236}">
                  <a16:creationId xmlns:a16="http://schemas.microsoft.com/office/drawing/2014/main" id="{1A8ACA42-6B7F-421E-9E5D-9A61E20AAE45}"/>
                </a:ext>
              </a:extLst>
            </p:cNvPr>
            <p:cNvSpPr/>
            <p:nvPr/>
          </p:nvSpPr>
          <p:spPr>
            <a:xfrm>
              <a:off x="5049725" y="1435075"/>
              <a:ext cx="481825" cy="481826"/>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 name="Google Shape;1147;p18">
              <a:extLst>
                <a:ext uri="{FF2B5EF4-FFF2-40B4-BE49-F238E27FC236}">
                  <a16:creationId xmlns:a16="http://schemas.microsoft.com/office/drawing/2014/main" id="{3282A90E-B00E-4FC7-A023-5C37C876B2A0}"/>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D915-45B4-4144-8018-53DA45B94110}"/>
              </a:ext>
            </a:extLst>
          </p:cNvPr>
          <p:cNvSpPr>
            <a:spLocks noGrp="1"/>
          </p:cNvSpPr>
          <p:nvPr>
            <p:ph type="title"/>
          </p:nvPr>
        </p:nvSpPr>
        <p:spPr>
          <a:xfrm>
            <a:off x="311700" y="247099"/>
            <a:ext cx="8520600" cy="841800"/>
          </a:xfrm>
        </p:spPr>
        <p:txBody>
          <a:bodyPr/>
          <a:lstStyle/>
          <a:p>
            <a:r>
              <a:rPr lang="lv-LV" dirty="0"/>
              <a:t>Biežāk uzdotie jautājumi (III)</a:t>
            </a:r>
          </a:p>
        </p:txBody>
      </p:sp>
      <p:sp>
        <p:nvSpPr>
          <p:cNvPr id="3" name="TextBox 2">
            <a:extLst>
              <a:ext uri="{FF2B5EF4-FFF2-40B4-BE49-F238E27FC236}">
                <a16:creationId xmlns:a16="http://schemas.microsoft.com/office/drawing/2014/main" id="{82D1DD10-A9B5-4C46-8E90-4889F38EDF08}"/>
              </a:ext>
            </a:extLst>
          </p:cNvPr>
          <p:cNvSpPr txBox="1"/>
          <p:nvPr/>
        </p:nvSpPr>
        <p:spPr>
          <a:xfrm>
            <a:off x="397239" y="1088899"/>
            <a:ext cx="8304551" cy="2981714"/>
          </a:xfrm>
          <a:prstGeom prst="rect">
            <a:avLst/>
          </a:prstGeom>
          <a:noFill/>
        </p:spPr>
        <p:txBody>
          <a:bodyPr wrap="square" rtlCol="0">
            <a:spAutoFit/>
          </a:bodyPr>
          <a:lstStyle/>
          <a:p>
            <a:pPr>
              <a:lnSpc>
                <a:spcPct val="107000"/>
              </a:lnSpc>
              <a:spcAft>
                <a:spcPts val="800"/>
              </a:spcAft>
            </a:pPr>
            <a:r>
              <a:rPr lang="lv-LV" sz="1600" b="1" dirty="0">
                <a:effectLst/>
                <a:latin typeface="+mj-lt"/>
                <a:ea typeface="Calibri" panose="020F0502020204030204" pitchFamily="34" charset="0"/>
                <a:cs typeface="Times New Roman" panose="02020603050405020304" pitchFamily="18" charset="0"/>
              </a:rPr>
              <a:t>Kā rīkoties, ja ir jāiesniedz kadastrālās uzmērīšanas lieta, bet, piemēram, sporta centrs nomā telpas tirdzniecības centrā</a:t>
            </a:r>
            <a:r>
              <a:rPr lang="lv-LV" sz="1600" b="1" dirty="0">
                <a:latin typeface="+mj-lt"/>
                <a:ea typeface="Calibri" panose="020F0502020204030204" pitchFamily="34" charset="0"/>
                <a:cs typeface="Times New Roman" panose="02020603050405020304" pitchFamily="18" charset="0"/>
              </a:rPr>
              <a:t> un telpas</a:t>
            </a:r>
            <a:r>
              <a:rPr lang="lv-LV" sz="1600" b="1" dirty="0">
                <a:effectLst/>
                <a:latin typeface="+mj-lt"/>
                <a:ea typeface="Calibri" panose="020F0502020204030204" pitchFamily="34" charset="0"/>
                <a:cs typeface="Times New Roman" panose="02020603050405020304" pitchFamily="18" charset="0"/>
              </a:rPr>
              <a:t> ir norādītas visa tirdzniecības centra kadastrālā uzmērīšanas lieta?</a:t>
            </a:r>
            <a:endParaRPr lang="lv-LV"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lv-LV" sz="1600" dirty="0">
                <a:effectLst/>
                <a:latin typeface="+mj-lt"/>
                <a:ea typeface="Calibri" panose="020F0502020204030204" pitchFamily="34" charset="0"/>
                <a:cs typeface="Times New Roman" panose="02020603050405020304" pitchFamily="18" charset="0"/>
              </a:rPr>
              <a:t>Ir nepieciešams iesniegt tirdzniecības centra kadastrālās uzmērīšanas lietu un tajā jāatzīmē telpas, kurās atrodas sporta centrs. Kā arī jāpievieno nomas līgums.</a:t>
            </a:r>
          </a:p>
          <a:p>
            <a:pPr>
              <a:lnSpc>
                <a:spcPct val="107000"/>
              </a:lnSpc>
              <a:spcAft>
                <a:spcPts val="800"/>
              </a:spcAft>
            </a:pPr>
            <a:endParaRPr lang="lv-LV" sz="16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lv-LV"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lv-LV" sz="2000" b="1" dirty="0">
                <a:latin typeface="+mj-lt"/>
                <a:ea typeface="Calibri" panose="020F0502020204030204" pitchFamily="34" charset="0"/>
                <a:cs typeface="Times New Roman" panose="02020603050405020304" pitchFamily="18" charset="0"/>
              </a:rPr>
              <a:t>Citi biežāk uzdotie jautājumi un atbildes tiks publicētas </a:t>
            </a:r>
            <a:r>
              <a:rPr lang="lv-LV" sz="2000" b="1" dirty="0">
                <a:latin typeface="+mj-lt"/>
                <a:ea typeface="Calibri" panose="020F0502020204030204" pitchFamily="34" charset="0"/>
                <a:cs typeface="Times New Roman" panose="02020603050405020304" pitchFamily="18" charset="0"/>
                <a:hlinkClick r:id="rId2"/>
              </a:rPr>
              <a:t>www.liaa.gov.lv</a:t>
            </a:r>
            <a:r>
              <a:rPr lang="lv-LV" sz="2000" b="1" dirty="0">
                <a:latin typeface="+mj-lt"/>
                <a:ea typeface="Calibri" panose="020F0502020204030204" pitchFamily="34" charset="0"/>
                <a:cs typeface="Times New Roman" panose="02020603050405020304" pitchFamily="18" charset="0"/>
              </a:rPr>
              <a:t>., sadaļā Covid – 19.</a:t>
            </a:r>
            <a:endParaRPr lang="lv-LV" sz="20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3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2"/>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ATBALSTS TIEK PIEŠĶIRTS</a:t>
            </a:r>
            <a:endParaRPr dirty="0"/>
          </a:p>
        </p:txBody>
      </p:sp>
      <p:grpSp>
        <p:nvGrpSpPr>
          <p:cNvPr id="1294" name="Google Shape;1294;p22"/>
          <p:cNvGrpSpPr/>
          <p:nvPr/>
        </p:nvGrpSpPr>
        <p:grpSpPr>
          <a:xfrm>
            <a:off x="2771882" y="1761133"/>
            <a:ext cx="5435690" cy="626153"/>
            <a:chOff x="991252" y="2629931"/>
            <a:chExt cx="3310143" cy="588268"/>
          </a:xfrm>
        </p:grpSpPr>
        <p:sp>
          <p:nvSpPr>
            <p:cNvPr id="1295" name="Google Shape;1295;p22"/>
            <p:cNvSpPr/>
            <p:nvPr/>
          </p:nvSpPr>
          <p:spPr>
            <a:xfrm>
              <a:off x="1688278" y="3070521"/>
              <a:ext cx="195948" cy="147678"/>
            </a:xfrm>
            <a:custGeom>
              <a:avLst/>
              <a:gdLst/>
              <a:ahLst/>
              <a:cxnLst/>
              <a:rect l="l" t="t" r="r" b="b"/>
              <a:pathLst>
                <a:path w="1405" h="1201" extrusionOk="0">
                  <a:moveTo>
                    <a:pt x="1" y="1"/>
                  </a:moveTo>
                  <a:lnTo>
                    <a:pt x="349" y="601"/>
                  </a:lnTo>
                  <a:lnTo>
                    <a:pt x="697" y="1201"/>
                  </a:lnTo>
                  <a:lnTo>
                    <a:pt x="1057" y="601"/>
                  </a:lnTo>
                  <a:lnTo>
                    <a:pt x="14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3827815" y="3058981"/>
              <a:ext cx="195927" cy="147684"/>
            </a:xfrm>
            <a:custGeom>
              <a:avLst/>
              <a:gdLst/>
              <a:ahLst/>
              <a:cxnLst/>
              <a:rect l="l" t="t" r="r" b="b"/>
              <a:pathLst>
                <a:path w="1405" h="1201" extrusionOk="0">
                  <a:moveTo>
                    <a:pt x="1" y="1"/>
                  </a:moveTo>
                  <a:lnTo>
                    <a:pt x="349" y="601"/>
                  </a:lnTo>
                  <a:lnTo>
                    <a:pt x="709" y="1201"/>
                  </a:lnTo>
                  <a:lnTo>
                    <a:pt x="1057" y="601"/>
                  </a:lnTo>
                  <a:lnTo>
                    <a:pt x="140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98" name="Google Shape;1298;p22"/>
            <p:cNvGrpSpPr/>
            <p:nvPr/>
          </p:nvGrpSpPr>
          <p:grpSpPr>
            <a:xfrm>
              <a:off x="991252" y="2629931"/>
              <a:ext cx="3310143" cy="579024"/>
              <a:chOff x="991247" y="2676566"/>
              <a:chExt cx="3310143" cy="460383"/>
            </a:xfrm>
          </p:grpSpPr>
          <p:sp>
            <p:nvSpPr>
              <p:cNvPr id="1301" name="Google Shape;1301;p22"/>
              <p:cNvSpPr/>
              <p:nvPr/>
            </p:nvSpPr>
            <p:spPr>
              <a:xfrm>
                <a:off x="3160273" y="2676566"/>
                <a:ext cx="1141117" cy="338008"/>
              </a:xfrm>
              <a:custGeom>
                <a:avLst/>
                <a:gdLst/>
                <a:ahLst/>
                <a:cxnLst/>
                <a:rect l="l" t="t" r="r" b="b"/>
                <a:pathLst>
                  <a:path w="11401" h="3457" extrusionOk="0">
                    <a:moveTo>
                      <a:pt x="0" y="0"/>
                    </a:moveTo>
                    <a:lnTo>
                      <a:pt x="0" y="3457"/>
                    </a:lnTo>
                    <a:lnTo>
                      <a:pt x="9709" y="3457"/>
                    </a:lnTo>
                    <a:cubicBezTo>
                      <a:pt x="10657" y="3457"/>
                      <a:pt x="11401" y="2700"/>
                      <a:pt x="11401" y="1752"/>
                    </a:cubicBezTo>
                    <a:cubicBezTo>
                      <a:pt x="11401" y="756"/>
                      <a:pt x="10657" y="0"/>
                      <a:pt x="9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22"/>
              <p:cNvSpPr/>
              <p:nvPr/>
            </p:nvSpPr>
            <p:spPr>
              <a:xfrm>
                <a:off x="2205291" y="2681592"/>
                <a:ext cx="1123849" cy="338008"/>
              </a:xfrm>
              <a:custGeom>
                <a:avLst/>
                <a:gdLst/>
                <a:ahLst/>
                <a:cxnLst/>
                <a:rect l="l" t="t" r="r" b="b"/>
                <a:pathLst>
                  <a:path w="11402" h="3457" extrusionOk="0">
                    <a:moveTo>
                      <a:pt x="1" y="0"/>
                    </a:moveTo>
                    <a:lnTo>
                      <a:pt x="1" y="3457"/>
                    </a:lnTo>
                    <a:lnTo>
                      <a:pt x="9697" y="3457"/>
                    </a:lnTo>
                    <a:cubicBezTo>
                      <a:pt x="10645" y="3457"/>
                      <a:pt x="11402" y="2700"/>
                      <a:pt x="11402" y="1752"/>
                    </a:cubicBezTo>
                    <a:cubicBezTo>
                      <a:pt x="11402" y="756"/>
                      <a:pt x="10645" y="0"/>
                      <a:pt x="96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22"/>
              <p:cNvSpPr/>
              <p:nvPr/>
            </p:nvSpPr>
            <p:spPr>
              <a:xfrm>
                <a:off x="991247" y="2689082"/>
                <a:ext cx="1393258" cy="338008"/>
              </a:xfrm>
              <a:custGeom>
                <a:avLst/>
                <a:gdLst/>
                <a:ahLst/>
                <a:cxnLst/>
                <a:rect l="l" t="t" r="r" b="b"/>
                <a:pathLst>
                  <a:path w="11402" h="3457" extrusionOk="0">
                    <a:moveTo>
                      <a:pt x="1704" y="0"/>
                    </a:moveTo>
                    <a:cubicBezTo>
                      <a:pt x="756" y="0"/>
                      <a:pt x="0" y="756"/>
                      <a:pt x="0" y="1752"/>
                    </a:cubicBezTo>
                    <a:cubicBezTo>
                      <a:pt x="0" y="2700"/>
                      <a:pt x="756" y="3457"/>
                      <a:pt x="1704" y="3457"/>
                    </a:cubicBezTo>
                    <a:lnTo>
                      <a:pt x="9697" y="3457"/>
                    </a:lnTo>
                    <a:cubicBezTo>
                      <a:pt x="10657" y="3457"/>
                      <a:pt x="11401" y="2700"/>
                      <a:pt x="11401" y="1752"/>
                    </a:cubicBezTo>
                    <a:cubicBezTo>
                      <a:pt x="11401" y="756"/>
                      <a:pt x="10657" y="0"/>
                      <a:pt x="96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22"/>
              <p:cNvSpPr/>
              <p:nvPr/>
            </p:nvSpPr>
            <p:spPr>
              <a:xfrm rot="10800000">
                <a:off x="2862703" y="3010693"/>
                <a:ext cx="167810" cy="126256"/>
              </a:xfrm>
              <a:custGeom>
                <a:avLst/>
                <a:gdLst/>
                <a:ahLst/>
                <a:cxnLst/>
                <a:rect l="l" t="t" r="r" b="b"/>
                <a:pathLst>
                  <a:path w="1405" h="1201" extrusionOk="0">
                    <a:moveTo>
                      <a:pt x="696" y="0"/>
                    </a:moveTo>
                    <a:lnTo>
                      <a:pt x="348" y="600"/>
                    </a:lnTo>
                    <a:lnTo>
                      <a:pt x="0" y="1200"/>
                    </a:lnTo>
                    <a:lnTo>
                      <a:pt x="1404" y="1200"/>
                    </a:lnTo>
                    <a:lnTo>
                      <a:pt x="1056" y="600"/>
                    </a:lnTo>
                    <a:lnTo>
                      <a:pt x="696"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06" name="Google Shape;1306;p22"/>
          <p:cNvGrpSpPr/>
          <p:nvPr/>
        </p:nvGrpSpPr>
        <p:grpSpPr>
          <a:xfrm>
            <a:off x="3035615" y="1732987"/>
            <a:ext cx="4735784" cy="1982416"/>
            <a:chOff x="3041402" y="1732987"/>
            <a:chExt cx="4409437" cy="1982416"/>
          </a:xfrm>
        </p:grpSpPr>
        <p:sp>
          <p:nvSpPr>
            <p:cNvPr id="1307" name="Google Shape;1307;p22"/>
            <p:cNvSpPr txBox="1"/>
            <p:nvPr/>
          </p:nvSpPr>
          <p:spPr>
            <a:xfrm>
              <a:off x="3059850" y="2260173"/>
              <a:ext cx="1921162" cy="10557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1800" b="1" dirty="0">
                  <a:solidFill>
                    <a:schemeClr val="accent1"/>
                  </a:solidFill>
                  <a:latin typeface="Playfair Display"/>
                  <a:ea typeface="Playfair Display"/>
                  <a:cs typeface="Playfair Display"/>
                  <a:sym typeface="Playfair Display"/>
                </a:rPr>
                <a:t>Par komunāliem maksājumiem</a:t>
              </a:r>
              <a:endParaRPr sz="1800" b="1" dirty="0">
                <a:solidFill>
                  <a:schemeClr val="accent1"/>
                </a:solidFill>
                <a:latin typeface="Playfair Display"/>
                <a:ea typeface="Playfair Display"/>
                <a:cs typeface="Playfair Display"/>
                <a:sym typeface="Playfair Display"/>
              </a:endParaRPr>
            </a:p>
          </p:txBody>
        </p:sp>
        <p:sp>
          <p:nvSpPr>
            <p:cNvPr id="1309" name="Google Shape;1309;p22"/>
            <p:cNvSpPr txBox="1"/>
            <p:nvPr/>
          </p:nvSpPr>
          <p:spPr>
            <a:xfrm>
              <a:off x="6801039" y="1732987"/>
              <a:ext cx="649800" cy="31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a:t>
              </a:r>
              <a:r>
                <a:rPr lang="lv-LV" sz="2800" b="1" dirty="0">
                  <a:solidFill>
                    <a:schemeClr val="lt1"/>
                  </a:solidFill>
                  <a:latin typeface="Playfair Display"/>
                  <a:ea typeface="Playfair Display"/>
                  <a:cs typeface="Playfair Display"/>
                  <a:sym typeface="Playfair Display"/>
                </a:rPr>
                <a:t>4</a:t>
              </a:r>
              <a:endParaRPr sz="2800" b="1" dirty="0">
                <a:solidFill>
                  <a:schemeClr val="lt1"/>
                </a:solidFill>
                <a:latin typeface="Playfair Display"/>
                <a:ea typeface="Playfair Display"/>
                <a:cs typeface="Playfair Display"/>
                <a:sym typeface="Playfair Display"/>
              </a:endParaRPr>
            </a:p>
          </p:txBody>
        </p:sp>
        <p:sp>
          <p:nvSpPr>
            <p:cNvPr id="1308" name="Google Shape;1308;p22"/>
            <p:cNvSpPr txBox="1"/>
            <p:nvPr/>
          </p:nvSpPr>
          <p:spPr>
            <a:xfrm>
              <a:off x="3041402" y="3180503"/>
              <a:ext cx="18501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dirty="0">
                  <a:latin typeface="+mn-lt"/>
                  <a:ea typeface="Oxygen"/>
                  <a:cs typeface="Oxygen"/>
                  <a:sym typeface="Oxygen"/>
                </a:rPr>
                <a:t>Tai skaitā par elektrību, ūdeni, siltumu</a:t>
              </a:r>
              <a:endParaRPr dirty="0">
                <a:latin typeface="+mn-lt"/>
                <a:ea typeface="Oxygen"/>
                <a:cs typeface="Oxygen"/>
                <a:sym typeface="Oxygen"/>
              </a:endParaRPr>
            </a:p>
          </p:txBody>
        </p:sp>
      </p:grpSp>
      <p:grpSp>
        <p:nvGrpSpPr>
          <p:cNvPr id="1314" name="Google Shape;1314;p22"/>
          <p:cNvGrpSpPr/>
          <p:nvPr/>
        </p:nvGrpSpPr>
        <p:grpSpPr>
          <a:xfrm>
            <a:off x="2202039" y="1753083"/>
            <a:ext cx="4783034" cy="3218543"/>
            <a:chOff x="2014798" y="1664217"/>
            <a:chExt cx="6789246" cy="3438994"/>
          </a:xfrm>
        </p:grpSpPr>
        <p:sp>
          <p:nvSpPr>
            <p:cNvPr id="1315" name="Google Shape;1315;p22"/>
            <p:cNvSpPr txBox="1"/>
            <p:nvPr/>
          </p:nvSpPr>
          <p:spPr>
            <a:xfrm>
              <a:off x="5906959" y="2331346"/>
              <a:ext cx="2897085" cy="1167146"/>
            </a:xfrm>
            <a:prstGeom prst="rect">
              <a:avLst/>
            </a:prstGeom>
            <a:noFill/>
            <a:ln>
              <a:noFill/>
            </a:ln>
          </p:spPr>
          <p:txBody>
            <a:bodyPr spcFirstLastPara="1" wrap="square" lIns="91425" tIns="91425" rIns="91425" bIns="91425" anchor="ctr" anchorCtr="0">
              <a:noAutofit/>
            </a:bodyPr>
            <a:lstStyle/>
            <a:p>
              <a:pPr lvl="0" algn="ctr">
                <a:buClr>
                  <a:schemeClr val="dk1"/>
                </a:buClr>
                <a:buSzPts val="1100"/>
              </a:pPr>
              <a:r>
                <a:rPr lang="lv-LV" sz="1800" b="1" dirty="0">
                  <a:solidFill>
                    <a:schemeClr val="accent2">
                      <a:lumMod val="75000"/>
                    </a:schemeClr>
                  </a:solidFill>
                  <a:latin typeface="Playfair Display"/>
                  <a:ea typeface="Playfair Display"/>
                  <a:cs typeface="Playfair Display"/>
                  <a:sym typeface="Playfair Display"/>
                </a:rPr>
                <a:t>Par ārpakalpojuma izmaksām </a:t>
              </a:r>
              <a:endParaRPr sz="1800" b="1" dirty="0">
                <a:solidFill>
                  <a:schemeClr val="accent2">
                    <a:lumMod val="75000"/>
                  </a:schemeClr>
                </a:solidFill>
                <a:latin typeface="Playfair Display"/>
                <a:ea typeface="Playfair Display"/>
                <a:cs typeface="Playfair Display"/>
                <a:sym typeface="Playfair Display"/>
              </a:endParaRPr>
            </a:p>
          </p:txBody>
        </p:sp>
        <p:sp>
          <p:nvSpPr>
            <p:cNvPr id="1316" name="Google Shape;1316;p22"/>
            <p:cNvSpPr txBox="1"/>
            <p:nvPr/>
          </p:nvSpPr>
          <p:spPr>
            <a:xfrm>
              <a:off x="2014798" y="4390562"/>
              <a:ext cx="3139379" cy="712649"/>
            </a:xfrm>
            <a:prstGeom prst="rect">
              <a:avLst/>
            </a:prstGeom>
            <a:noFill/>
            <a:ln>
              <a:noFill/>
            </a:ln>
          </p:spPr>
          <p:txBody>
            <a:bodyPr spcFirstLastPara="1" wrap="square" lIns="91425" tIns="91425" rIns="91425" bIns="91425" anchor="ctr" anchorCtr="0">
              <a:noAutofit/>
            </a:bodyPr>
            <a:lstStyle/>
            <a:p>
              <a:pPr lvl="0" algn="just">
                <a:buClr>
                  <a:schemeClr val="dk1"/>
                </a:buClr>
                <a:buSzPts val="1100"/>
              </a:pPr>
              <a:endParaRPr dirty="0">
                <a:latin typeface="Oxygen"/>
                <a:ea typeface="Oxygen"/>
                <a:cs typeface="Oxygen"/>
                <a:sym typeface="Oxygen"/>
              </a:endParaRPr>
            </a:p>
          </p:txBody>
        </p:sp>
        <p:sp>
          <p:nvSpPr>
            <p:cNvPr id="1317" name="Google Shape;1317;p22"/>
            <p:cNvSpPr txBox="1"/>
            <p:nvPr/>
          </p:nvSpPr>
          <p:spPr>
            <a:xfrm>
              <a:off x="6401007" y="1664217"/>
              <a:ext cx="962932" cy="31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03</a:t>
              </a:r>
              <a:endParaRPr sz="2800" b="1" dirty="0">
                <a:solidFill>
                  <a:schemeClr val="lt1"/>
                </a:solidFill>
                <a:latin typeface="Playfair Display"/>
                <a:ea typeface="Playfair Display"/>
                <a:cs typeface="Playfair Display"/>
                <a:sym typeface="Playfair Display"/>
              </a:endParaRPr>
            </a:p>
          </p:txBody>
        </p:sp>
      </p:grpSp>
      <p:grpSp>
        <p:nvGrpSpPr>
          <p:cNvPr id="1322" name="Google Shape;1322;p22"/>
          <p:cNvGrpSpPr/>
          <p:nvPr/>
        </p:nvGrpSpPr>
        <p:grpSpPr>
          <a:xfrm>
            <a:off x="6629554" y="2338933"/>
            <a:ext cx="2035415" cy="1544078"/>
            <a:chOff x="6629554" y="2338933"/>
            <a:chExt cx="2035415" cy="1544078"/>
          </a:xfrm>
        </p:grpSpPr>
        <p:sp>
          <p:nvSpPr>
            <p:cNvPr id="1323" name="Google Shape;1323;p22"/>
            <p:cNvSpPr txBox="1"/>
            <p:nvPr/>
          </p:nvSpPr>
          <p:spPr>
            <a:xfrm>
              <a:off x="6629554" y="2338933"/>
              <a:ext cx="2028868" cy="85911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lv-LV" sz="1800" b="1" dirty="0">
                  <a:solidFill>
                    <a:schemeClr val="accent3">
                      <a:lumMod val="75000"/>
                    </a:schemeClr>
                  </a:solidFill>
                  <a:latin typeface="Playfair Display"/>
                  <a:ea typeface="Playfair Display"/>
                  <a:cs typeface="Playfair Display"/>
                  <a:sym typeface="Playfair Display"/>
                </a:rPr>
                <a:t>Par saistību maksājumiem</a:t>
              </a:r>
              <a:endParaRPr sz="1800" b="1" dirty="0">
                <a:solidFill>
                  <a:schemeClr val="accent3">
                    <a:lumMod val="75000"/>
                  </a:schemeClr>
                </a:solidFill>
                <a:latin typeface="Playfair Display"/>
                <a:ea typeface="Playfair Display"/>
                <a:cs typeface="Playfair Display"/>
                <a:sym typeface="Playfair Display"/>
              </a:endParaRPr>
            </a:p>
          </p:txBody>
        </p:sp>
        <p:sp>
          <p:nvSpPr>
            <p:cNvPr id="1324" name="Google Shape;1324;p22"/>
            <p:cNvSpPr txBox="1"/>
            <p:nvPr/>
          </p:nvSpPr>
          <p:spPr>
            <a:xfrm>
              <a:off x="6888820" y="2827280"/>
              <a:ext cx="1776149" cy="1055731"/>
            </a:xfrm>
            <a:prstGeom prst="rect">
              <a:avLst/>
            </a:prstGeom>
            <a:noFill/>
            <a:ln>
              <a:noFill/>
            </a:ln>
          </p:spPr>
          <p:txBody>
            <a:bodyPr spcFirstLastPara="1" wrap="square" lIns="91425" tIns="91425" rIns="91425" bIns="91425" anchor="ctr" anchorCtr="0">
              <a:noAutofit/>
            </a:bodyPr>
            <a:lstStyle/>
            <a:p>
              <a:pPr lvl="0"/>
              <a:r>
                <a:rPr lang="lv-LV" dirty="0">
                  <a:latin typeface="+mn-lt"/>
                  <a:ea typeface="Oxygen"/>
                  <a:cs typeface="Oxygen"/>
                  <a:sym typeface="Oxygen"/>
                </a:rPr>
                <a:t>Tai skaitā </a:t>
              </a:r>
              <a:r>
                <a:rPr lang="lv-LV" dirty="0" err="1">
                  <a:latin typeface="+mn-lt"/>
                  <a:ea typeface="Oxygen"/>
                  <a:cs typeface="Oxygen"/>
                  <a:sym typeface="Oxygen"/>
                </a:rPr>
                <a:t>kredītmaksājumiem</a:t>
              </a:r>
              <a:r>
                <a:rPr lang="lv-LV" dirty="0">
                  <a:latin typeface="+mn-lt"/>
                  <a:ea typeface="Oxygen"/>
                  <a:cs typeface="Oxygen"/>
                  <a:sym typeface="Oxygen"/>
                </a:rPr>
                <a:t> </a:t>
              </a:r>
              <a:endParaRPr dirty="0">
                <a:latin typeface="+mn-lt"/>
                <a:ea typeface="Oxygen"/>
                <a:cs typeface="Oxygen"/>
                <a:sym typeface="Oxygen"/>
              </a:endParaRPr>
            </a:p>
          </p:txBody>
        </p:sp>
      </p:grpSp>
      <p:sp>
        <p:nvSpPr>
          <p:cNvPr id="2" name="Rectangle 1">
            <a:extLst>
              <a:ext uri="{FF2B5EF4-FFF2-40B4-BE49-F238E27FC236}">
                <a16:creationId xmlns:a16="http://schemas.microsoft.com/office/drawing/2014/main" id="{9D492D0F-1B32-409E-9A35-60E38ED4DBA4}"/>
              </a:ext>
            </a:extLst>
          </p:cNvPr>
          <p:cNvSpPr/>
          <p:nvPr/>
        </p:nvSpPr>
        <p:spPr>
          <a:xfrm>
            <a:off x="3754167" y="1691305"/>
            <a:ext cx="603050" cy="523220"/>
          </a:xfrm>
          <a:prstGeom prst="rect">
            <a:avLst/>
          </a:prstGeom>
        </p:spPr>
        <p:txBody>
          <a:bodyPr wrap="none">
            <a:spAutoFit/>
          </a:bodyPr>
          <a:lstStyle/>
          <a:p>
            <a:r>
              <a:rPr lang="en" sz="2800" b="1" dirty="0">
                <a:solidFill>
                  <a:schemeClr val="lt1"/>
                </a:solidFill>
                <a:latin typeface="Playfair Display"/>
                <a:ea typeface="Playfair Display"/>
                <a:cs typeface="Playfair Display"/>
                <a:sym typeface="Playfair Display"/>
              </a:rPr>
              <a:t>0</a:t>
            </a:r>
            <a:r>
              <a:rPr lang="lv-LV" sz="2800" b="1" dirty="0">
                <a:solidFill>
                  <a:schemeClr val="lt1"/>
                </a:solidFill>
                <a:latin typeface="Playfair Display"/>
                <a:ea typeface="Playfair Display"/>
                <a:cs typeface="Playfair Display"/>
                <a:sym typeface="Playfair Display"/>
              </a:rPr>
              <a:t>2</a:t>
            </a:r>
            <a:endParaRPr lang="lv-LV" sz="2800" dirty="0"/>
          </a:p>
        </p:txBody>
      </p:sp>
      <p:sp>
        <p:nvSpPr>
          <p:cNvPr id="36" name="Google Shape;1319;p22">
            <a:extLst>
              <a:ext uri="{FF2B5EF4-FFF2-40B4-BE49-F238E27FC236}">
                <a16:creationId xmlns:a16="http://schemas.microsoft.com/office/drawing/2014/main" id="{957ACF61-C5E6-4A2D-B121-07AE17CA8703}"/>
              </a:ext>
            </a:extLst>
          </p:cNvPr>
          <p:cNvSpPr txBox="1"/>
          <p:nvPr/>
        </p:nvSpPr>
        <p:spPr>
          <a:xfrm>
            <a:off x="2825376" y="986510"/>
            <a:ext cx="3525438"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2000" dirty="0">
                <a:latin typeface="+mj-lt"/>
                <a:ea typeface="Oxygen"/>
                <a:cs typeface="Oxygen"/>
                <a:sym typeface="Oxygen"/>
              </a:rPr>
              <a:t>Operacionālo izmaksu segšanai:</a:t>
            </a:r>
            <a:endParaRPr sz="2000" dirty="0">
              <a:latin typeface="+mj-lt"/>
              <a:ea typeface="Oxygen"/>
              <a:cs typeface="Oxygen"/>
              <a:sym typeface="Oxygen"/>
            </a:endParaRPr>
          </a:p>
        </p:txBody>
      </p:sp>
      <p:sp>
        <p:nvSpPr>
          <p:cNvPr id="24" name="Google Shape;1301;p22">
            <a:extLst>
              <a:ext uri="{FF2B5EF4-FFF2-40B4-BE49-F238E27FC236}">
                <a16:creationId xmlns:a16="http://schemas.microsoft.com/office/drawing/2014/main" id="{98F5B98C-D28C-4A5C-8DD6-AF2FC83CF122}"/>
              </a:ext>
            </a:extLst>
          </p:cNvPr>
          <p:cNvSpPr/>
          <p:nvPr/>
        </p:nvSpPr>
        <p:spPr>
          <a:xfrm>
            <a:off x="1383744" y="1779458"/>
            <a:ext cx="1873864" cy="452490"/>
          </a:xfrm>
          <a:custGeom>
            <a:avLst/>
            <a:gdLst/>
            <a:ahLst/>
            <a:cxnLst/>
            <a:rect l="l" t="t" r="r" b="b"/>
            <a:pathLst>
              <a:path w="11401" h="3457" extrusionOk="0">
                <a:moveTo>
                  <a:pt x="0" y="0"/>
                </a:moveTo>
                <a:lnTo>
                  <a:pt x="0" y="3457"/>
                </a:lnTo>
                <a:lnTo>
                  <a:pt x="9709" y="3457"/>
                </a:lnTo>
                <a:cubicBezTo>
                  <a:pt x="10657" y="3457"/>
                  <a:pt x="11401" y="2700"/>
                  <a:pt x="11401" y="1752"/>
                </a:cubicBezTo>
                <a:cubicBezTo>
                  <a:pt x="11401" y="756"/>
                  <a:pt x="10657" y="0"/>
                  <a:pt x="9709" y="0"/>
                </a:cubicBezTo>
                <a:close/>
              </a:path>
            </a:pathLst>
          </a:custGeom>
          <a:solidFill>
            <a:schemeClr val="accent5">
              <a:lumMod val="75000"/>
            </a:schemeClr>
          </a:solidFill>
          <a:ln w="9525"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296;p22">
            <a:extLst>
              <a:ext uri="{FF2B5EF4-FFF2-40B4-BE49-F238E27FC236}">
                <a16:creationId xmlns:a16="http://schemas.microsoft.com/office/drawing/2014/main" id="{5725B057-A59D-4130-8441-45984AE365AB}"/>
              </a:ext>
            </a:extLst>
          </p:cNvPr>
          <p:cNvSpPr/>
          <p:nvPr/>
        </p:nvSpPr>
        <p:spPr>
          <a:xfrm>
            <a:off x="2145800" y="2233900"/>
            <a:ext cx="326236" cy="125022"/>
          </a:xfrm>
          <a:custGeom>
            <a:avLst/>
            <a:gdLst/>
            <a:ahLst/>
            <a:cxnLst/>
            <a:rect l="l" t="t" r="r" b="b"/>
            <a:pathLst>
              <a:path w="1405" h="1201" extrusionOk="0">
                <a:moveTo>
                  <a:pt x="1" y="1"/>
                </a:moveTo>
                <a:lnTo>
                  <a:pt x="349" y="601"/>
                </a:lnTo>
                <a:lnTo>
                  <a:pt x="709" y="1201"/>
                </a:lnTo>
                <a:lnTo>
                  <a:pt x="1057" y="601"/>
                </a:lnTo>
                <a:lnTo>
                  <a:pt x="1405" y="1"/>
                </a:lnTo>
                <a:close/>
              </a:path>
            </a:pathLst>
          </a:custGeom>
          <a:solidFill>
            <a:schemeClr val="accent5">
              <a:lumMod val="75000"/>
            </a:schemeClr>
          </a:solidFill>
          <a:ln w="9525"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09;p22">
            <a:extLst>
              <a:ext uri="{FF2B5EF4-FFF2-40B4-BE49-F238E27FC236}">
                <a16:creationId xmlns:a16="http://schemas.microsoft.com/office/drawing/2014/main" id="{22CDE5C7-8DD1-4FE7-8AF7-06F57AC4286F}"/>
              </a:ext>
            </a:extLst>
          </p:cNvPr>
          <p:cNvSpPr txBox="1"/>
          <p:nvPr/>
        </p:nvSpPr>
        <p:spPr>
          <a:xfrm>
            <a:off x="1853093" y="1795915"/>
            <a:ext cx="697892" cy="31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Playfair Display"/>
                <a:ea typeface="Playfair Display"/>
                <a:cs typeface="Playfair Display"/>
                <a:sym typeface="Playfair Display"/>
              </a:rPr>
              <a:t>01</a:t>
            </a:r>
            <a:endParaRPr sz="2800" b="1" dirty="0">
              <a:solidFill>
                <a:schemeClr val="lt1"/>
              </a:solidFill>
              <a:latin typeface="Playfair Display"/>
              <a:ea typeface="Playfair Display"/>
              <a:cs typeface="Playfair Display"/>
              <a:sym typeface="Playfair Display"/>
            </a:endParaRPr>
          </a:p>
        </p:txBody>
      </p:sp>
      <p:sp>
        <p:nvSpPr>
          <p:cNvPr id="3" name="TextBox 2">
            <a:extLst>
              <a:ext uri="{FF2B5EF4-FFF2-40B4-BE49-F238E27FC236}">
                <a16:creationId xmlns:a16="http://schemas.microsoft.com/office/drawing/2014/main" id="{CDA37CBE-813A-4421-881E-BFCA3B6D5C1A}"/>
              </a:ext>
            </a:extLst>
          </p:cNvPr>
          <p:cNvSpPr txBox="1"/>
          <p:nvPr/>
        </p:nvSpPr>
        <p:spPr>
          <a:xfrm>
            <a:off x="1383744" y="2482896"/>
            <a:ext cx="1987028" cy="646331"/>
          </a:xfrm>
          <a:prstGeom prst="rect">
            <a:avLst/>
          </a:prstGeom>
          <a:noFill/>
        </p:spPr>
        <p:txBody>
          <a:bodyPr wrap="square" rtlCol="0">
            <a:spAutoFit/>
          </a:bodyPr>
          <a:lstStyle/>
          <a:p>
            <a:r>
              <a:rPr lang="lv-LV" sz="1800" b="1" dirty="0">
                <a:solidFill>
                  <a:schemeClr val="accent5">
                    <a:lumMod val="75000"/>
                  </a:schemeClr>
                </a:solidFill>
                <a:latin typeface="Playfair Display"/>
              </a:rPr>
              <a:t>Par nekustamā īpašuma nomu</a:t>
            </a:r>
          </a:p>
        </p:txBody>
      </p:sp>
    </p:spTree>
    <p:extLst>
      <p:ext uri="{BB962C8B-B14F-4D97-AF65-F5344CB8AC3E}">
        <p14:creationId xmlns:p14="http://schemas.microsoft.com/office/powerpoint/2010/main" val="255503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9"/>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2400" dirty="0">
                <a:latin typeface="Franklin Gothic Book" panose="020B0503020102020204" pitchFamily="34" charset="0"/>
              </a:rPr>
              <a:t>KULTŪRAS, ATPŪTAS UN IZKLAIDES VIETAS</a:t>
            </a:r>
            <a:endParaRPr dirty="0"/>
          </a:p>
        </p:txBody>
      </p:sp>
      <p:grpSp>
        <p:nvGrpSpPr>
          <p:cNvPr id="1153" name="Google Shape;1153;p19"/>
          <p:cNvGrpSpPr/>
          <p:nvPr/>
        </p:nvGrpSpPr>
        <p:grpSpPr>
          <a:xfrm>
            <a:off x="2534643" y="1135902"/>
            <a:ext cx="3753808" cy="3443775"/>
            <a:chOff x="2453005" y="1117577"/>
            <a:chExt cx="3753808" cy="3443775"/>
          </a:xfrm>
        </p:grpSpPr>
        <p:sp>
          <p:nvSpPr>
            <p:cNvPr id="1154" name="Google Shape;1154;p19"/>
            <p:cNvSpPr/>
            <p:nvPr/>
          </p:nvSpPr>
          <p:spPr>
            <a:xfrm>
              <a:off x="2453005" y="1117577"/>
              <a:ext cx="2180920" cy="1572899"/>
            </a:xfrm>
            <a:prstGeom prst="bentArrow">
              <a:avLst>
                <a:gd name="adj1" fmla="val 40936"/>
                <a:gd name="adj2" fmla="val 31200"/>
                <a:gd name="adj3" fmla="val 31407"/>
                <a:gd name="adj4" fmla="val 2239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rot="5400000">
              <a:off x="4575413" y="1357052"/>
              <a:ext cx="1689900" cy="1572900"/>
            </a:xfrm>
            <a:prstGeom prst="bentArrow">
              <a:avLst>
                <a:gd name="adj1" fmla="val 40936"/>
                <a:gd name="adj2" fmla="val 31200"/>
                <a:gd name="adj3" fmla="val 31407"/>
                <a:gd name="adj4" fmla="val 2239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rot="10800000">
              <a:off x="4346788" y="2988452"/>
              <a:ext cx="1689900" cy="1572900"/>
            </a:xfrm>
            <a:prstGeom prst="bentArrow">
              <a:avLst>
                <a:gd name="adj1" fmla="val 40936"/>
                <a:gd name="adj2" fmla="val 31200"/>
                <a:gd name="adj3" fmla="val 31407"/>
                <a:gd name="adj4" fmla="val 2239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rot="-5400000">
              <a:off x="2715400" y="2748977"/>
              <a:ext cx="1689900" cy="1572900"/>
            </a:xfrm>
            <a:prstGeom prst="bentArrow">
              <a:avLst>
                <a:gd name="adj1" fmla="val 40936"/>
                <a:gd name="adj2" fmla="val 31200"/>
                <a:gd name="adj3" fmla="val 31407"/>
                <a:gd name="adj4" fmla="val 22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19"/>
          <p:cNvGrpSpPr/>
          <p:nvPr/>
        </p:nvGrpSpPr>
        <p:grpSpPr>
          <a:xfrm>
            <a:off x="80718" y="1260800"/>
            <a:ext cx="2572835" cy="1386052"/>
            <a:chOff x="80718" y="1260800"/>
            <a:chExt cx="2572835" cy="1386052"/>
          </a:xfrm>
        </p:grpSpPr>
        <p:sp>
          <p:nvSpPr>
            <p:cNvPr id="1160" name="Google Shape;1160;p19"/>
            <p:cNvSpPr txBox="1"/>
            <p:nvPr/>
          </p:nvSpPr>
          <p:spPr>
            <a:xfrm>
              <a:off x="80718" y="1897414"/>
              <a:ext cx="2572835" cy="749438"/>
            </a:xfrm>
            <a:prstGeom prst="rect">
              <a:avLst/>
            </a:prstGeom>
            <a:noFill/>
            <a:ln>
              <a:noFill/>
            </a:ln>
          </p:spPr>
          <p:txBody>
            <a:bodyPr spcFirstLastPara="1" wrap="square" lIns="91425" tIns="91425" rIns="91425" bIns="91425" anchor="ctr" anchorCtr="0">
              <a:noAutofit/>
            </a:bodyPr>
            <a:lstStyle/>
            <a:p>
              <a:pPr marL="346075" lvl="0">
                <a:spcBef>
                  <a:spcPct val="20000"/>
                </a:spcBef>
                <a:buClrTx/>
                <a:tabLst>
                  <a:tab pos="457200" algn="l"/>
                </a:tabLst>
                <a:defRPr/>
              </a:pPr>
              <a:endParaRPr lang="lv-LV" kern="1200" dirty="0">
                <a:solidFill>
                  <a:prstClr val="black"/>
                </a:solidFill>
              </a:endParaRPr>
            </a:p>
          </p:txBody>
        </p:sp>
        <p:sp>
          <p:nvSpPr>
            <p:cNvPr id="1161" name="Google Shape;1161;p19"/>
            <p:cNvSpPr txBox="1"/>
            <p:nvPr/>
          </p:nvSpPr>
          <p:spPr>
            <a:xfrm flipH="1">
              <a:off x="457200" y="1260800"/>
              <a:ext cx="7290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dk1"/>
                  </a:solidFill>
                  <a:latin typeface="Playfair Display"/>
                  <a:ea typeface="Playfair Display"/>
                  <a:cs typeface="Playfair Display"/>
                  <a:sym typeface="Playfair Display"/>
                </a:rPr>
                <a:t>01</a:t>
              </a:r>
              <a:endParaRPr sz="2800" b="1" dirty="0">
                <a:solidFill>
                  <a:schemeClr val="dk1"/>
                </a:solidFill>
                <a:latin typeface="Playfair Display"/>
                <a:ea typeface="Playfair Display"/>
                <a:cs typeface="Playfair Display"/>
                <a:sym typeface="Playfair Display"/>
              </a:endParaRPr>
            </a:p>
          </p:txBody>
        </p:sp>
      </p:grpSp>
      <p:grpSp>
        <p:nvGrpSpPr>
          <p:cNvPr id="1162" name="Google Shape;1162;p19"/>
          <p:cNvGrpSpPr/>
          <p:nvPr/>
        </p:nvGrpSpPr>
        <p:grpSpPr>
          <a:xfrm>
            <a:off x="-52930" y="3168671"/>
            <a:ext cx="2896722" cy="1515055"/>
            <a:chOff x="-65609" y="3081327"/>
            <a:chExt cx="2896722" cy="1515055"/>
          </a:xfrm>
        </p:grpSpPr>
        <p:sp>
          <p:nvSpPr>
            <p:cNvPr id="1164" name="Google Shape;1164;p19"/>
            <p:cNvSpPr txBox="1"/>
            <p:nvPr/>
          </p:nvSpPr>
          <p:spPr>
            <a:xfrm>
              <a:off x="-65609" y="3846944"/>
              <a:ext cx="2896722" cy="749438"/>
            </a:xfrm>
            <a:prstGeom prst="rect">
              <a:avLst/>
            </a:prstGeom>
            <a:noFill/>
            <a:ln>
              <a:noFill/>
            </a:ln>
          </p:spPr>
          <p:txBody>
            <a:bodyPr spcFirstLastPara="1" wrap="square" lIns="91425" tIns="91425" rIns="91425" bIns="91425" anchor="ctr" anchorCtr="0">
              <a:noAutofit/>
            </a:bodyPr>
            <a:lstStyle/>
            <a:p>
              <a:pPr marL="346075" lvl="0" algn="just">
                <a:spcBef>
                  <a:spcPct val="20000"/>
                </a:spcBef>
                <a:buClrTx/>
                <a:tabLst>
                  <a:tab pos="457200" algn="l"/>
                </a:tabLst>
                <a:defRPr/>
              </a:pPr>
              <a:r>
                <a:rPr lang="lv-LV" sz="1600" b="1" i="0" dirty="0">
                  <a:solidFill>
                    <a:schemeClr val="tx1"/>
                  </a:solidFill>
                  <a:effectLst/>
                  <a:latin typeface="+mj-lt"/>
                </a:rPr>
                <a:t>NACE: </a:t>
              </a:r>
              <a:r>
                <a:rPr lang="lv-LV" sz="1600" b="0" i="0" dirty="0">
                  <a:solidFill>
                    <a:schemeClr val="tx1"/>
                  </a:solidFill>
                  <a:effectLst/>
                  <a:latin typeface="+mj-lt"/>
                </a:rPr>
                <a:t>59.00, 68.20, </a:t>
              </a:r>
              <a:r>
                <a:rPr lang="lv-LV" sz="1600" dirty="0">
                  <a:solidFill>
                    <a:schemeClr val="tx1"/>
                  </a:solidFill>
                  <a:effectLst/>
                  <a:latin typeface="+mj-lt"/>
                  <a:ea typeface="Calibri" panose="020F0502020204030204" pitchFamily="34" charset="0"/>
                </a:rPr>
                <a:t>74.90, 77.39</a:t>
              </a:r>
              <a:r>
                <a:rPr lang="lv-LV" sz="1600" b="0" i="0" dirty="0">
                  <a:solidFill>
                    <a:schemeClr val="tx1"/>
                  </a:solidFill>
                  <a:effectLst/>
                  <a:latin typeface="+mj-lt"/>
                </a:rPr>
                <a:t>, 82.30, 85.52, 90.01-90.04, 91.01-91.04, 93.21 un 93.29</a:t>
              </a:r>
              <a:r>
                <a:rPr lang="lv-LV" sz="1600" dirty="0">
                  <a:solidFill>
                    <a:srgbClr val="212529"/>
                  </a:solidFill>
                  <a:latin typeface="RobustaTLPro-Regular"/>
                </a:rPr>
                <a:t>.</a:t>
              </a:r>
              <a:endParaRPr lang="lv-LV" baseline="30000" dirty="0">
                <a:ea typeface="Calibri" panose="020F0502020204030204" pitchFamily="34" charset="0"/>
                <a:cs typeface="Times New Roman" panose="02020603050405020304" pitchFamily="18" charset="0"/>
              </a:endParaRPr>
            </a:p>
          </p:txBody>
        </p:sp>
        <p:sp>
          <p:nvSpPr>
            <p:cNvPr id="1165" name="Google Shape;1165;p19"/>
            <p:cNvSpPr txBox="1"/>
            <p:nvPr/>
          </p:nvSpPr>
          <p:spPr>
            <a:xfrm flipH="1">
              <a:off x="436649" y="3081327"/>
              <a:ext cx="7290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dk1"/>
                  </a:solidFill>
                  <a:latin typeface="Playfair Display"/>
                  <a:ea typeface="Playfair Display"/>
                  <a:cs typeface="Playfair Display"/>
                  <a:sym typeface="Playfair Display"/>
                </a:rPr>
                <a:t>04</a:t>
              </a:r>
              <a:endParaRPr sz="2800" b="1" dirty="0">
                <a:solidFill>
                  <a:schemeClr val="dk1"/>
                </a:solidFill>
                <a:latin typeface="Playfair Display"/>
                <a:ea typeface="Playfair Display"/>
                <a:cs typeface="Playfair Display"/>
                <a:sym typeface="Playfair Display"/>
              </a:endParaRPr>
            </a:p>
          </p:txBody>
        </p:sp>
      </p:grpSp>
      <p:grpSp>
        <p:nvGrpSpPr>
          <p:cNvPr id="1166" name="Google Shape;1166;p19"/>
          <p:cNvGrpSpPr/>
          <p:nvPr/>
        </p:nvGrpSpPr>
        <p:grpSpPr>
          <a:xfrm>
            <a:off x="6243340" y="1260800"/>
            <a:ext cx="2522546" cy="1521097"/>
            <a:chOff x="6243340" y="1260800"/>
            <a:chExt cx="2522546" cy="1521097"/>
          </a:xfrm>
        </p:grpSpPr>
        <p:sp>
          <p:nvSpPr>
            <p:cNvPr id="1167" name="Google Shape;1167;p19"/>
            <p:cNvSpPr txBox="1"/>
            <p:nvPr/>
          </p:nvSpPr>
          <p:spPr>
            <a:xfrm>
              <a:off x="7205400" y="1659212"/>
              <a:ext cx="1481400" cy="31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chemeClr val="accent5"/>
                </a:solidFill>
                <a:latin typeface="Playfair Display"/>
                <a:ea typeface="Playfair Display"/>
                <a:cs typeface="Playfair Display"/>
                <a:sym typeface="Playfair Display"/>
              </a:endParaRPr>
            </a:p>
          </p:txBody>
        </p:sp>
        <p:sp>
          <p:nvSpPr>
            <p:cNvPr id="1168" name="Google Shape;1168;p19"/>
            <p:cNvSpPr txBox="1"/>
            <p:nvPr/>
          </p:nvSpPr>
          <p:spPr>
            <a:xfrm>
              <a:off x="6243340" y="2297097"/>
              <a:ext cx="2522546" cy="484800"/>
            </a:xfrm>
            <a:prstGeom prst="rect">
              <a:avLst/>
            </a:prstGeom>
            <a:noFill/>
            <a:ln>
              <a:noFill/>
            </a:ln>
          </p:spPr>
          <p:txBody>
            <a:bodyPr spcFirstLastPara="1" wrap="square" lIns="91425" tIns="91425" rIns="91425" bIns="91425" anchor="ctr" anchorCtr="0">
              <a:noAutofit/>
            </a:bodyPr>
            <a:lstStyle/>
            <a:p>
              <a:pPr marL="346075" algn="just">
                <a:spcBef>
                  <a:spcPct val="20000"/>
                </a:spcBef>
                <a:buClrTx/>
                <a:tabLst>
                  <a:tab pos="457200" algn="l"/>
                </a:tabLst>
                <a:defRPr/>
              </a:pPr>
              <a:r>
                <a:rPr lang="lv-LV" sz="1600" dirty="0">
                  <a:latin typeface="Arial" panose="020B0604020202020204" pitchFamily="34" charset="0"/>
                  <a:ea typeface="Calibri" panose="020F0502020204030204" pitchFamily="34" charset="0"/>
                </a:rPr>
                <a:t>I</a:t>
              </a:r>
              <a:r>
                <a:rPr lang="lv-LV" sz="1600" dirty="0">
                  <a:effectLst/>
                  <a:latin typeface="Arial" panose="020B0604020202020204" pitchFamily="34" charset="0"/>
                  <a:ea typeface="Calibri" panose="020F0502020204030204" pitchFamily="34" charset="0"/>
                </a:rPr>
                <a:t>ekštelpu īpašuma vai </a:t>
              </a:r>
              <a:r>
                <a:rPr lang="lv-LV" sz="1600" b="1" dirty="0">
                  <a:effectLst/>
                  <a:latin typeface="Arial" panose="020B0604020202020204" pitchFamily="34" charset="0"/>
                  <a:ea typeface="Calibri" panose="020F0502020204030204" pitchFamily="34" charset="0"/>
                </a:rPr>
                <a:t>nomas tiesības iegūtas pirms 2020. gada 1. marta un ir spēkā vismaz līdz 2021. gada 31. decembrim</a:t>
              </a:r>
              <a:endParaRPr lang="lv-LV" sz="1600" b="1" baseline="30000" dirty="0">
                <a:ea typeface="Calibri" panose="020F0502020204030204" pitchFamily="34" charset="0"/>
                <a:cs typeface="Times New Roman" panose="02020603050405020304" pitchFamily="18" charset="0"/>
              </a:endParaRPr>
            </a:p>
          </p:txBody>
        </p:sp>
        <p:sp>
          <p:nvSpPr>
            <p:cNvPr id="1169" name="Google Shape;1169;p19"/>
            <p:cNvSpPr txBox="1"/>
            <p:nvPr/>
          </p:nvSpPr>
          <p:spPr>
            <a:xfrm flipH="1">
              <a:off x="7957800" y="1260800"/>
              <a:ext cx="729000" cy="398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a:solidFill>
                    <a:schemeClr val="dk1"/>
                  </a:solidFill>
                  <a:latin typeface="Playfair Display"/>
                  <a:ea typeface="Playfair Display"/>
                  <a:cs typeface="Playfair Display"/>
                  <a:sym typeface="Playfair Display"/>
                </a:rPr>
                <a:t>02</a:t>
              </a:r>
              <a:endParaRPr sz="2800" b="1">
                <a:solidFill>
                  <a:schemeClr val="dk1"/>
                </a:solidFill>
                <a:latin typeface="Playfair Display"/>
                <a:ea typeface="Playfair Display"/>
                <a:cs typeface="Playfair Display"/>
                <a:sym typeface="Playfair Display"/>
              </a:endParaRPr>
            </a:p>
          </p:txBody>
        </p:sp>
      </p:grpSp>
      <p:grpSp>
        <p:nvGrpSpPr>
          <p:cNvPr id="1170" name="Google Shape;1170;p19"/>
          <p:cNvGrpSpPr/>
          <p:nvPr/>
        </p:nvGrpSpPr>
        <p:grpSpPr>
          <a:xfrm>
            <a:off x="6301763" y="3270921"/>
            <a:ext cx="2778902" cy="1478921"/>
            <a:chOff x="6301763" y="3270921"/>
            <a:chExt cx="2778902" cy="1478921"/>
          </a:xfrm>
        </p:grpSpPr>
        <p:sp>
          <p:nvSpPr>
            <p:cNvPr id="1171" name="Google Shape;1171;p19"/>
            <p:cNvSpPr txBox="1"/>
            <p:nvPr/>
          </p:nvSpPr>
          <p:spPr>
            <a:xfrm>
              <a:off x="7244722" y="3522247"/>
              <a:ext cx="1481400" cy="31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chemeClr val="accent3"/>
                </a:solidFill>
                <a:latin typeface="Playfair Display"/>
                <a:ea typeface="Playfair Display"/>
                <a:cs typeface="Playfair Display"/>
                <a:sym typeface="Playfair Display"/>
              </a:endParaRPr>
            </a:p>
          </p:txBody>
        </p:sp>
        <p:sp>
          <p:nvSpPr>
            <p:cNvPr id="1172" name="Google Shape;1172;p19"/>
            <p:cNvSpPr txBox="1"/>
            <p:nvPr/>
          </p:nvSpPr>
          <p:spPr>
            <a:xfrm>
              <a:off x="6301763" y="3798204"/>
              <a:ext cx="2778902" cy="951638"/>
            </a:xfrm>
            <a:prstGeom prst="rect">
              <a:avLst/>
            </a:prstGeom>
            <a:noFill/>
            <a:ln>
              <a:noFill/>
            </a:ln>
          </p:spPr>
          <p:txBody>
            <a:bodyPr spcFirstLastPara="1" wrap="square" lIns="91425" tIns="91425" rIns="91425" bIns="91425" anchor="ctr" anchorCtr="0">
              <a:noAutofit/>
            </a:bodyPr>
            <a:lstStyle/>
            <a:p>
              <a:pPr marL="346075" algn="just">
                <a:spcBef>
                  <a:spcPct val="20000"/>
                </a:spcBef>
                <a:buClrTx/>
                <a:tabLst>
                  <a:tab pos="457200" algn="l"/>
                </a:tabLst>
                <a:defRPr/>
              </a:pPr>
              <a:r>
                <a:rPr lang="lv-LV" sz="1600" kern="1200" dirty="0">
                  <a:solidFill>
                    <a:schemeClr val="tx1"/>
                  </a:solidFill>
                  <a:ea typeface="+mn-ea"/>
                  <a:cs typeface="+mn-cs"/>
                </a:rPr>
                <a:t>Iekštelpu platība </a:t>
              </a:r>
            </a:p>
            <a:p>
              <a:pPr marL="346075" algn="just">
                <a:spcBef>
                  <a:spcPct val="20000"/>
                </a:spcBef>
                <a:buClrTx/>
                <a:tabLst>
                  <a:tab pos="457200" algn="l"/>
                </a:tabLst>
                <a:defRPr/>
              </a:pPr>
              <a:r>
                <a:rPr lang="pt-BR" sz="1600" b="0" i="0" dirty="0">
                  <a:solidFill>
                    <a:schemeClr val="tx1"/>
                  </a:solidFill>
                  <a:effectLst/>
                  <a:latin typeface="Arial" panose="020B0604020202020204" pitchFamily="34" charset="0"/>
                </a:rPr>
                <a:t>ir 150 m</a:t>
              </a:r>
              <a:r>
                <a:rPr lang="pt-BR" sz="1600" b="0" i="0" baseline="30000" dirty="0">
                  <a:solidFill>
                    <a:schemeClr val="tx1"/>
                  </a:solidFill>
                  <a:effectLst/>
                  <a:latin typeface="Arial" panose="020B0604020202020204" pitchFamily="34" charset="0"/>
                </a:rPr>
                <a:t>2</a:t>
              </a:r>
              <a:r>
                <a:rPr lang="pt-BR" sz="1600" b="0" i="0" dirty="0">
                  <a:solidFill>
                    <a:schemeClr val="tx1"/>
                  </a:solidFill>
                  <a:effectLst/>
                  <a:latin typeface="Arial" panose="020B0604020202020204" pitchFamily="34" charset="0"/>
                </a:rPr>
                <a:t> vai vairāk</a:t>
              </a:r>
              <a:endParaRPr lang="lv-LV" sz="1600" dirty="0">
                <a:solidFill>
                  <a:schemeClr val="tx1"/>
                </a:solidFill>
                <a:ea typeface="Calibri" panose="020F0502020204030204" pitchFamily="34" charset="0"/>
                <a:cs typeface="Times New Roman" panose="02020603050405020304" pitchFamily="18" charset="0"/>
              </a:endParaRPr>
            </a:p>
          </p:txBody>
        </p:sp>
        <p:sp>
          <p:nvSpPr>
            <p:cNvPr id="1173" name="Google Shape;1173;p19"/>
            <p:cNvSpPr txBox="1"/>
            <p:nvPr/>
          </p:nvSpPr>
          <p:spPr>
            <a:xfrm flipH="1">
              <a:off x="7997122" y="3270921"/>
              <a:ext cx="729000" cy="398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dirty="0">
                  <a:solidFill>
                    <a:schemeClr val="dk1"/>
                  </a:solidFill>
                  <a:latin typeface="Playfair Display"/>
                  <a:ea typeface="Playfair Display"/>
                  <a:cs typeface="Playfair Display"/>
                  <a:sym typeface="Playfair Display"/>
                </a:rPr>
                <a:t>03</a:t>
              </a:r>
              <a:endParaRPr sz="2800" b="1" dirty="0">
                <a:solidFill>
                  <a:schemeClr val="dk1"/>
                </a:solidFill>
                <a:latin typeface="Playfair Display"/>
                <a:ea typeface="Playfair Display"/>
                <a:cs typeface="Playfair Display"/>
                <a:sym typeface="Playfair Display"/>
              </a:endParaRPr>
            </a:p>
          </p:txBody>
        </p:sp>
      </p:grpSp>
      <p:grpSp>
        <p:nvGrpSpPr>
          <p:cNvPr id="1174" name="Google Shape;1174;p19"/>
          <p:cNvGrpSpPr/>
          <p:nvPr/>
        </p:nvGrpSpPr>
        <p:grpSpPr>
          <a:xfrm>
            <a:off x="3182797" y="1457508"/>
            <a:ext cx="351941" cy="351675"/>
            <a:chOff x="1310075" y="3980250"/>
            <a:chExt cx="297750" cy="297525"/>
          </a:xfrm>
        </p:grpSpPr>
        <p:sp>
          <p:nvSpPr>
            <p:cNvPr id="1175" name="Google Shape;1175;p1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19"/>
          <p:cNvGrpSpPr/>
          <p:nvPr/>
        </p:nvGrpSpPr>
        <p:grpSpPr>
          <a:xfrm>
            <a:off x="5608182" y="1462664"/>
            <a:ext cx="353802" cy="348926"/>
            <a:chOff x="2034675" y="3617925"/>
            <a:chExt cx="299325" cy="295200"/>
          </a:xfrm>
        </p:grpSpPr>
        <p:sp>
          <p:nvSpPr>
            <p:cNvPr id="1180" name="Google Shape;1180;p19"/>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19"/>
          <p:cNvGrpSpPr/>
          <p:nvPr/>
        </p:nvGrpSpPr>
        <p:grpSpPr>
          <a:xfrm>
            <a:off x="3183266" y="3884927"/>
            <a:ext cx="351024" cy="350079"/>
            <a:chOff x="3859600" y="3591950"/>
            <a:chExt cx="296975" cy="296175"/>
          </a:xfrm>
        </p:grpSpPr>
        <p:sp>
          <p:nvSpPr>
            <p:cNvPr id="1186" name="Google Shape;1186;p19"/>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19"/>
          <p:cNvGrpSpPr/>
          <p:nvPr/>
        </p:nvGrpSpPr>
        <p:grpSpPr>
          <a:xfrm>
            <a:off x="5607251" y="3885396"/>
            <a:ext cx="355664" cy="349133"/>
            <a:chOff x="5716825" y="3235950"/>
            <a:chExt cx="300900" cy="295375"/>
          </a:xfrm>
        </p:grpSpPr>
        <p:sp>
          <p:nvSpPr>
            <p:cNvPr id="1190" name="Google Shape;1190;p19"/>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159;p19">
            <a:extLst>
              <a:ext uri="{FF2B5EF4-FFF2-40B4-BE49-F238E27FC236}">
                <a16:creationId xmlns:a16="http://schemas.microsoft.com/office/drawing/2014/main" id="{CEFFB7F9-AF01-41A5-BAD1-96EF2DE30E32}"/>
              </a:ext>
            </a:extLst>
          </p:cNvPr>
          <p:cNvSpPr txBox="1"/>
          <p:nvPr/>
        </p:nvSpPr>
        <p:spPr>
          <a:xfrm>
            <a:off x="454038" y="1687051"/>
            <a:ext cx="1707285" cy="871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600" dirty="0"/>
              <a:t>Īpašumā, pārvaldībā vai nomā</a:t>
            </a:r>
            <a:endParaRPr sz="1600" b="1" dirty="0">
              <a:solidFill>
                <a:schemeClr val="accent2">
                  <a:lumMod val="50000"/>
                </a:schemeClr>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401426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9"/>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2400" dirty="0">
                <a:latin typeface="Franklin Gothic Book" panose="020B0503020102020204" pitchFamily="34" charset="0"/>
              </a:rPr>
              <a:t>SPORTA CENTRS </a:t>
            </a:r>
            <a:endParaRPr dirty="0"/>
          </a:p>
        </p:txBody>
      </p:sp>
      <p:grpSp>
        <p:nvGrpSpPr>
          <p:cNvPr id="1153" name="Google Shape;1153;p19"/>
          <p:cNvGrpSpPr/>
          <p:nvPr/>
        </p:nvGrpSpPr>
        <p:grpSpPr>
          <a:xfrm>
            <a:off x="2534643" y="1135902"/>
            <a:ext cx="3753808" cy="3443775"/>
            <a:chOff x="2453005" y="1117577"/>
            <a:chExt cx="3753808" cy="3443775"/>
          </a:xfrm>
        </p:grpSpPr>
        <p:sp>
          <p:nvSpPr>
            <p:cNvPr id="1154" name="Google Shape;1154;p19"/>
            <p:cNvSpPr/>
            <p:nvPr/>
          </p:nvSpPr>
          <p:spPr>
            <a:xfrm>
              <a:off x="2453005" y="1117577"/>
              <a:ext cx="2180920" cy="1572899"/>
            </a:xfrm>
            <a:prstGeom prst="bentArrow">
              <a:avLst>
                <a:gd name="adj1" fmla="val 40936"/>
                <a:gd name="adj2" fmla="val 31200"/>
                <a:gd name="adj3" fmla="val 31407"/>
                <a:gd name="adj4" fmla="val 2239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rot="5400000">
              <a:off x="4575413" y="1357052"/>
              <a:ext cx="1689900" cy="1572900"/>
            </a:xfrm>
            <a:prstGeom prst="bentArrow">
              <a:avLst>
                <a:gd name="adj1" fmla="val 40936"/>
                <a:gd name="adj2" fmla="val 31200"/>
                <a:gd name="adj3" fmla="val 31407"/>
                <a:gd name="adj4" fmla="val 2239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rot="10800000">
              <a:off x="4346788" y="2988452"/>
              <a:ext cx="1689900" cy="1572900"/>
            </a:xfrm>
            <a:prstGeom prst="bentArrow">
              <a:avLst>
                <a:gd name="adj1" fmla="val 40936"/>
                <a:gd name="adj2" fmla="val 31200"/>
                <a:gd name="adj3" fmla="val 31407"/>
                <a:gd name="adj4" fmla="val 2239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rot="-5400000">
              <a:off x="2715400" y="2748977"/>
              <a:ext cx="1689900" cy="1572900"/>
            </a:xfrm>
            <a:prstGeom prst="bentArrow">
              <a:avLst>
                <a:gd name="adj1" fmla="val 40936"/>
                <a:gd name="adj2" fmla="val 31200"/>
                <a:gd name="adj3" fmla="val 31407"/>
                <a:gd name="adj4" fmla="val 22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19"/>
          <p:cNvGrpSpPr/>
          <p:nvPr/>
        </p:nvGrpSpPr>
        <p:grpSpPr>
          <a:xfrm>
            <a:off x="80718" y="1260800"/>
            <a:ext cx="2572835" cy="1386052"/>
            <a:chOff x="80718" y="1260800"/>
            <a:chExt cx="2572835" cy="1386052"/>
          </a:xfrm>
        </p:grpSpPr>
        <p:sp>
          <p:nvSpPr>
            <p:cNvPr id="1160" name="Google Shape;1160;p19"/>
            <p:cNvSpPr txBox="1"/>
            <p:nvPr/>
          </p:nvSpPr>
          <p:spPr>
            <a:xfrm>
              <a:off x="80718" y="1897414"/>
              <a:ext cx="2572835" cy="749438"/>
            </a:xfrm>
            <a:prstGeom prst="rect">
              <a:avLst/>
            </a:prstGeom>
            <a:noFill/>
            <a:ln>
              <a:noFill/>
            </a:ln>
          </p:spPr>
          <p:txBody>
            <a:bodyPr spcFirstLastPara="1" wrap="square" lIns="91425" tIns="91425" rIns="91425" bIns="91425" anchor="ctr" anchorCtr="0">
              <a:noAutofit/>
            </a:bodyPr>
            <a:lstStyle/>
            <a:p>
              <a:pPr marL="346075" lvl="0">
                <a:spcBef>
                  <a:spcPct val="20000"/>
                </a:spcBef>
                <a:buClrTx/>
                <a:tabLst>
                  <a:tab pos="457200" algn="l"/>
                </a:tabLst>
                <a:defRPr/>
              </a:pPr>
              <a:endParaRPr lang="lv-LV" kern="1200" dirty="0">
                <a:solidFill>
                  <a:prstClr val="black"/>
                </a:solidFill>
              </a:endParaRPr>
            </a:p>
          </p:txBody>
        </p:sp>
        <p:sp>
          <p:nvSpPr>
            <p:cNvPr id="1161" name="Google Shape;1161;p19"/>
            <p:cNvSpPr txBox="1"/>
            <p:nvPr/>
          </p:nvSpPr>
          <p:spPr>
            <a:xfrm flipH="1">
              <a:off x="457200" y="1260800"/>
              <a:ext cx="7290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dk1"/>
                  </a:solidFill>
                  <a:latin typeface="Playfair Display"/>
                  <a:ea typeface="Playfair Display"/>
                  <a:cs typeface="Playfair Display"/>
                  <a:sym typeface="Playfair Display"/>
                </a:rPr>
                <a:t>01</a:t>
              </a:r>
              <a:endParaRPr sz="2800" b="1" dirty="0">
                <a:solidFill>
                  <a:schemeClr val="dk1"/>
                </a:solidFill>
                <a:latin typeface="Playfair Display"/>
                <a:ea typeface="Playfair Display"/>
                <a:cs typeface="Playfair Display"/>
                <a:sym typeface="Playfair Display"/>
              </a:endParaRPr>
            </a:p>
          </p:txBody>
        </p:sp>
      </p:grpSp>
      <p:sp>
        <p:nvSpPr>
          <p:cNvPr id="1164" name="Google Shape;1164;p19"/>
          <p:cNvSpPr txBox="1"/>
          <p:nvPr/>
        </p:nvSpPr>
        <p:spPr>
          <a:xfrm>
            <a:off x="45017" y="3951561"/>
            <a:ext cx="2896722" cy="749438"/>
          </a:xfrm>
          <a:prstGeom prst="rect">
            <a:avLst/>
          </a:prstGeom>
          <a:noFill/>
          <a:ln>
            <a:noFill/>
          </a:ln>
        </p:spPr>
        <p:txBody>
          <a:bodyPr spcFirstLastPara="1" wrap="square" lIns="91425" tIns="91425" rIns="91425" bIns="91425" anchor="ctr" anchorCtr="0">
            <a:noAutofit/>
          </a:bodyPr>
          <a:lstStyle/>
          <a:p>
            <a:pPr marL="346075" lvl="0" algn="just">
              <a:spcBef>
                <a:spcPct val="20000"/>
              </a:spcBef>
              <a:buClrTx/>
              <a:tabLst>
                <a:tab pos="457200" algn="l"/>
              </a:tabLst>
              <a:defRPr/>
            </a:pPr>
            <a:endParaRPr lang="lv-LV" sz="1600" baseline="30000" dirty="0">
              <a:ea typeface="Calibri" panose="020F0502020204030204" pitchFamily="34" charset="0"/>
              <a:cs typeface="Times New Roman" panose="02020603050405020304" pitchFamily="18" charset="0"/>
            </a:endParaRPr>
          </a:p>
        </p:txBody>
      </p:sp>
      <p:grpSp>
        <p:nvGrpSpPr>
          <p:cNvPr id="1166" name="Google Shape;1166;p19"/>
          <p:cNvGrpSpPr/>
          <p:nvPr/>
        </p:nvGrpSpPr>
        <p:grpSpPr>
          <a:xfrm>
            <a:off x="6540736" y="1260800"/>
            <a:ext cx="2522546" cy="974947"/>
            <a:chOff x="6540736" y="1260800"/>
            <a:chExt cx="2522546" cy="974947"/>
          </a:xfrm>
        </p:grpSpPr>
        <p:sp>
          <p:nvSpPr>
            <p:cNvPr id="1167" name="Google Shape;1167;p19"/>
            <p:cNvSpPr txBox="1"/>
            <p:nvPr/>
          </p:nvSpPr>
          <p:spPr>
            <a:xfrm>
              <a:off x="7205400" y="1659212"/>
              <a:ext cx="1481400" cy="31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chemeClr val="accent5"/>
                </a:solidFill>
                <a:latin typeface="Playfair Display"/>
                <a:ea typeface="Playfair Display"/>
                <a:cs typeface="Playfair Display"/>
                <a:sym typeface="Playfair Display"/>
              </a:endParaRPr>
            </a:p>
          </p:txBody>
        </p:sp>
        <p:sp>
          <p:nvSpPr>
            <p:cNvPr id="1168" name="Google Shape;1168;p19"/>
            <p:cNvSpPr txBox="1"/>
            <p:nvPr/>
          </p:nvSpPr>
          <p:spPr>
            <a:xfrm>
              <a:off x="6540736" y="1750947"/>
              <a:ext cx="2522546" cy="484800"/>
            </a:xfrm>
            <a:prstGeom prst="rect">
              <a:avLst/>
            </a:prstGeom>
            <a:noFill/>
            <a:ln>
              <a:noFill/>
            </a:ln>
          </p:spPr>
          <p:txBody>
            <a:bodyPr spcFirstLastPara="1" wrap="square" lIns="91425" tIns="91425" rIns="91425" bIns="91425" anchor="ctr" anchorCtr="0">
              <a:noAutofit/>
            </a:bodyPr>
            <a:lstStyle/>
            <a:p>
              <a:pPr marL="346075" algn="just">
                <a:spcBef>
                  <a:spcPct val="20000"/>
                </a:spcBef>
                <a:buClrTx/>
                <a:tabLst>
                  <a:tab pos="457200" algn="l"/>
                </a:tabLst>
                <a:defRPr/>
              </a:pPr>
              <a:r>
                <a:rPr lang="lv-LV" sz="1600" i="0" dirty="0">
                  <a:solidFill>
                    <a:schemeClr val="tx1"/>
                  </a:solidFill>
                  <a:effectLst/>
                  <a:latin typeface="Arial" panose="020B0604020202020204" pitchFamily="34" charset="0"/>
                </a:rPr>
                <a:t>Sportam paredzētas </a:t>
              </a:r>
              <a:r>
                <a:rPr lang="lv-LV" sz="1600" b="1" i="0" dirty="0">
                  <a:solidFill>
                    <a:schemeClr val="tx1"/>
                  </a:solidFill>
                  <a:effectLst/>
                  <a:latin typeface="Arial" panose="020B0604020202020204" pitchFamily="34" charset="0"/>
                </a:rPr>
                <a:t>iekštelpas </a:t>
              </a:r>
              <a:endParaRPr lang="lv-LV" sz="1600" b="1" baseline="30000" dirty="0">
                <a:solidFill>
                  <a:schemeClr val="tx1"/>
                </a:solidFill>
                <a:ea typeface="Calibri" panose="020F0502020204030204" pitchFamily="34" charset="0"/>
                <a:cs typeface="Times New Roman" panose="02020603050405020304" pitchFamily="18" charset="0"/>
              </a:endParaRPr>
            </a:p>
          </p:txBody>
        </p:sp>
        <p:sp>
          <p:nvSpPr>
            <p:cNvPr id="1169" name="Google Shape;1169;p19"/>
            <p:cNvSpPr txBox="1"/>
            <p:nvPr/>
          </p:nvSpPr>
          <p:spPr>
            <a:xfrm flipH="1">
              <a:off x="7957800" y="1260800"/>
              <a:ext cx="729000" cy="398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a:solidFill>
                    <a:schemeClr val="dk1"/>
                  </a:solidFill>
                  <a:latin typeface="Playfair Display"/>
                  <a:ea typeface="Playfair Display"/>
                  <a:cs typeface="Playfair Display"/>
                  <a:sym typeface="Playfair Display"/>
                </a:rPr>
                <a:t>02</a:t>
              </a:r>
              <a:endParaRPr sz="2800" b="1">
                <a:solidFill>
                  <a:schemeClr val="dk1"/>
                </a:solidFill>
                <a:latin typeface="Playfair Display"/>
                <a:ea typeface="Playfair Display"/>
                <a:cs typeface="Playfair Display"/>
                <a:sym typeface="Playfair Display"/>
              </a:endParaRPr>
            </a:p>
          </p:txBody>
        </p:sp>
      </p:grpSp>
      <p:grpSp>
        <p:nvGrpSpPr>
          <p:cNvPr id="1170" name="Google Shape;1170;p19"/>
          <p:cNvGrpSpPr/>
          <p:nvPr/>
        </p:nvGrpSpPr>
        <p:grpSpPr>
          <a:xfrm>
            <a:off x="6540736" y="3106283"/>
            <a:ext cx="2778902" cy="1514676"/>
            <a:chOff x="6540736" y="3106283"/>
            <a:chExt cx="2778902" cy="1514676"/>
          </a:xfrm>
        </p:grpSpPr>
        <p:sp>
          <p:nvSpPr>
            <p:cNvPr id="1171" name="Google Shape;1171;p19"/>
            <p:cNvSpPr txBox="1"/>
            <p:nvPr/>
          </p:nvSpPr>
          <p:spPr>
            <a:xfrm>
              <a:off x="7244722" y="3522247"/>
              <a:ext cx="1481400" cy="31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chemeClr val="accent3"/>
                </a:solidFill>
                <a:latin typeface="Playfair Display"/>
                <a:ea typeface="Playfair Display"/>
                <a:cs typeface="Playfair Display"/>
                <a:sym typeface="Playfair Display"/>
              </a:endParaRPr>
            </a:p>
          </p:txBody>
        </p:sp>
        <p:sp>
          <p:nvSpPr>
            <p:cNvPr id="1172" name="Google Shape;1172;p19"/>
            <p:cNvSpPr txBox="1"/>
            <p:nvPr/>
          </p:nvSpPr>
          <p:spPr>
            <a:xfrm>
              <a:off x="6540736" y="3669321"/>
              <a:ext cx="2778902" cy="951638"/>
            </a:xfrm>
            <a:prstGeom prst="rect">
              <a:avLst/>
            </a:prstGeom>
            <a:noFill/>
            <a:ln>
              <a:noFill/>
            </a:ln>
          </p:spPr>
          <p:txBody>
            <a:bodyPr spcFirstLastPara="1" wrap="square" lIns="91425" tIns="91425" rIns="91425" bIns="91425" anchor="ctr" anchorCtr="0">
              <a:noAutofit/>
            </a:bodyPr>
            <a:lstStyle/>
            <a:p>
              <a:pPr marL="346075" lvl="0" algn="just">
                <a:spcBef>
                  <a:spcPct val="20000"/>
                </a:spcBef>
                <a:buClrTx/>
                <a:tabLst>
                  <a:tab pos="457200" algn="l"/>
                </a:tabLst>
                <a:defRPr/>
              </a:pPr>
              <a:endParaRPr lang="lv-LV" sz="1600" dirty="0">
                <a:ea typeface="Calibri" panose="020F0502020204030204" pitchFamily="34" charset="0"/>
                <a:cs typeface="Times New Roman" panose="02020603050405020304" pitchFamily="18" charset="0"/>
              </a:endParaRPr>
            </a:p>
          </p:txBody>
        </p:sp>
        <p:sp>
          <p:nvSpPr>
            <p:cNvPr id="1173" name="Google Shape;1173;p19"/>
            <p:cNvSpPr txBox="1"/>
            <p:nvPr/>
          </p:nvSpPr>
          <p:spPr>
            <a:xfrm flipH="1">
              <a:off x="7946100" y="3106283"/>
              <a:ext cx="729000" cy="398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dirty="0">
                  <a:solidFill>
                    <a:schemeClr val="dk1"/>
                  </a:solidFill>
                  <a:latin typeface="Playfair Display"/>
                  <a:ea typeface="Playfair Display"/>
                  <a:cs typeface="Playfair Display"/>
                  <a:sym typeface="Playfair Display"/>
                </a:rPr>
                <a:t>03</a:t>
              </a:r>
              <a:endParaRPr sz="2800" b="1" dirty="0">
                <a:solidFill>
                  <a:schemeClr val="dk1"/>
                </a:solidFill>
                <a:latin typeface="Playfair Display"/>
                <a:ea typeface="Playfair Display"/>
                <a:cs typeface="Playfair Display"/>
                <a:sym typeface="Playfair Display"/>
              </a:endParaRPr>
            </a:p>
          </p:txBody>
        </p:sp>
      </p:grpSp>
      <p:grpSp>
        <p:nvGrpSpPr>
          <p:cNvPr id="1174" name="Google Shape;1174;p19"/>
          <p:cNvGrpSpPr/>
          <p:nvPr/>
        </p:nvGrpSpPr>
        <p:grpSpPr>
          <a:xfrm>
            <a:off x="3182797" y="1457508"/>
            <a:ext cx="351941" cy="351675"/>
            <a:chOff x="1310075" y="3980250"/>
            <a:chExt cx="297750" cy="297525"/>
          </a:xfrm>
        </p:grpSpPr>
        <p:sp>
          <p:nvSpPr>
            <p:cNvPr id="1175" name="Google Shape;1175;p1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19"/>
          <p:cNvGrpSpPr/>
          <p:nvPr/>
        </p:nvGrpSpPr>
        <p:grpSpPr>
          <a:xfrm>
            <a:off x="5608182" y="1462664"/>
            <a:ext cx="353802" cy="348926"/>
            <a:chOff x="2034675" y="3617925"/>
            <a:chExt cx="299325" cy="295200"/>
          </a:xfrm>
        </p:grpSpPr>
        <p:sp>
          <p:nvSpPr>
            <p:cNvPr id="1180" name="Google Shape;1180;p19"/>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19"/>
          <p:cNvGrpSpPr/>
          <p:nvPr/>
        </p:nvGrpSpPr>
        <p:grpSpPr>
          <a:xfrm>
            <a:off x="3183266" y="3884927"/>
            <a:ext cx="351024" cy="350079"/>
            <a:chOff x="3859600" y="3591950"/>
            <a:chExt cx="296975" cy="296175"/>
          </a:xfrm>
        </p:grpSpPr>
        <p:sp>
          <p:nvSpPr>
            <p:cNvPr id="1186" name="Google Shape;1186;p19"/>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19"/>
          <p:cNvGrpSpPr/>
          <p:nvPr/>
        </p:nvGrpSpPr>
        <p:grpSpPr>
          <a:xfrm>
            <a:off x="5607251" y="3885396"/>
            <a:ext cx="355664" cy="349133"/>
            <a:chOff x="5716825" y="3235950"/>
            <a:chExt cx="300900" cy="295375"/>
          </a:xfrm>
        </p:grpSpPr>
        <p:sp>
          <p:nvSpPr>
            <p:cNvPr id="1190" name="Google Shape;1190;p19"/>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159;p19">
            <a:extLst>
              <a:ext uri="{FF2B5EF4-FFF2-40B4-BE49-F238E27FC236}">
                <a16:creationId xmlns:a16="http://schemas.microsoft.com/office/drawing/2014/main" id="{CEFFB7F9-AF01-41A5-BAD1-96EF2DE30E32}"/>
              </a:ext>
            </a:extLst>
          </p:cNvPr>
          <p:cNvSpPr txBox="1"/>
          <p:nvPr/>
        </p:nvSpPr>
        <p:spPr>
          <a:xfrm>
            <a:off x="454038" y="1687051"/>
            <a:ext cx="1707285" cy="871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600" dirty="0"/>
              <a:t>Īpašumā, pārvaldībā vai nomā</a:t>
            </a:r>
            <a:endParaRPr sz="1600" b="1" dirty="0">
              <a:solidFill>
                <a:schemeClr val="accent2">
                  <a:lumMod val="50000"/>
                </a:schemeClr>
              </a:solidFill>
              <a:latin typeface="Playfair Display"/>
              <a:ea typeface="Playfair Display"/>
              <a:cs typeface="Playfair Display"/>
              <a:sym typeface="Playfair Display"/>
            </a:endParaRPr>
          </a:p>
        </p:txBody>
      </p:sp>
      <p:sp>
        <p:nvSpPr>
          <p:cNvPr id="45" name="TextBox 44">
            <a:extLst>
              <a:ext uri="{FF2B5EF4-FFF2-40B4-BE49-F238E27FC236}">
                <a16:creationId xmlns:a16="http://schemas.microsoft.com/office/drawing/2014/main" id="{46214A26-9E7F-4765-8800-2A416C123204}"/>
              </a:ext>
            </a:extLst>
          </p:cNvPr>
          <p:cNvSpPr txBox="1"/>
          <p:nvPr/>
        </p:nvSpPr>
        <p:spPr>
          <a:xfrm>
            <a:off x="5984652" y="3860302"/>
            <a:ext cx="2896722" cy="1323439"/>
          </a:xfrm>
          <a:prstGeom prst="rect">
            <a:avLst/>
          </a:prstGeom>
          <a:noFill/>
        </p:spPr>
        <p:txBody>
          <a:bodyPr wrap="square">
            <a:spAutoFit/>
          </a:bodyPr>
          <a:lstStyle/>
          <a:p>
            <a:pPr marL="346075" lvl="0" algn="just">
              <a:spcBef>
                <a:spcPct val="20000"/>
              </a:spcBef>
              <a:buClrTx/>
              <a:tabLst>
                <a:tab pos="457200" algn="l"/>
              </a:tabLst>
              <a:defRPr/>
            </a:pPr>
            <a:r>
              <a:rPr lang="lv-LV" sz="1600" kern="1200" dirty="0">
                <a:solidFill>
                  <a:prstClr val="black"/>
                </a:solidFill>
                <a:ea typeface="+mn-ea"/>
                <a:cs typeface="+mn-cs"/>
              </a:rPr>
              <a:t>F</a:t>
            </a:r>
            <a:r>
              <a:rPr kumimoji="0" lang="lv-LV" sz="1600" b="0" i="0" u="none" strike="noStrike" kern="1200" cap="none" spc="0" normalizeH="0" baseline="0" noProof="0" dirty="0">
                <a:ln>
                  <a:noFill/>
                </a:ln>
                <a:solidFill>
                  <a:prstClr val="black"/>
                </a:solidFill>
                <a:effectLst/>
                <a:uLnTx/>
                <a:uFillTx/>
                <a:ea typeface="+mn-ea"/>
                <a:cs typeface="+mn-cs"/>
              </a:rPr>
              <a:t>itnesa centri, sporta klubi, sporta zāles, ledus halles, publiskas lietošanas peldbaseini un olimpiskie sporta centri</a:t>
            </a:r>
            <a:endParaRPr lang="lv-LV" sz="1600" baseline="300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9"/>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2400" dirty="0">
                <a:latin typeface="Franklin Gothic Book" panose="020B0503020102020204" pitchFamily="34" charset="0"/>
              </a:rPr>
              <a:t>TIRDZNIECĪBAS CENTRS </a:t>
            </a:r>
            <a:endParaRPr dirty="0"/>
          </a:p>
        </p:txBody>
      </p:sp>
      <p:grpSp>
        <p:nvGrpSpPr>
          <p:cNvPr id="1153" name="Google Shape;1153;p19"/>
          <p:cNvGrpSpPr/>
          <p:nvPr/>
        </p:nvGrpSpPr>
        <p:grpSpPr>
          <a:xfrm>
            <a:off x="2534643" y="1135902"/>
            <a:ext cx="3753808" cy="3443775"/>
            <a:chOff x="2453005" y="1117577"/>
            <a:chExt cx="3753808" cy="3443775"/>
          </a:xfrm>
        </p:grpSpPr>
        <p:sp>
          <p:nvSpPr>
            <p:cNvPr id="1154" name="Google Shape;1154;p19"/>
            <p:cNvSpPr/>
            <p:nvPr/>
          </p:nvSpPr>
          <p:spPr>
            <a:xfrm>
              <a:off x="2453005" y="1117577"/>
              <a:ext cx="2180920" cy="1572899"/>
            </a:xfrm>
            <a:prstGeom prst="bentArrow">
              <a:avLst>
                <a:gd name="adj1" fmla="val 40936"/>
                <a:gd name="adj2" fmla="val 31200"/>
                <a:gd name="adj3" fmla="val 31407"/>
                <a:gd name="adj4" fmla="val 2239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rot="5400000">
              <a:off x="4575413" y="1357052"/>
              <a:ext cx="1689900" cy="1572900"/>
            </a:xfrm>
            <a:prstGeom prst="bentArrow">
              <a:avLst>
                <a:gd name="adj1" fmla="val 40936"/>
                <a:gd name="adj2" fmla="val 31200"/>
                <a:gd name="adj3" fmla="val 31407"/>
                <a:gd name="adj4" fmla="val 2239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rot="10800000">
              <a:off x="4346788" y="2988452"/>
              <a:ext cx="1689900" cy="1572900"/>
            </a:xfrm>
            <a:prstGeom prst="bentArrow">
              <a:avLst>
                <a:gd name="adj1" fmla="val 40936"/>
                <a:gd name="adj2" fmla="val 31200"/>
                <a:gd name="adj3" fmla="val 31407"/>
                <a:gd name="adj4" fmla="val 2239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rot="-5400000">
              <a:off x="2715400" y="2748977"/>
              <a:ext cx="1689900" cy="1572900"/>
            </a:xfrm>
            <a:prstGeom prst="bentArrow">
              <a:avLst>
                <a:gd name="adj1" fmla="val 40936"/>
                <a:gd name="adj2" fmla="val 31200"/>
                <a:gd name="adj3" fmla="val 31407"/>
                <a:gd name="adj4" fmla="val 22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19"/>
          <p:cNvGrpSpPr/>
          <p:nvPr/>
        </p:nvGrpSpPr>
        <p:grpSpPr>
          <a:xfrm>
            <a:off x="80718" y="1260800"/>
            <a:ext cx="2572835" cy="1386052"/>
            <a:chOff x="80718" y="1260800"/>
            <a:chExt cx="2572835" cy="1386052"/>
          </a:xfrm>
        </p:grpSpPr>
        <p:sp>
          <p:nvSpPr>
            <p:cNvPr id="1160" name="Google Shape;1160;p19"/>
            <p:cNvSpPr txBox="1"/>
            <p:nvPr/>
          </p:nvSpPr>
          <p:spPr>
            <a:xfrm>
              <a:off x="80718" y="1897414"/>
              <a:ext cx="2572835" cy="749438"/>
            </a:xfrm>
            <a:prstGeom prst="rect">
              <a:avLst/>
            </a:prstGeom>
            <a:noFill/>
            <a:ln>
              <a:noFill/>
            </a:ln>
          </p:spPr>
          <p:txBody>
            <a:bodyPr spcFirstLastPara="1" wrap="square" lIns="91425" tIns="91425" rIns="91425" bIns="91425" anchor="ctr" anchorCtr="0">
              <a:noAutofit/>
            </a:bodyPr>
            <a:lstStyle/>
            <a:p>
              <a:pPr marL="346075" lvl="0">
                <a:spcBef>
                  <a:spcPct val="20000"/>
                </a:spcBef>
                <a:buClrTx/>
                <a:tabLst>
                  <a:tab pos="457200" algn="l"/>
                </a:tabLst>
                <a:defRPr/>
              </a:pPr>
              <a:endParaRPr lang="lv-LV" kern="1200" dirty="0">
                <a:solidFill>
                  <a:prstClr val="black"/>
                </a:solidFill>
              </a:endParaRPr>
            </a:p>
          </p:txBody>
        </p:sp>
        <p:sp>
          <p:nvSpPr>
            <p:cNvPr id="1161" name="Google Shape;1161;p19"/>
            <p:cNvSpPr txBox="1"/>
            <p:nvPr/>
          </p:nvSpPr>
          <p:spPr>
            <a:xfrm flipH="1">
              <a:off x="457200" y="1260800"/>
              <a:ext cx="7290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dk1"/>
                  </a:solidFill>
                  <a:latin typeface="Playfair Display"/>
                  <a:ea typeface="Playfair Display"/>
                  <a:cs typeface="Playfair Display"/>
                  <a:sym typeface="Playfair Display"/>
                </a:rPr>
                <a:t>01</a:t>
              </a:r>
              <a:endParaRPr sz="2800" b="1" dirty="0">
                <a:solidFill>
                  <a:schemeClr val="dk1"/>
                </a:solidFill>
                <a:latin typeface="Playfair Display"/>
                <a:ea typeface="Playfair Display"/>
                <a:cs typeface="Playfair Display"/>
                <a:sym typeface="Playfair Display"/>
              </a:endParaRPr>
            </a:p>
          </p:txBody>
        </p:sp>
      </p:grpSp>
      <p:grpSp>
        <p:nvGrpSpPr>
          <p:cNvPr id="1162" name="Google Shape;1162;p19"/>
          <p:cNvGrpSpPr/>
          <p:nvPr/>
        </p:nvGrpSpPr>
        <p:grpSpPr>
          <a:xfrm>
            <a:off x="45017" y="3013355"/>
            <a:ext cx="2896722" cy="1687644"/>
            <a:chOff x="45017" y="3013355"/>
            <a:chExt cx="2896722" cy="1687644"/>
          </a:xfrm>
        </p:grpSpPr>
        <p:sp>
          <p:nvSpPr>
            <p:cNvPr id="1164" name="Google Shape;1164;p19"/>
            <p:cNvSpPr txBox="1"/>
            <p:nvPr/>
          </p:nvSpPr>
          <p:spPr>
            <a:xfrm>
              <a:off x="45017" y="3778258"/>
              <a:ext cx="2896722" cy="922741"/>
            </a:xfrm>
            <a:prstGeom prst="rect">
              <a:avLst/>
            </a:prstGeom>
            <a:noFill/>
            <a:ln>
              <a:noFill/>
            </a:ln>
          </p:spPr>
          <p:txBody>
            <a:bodyPr spcFirstLastPara="1" wrap="square" lIns="91425" tIns="91425" rIns="91425" bIns="91425" anchor="ctr" anchorCtr="0">
              <a:noAutofit/>
            </a:bodyPr>
            <a:lstStyle/>
            <a:p>
              <a:pPr marL="346075" lvl="0" algn="just">
                <a:spcBef>
                  <a:spcPct val="20000"/>
                </a:spcBef>
                <a:buClrTx/>
                <a:tabLst>
                  <a:tab pos="457200" algn="l"/>
                </a:tabLst>
                <a:defRPr/>
              </a:pPr>
              <a:r>
                <a:rPr lang="lv-LV" b="1" dirty="0">
                  <a:solidFill>
                    <a:schemeClr val="tx1"/>
                  </a:solidFill>
                  <a:latin typeface="Arial" panose="020B0604020202020204" pitchFamily="34" charset="0"/>
                </a:rPr>
                <a:t>P</a:t>
              </a:r>
              <a:r>
                <a:rPr lang="lv-LV" b="1" i="0" dirty="0">
                  <a:solidFill>
                    <a:schemeClr val="tx1"/>
                  </a:solidFill>
                  <a:effectLst/>
                  <a:latin typeface="Arial" panose="020B0604020202020204" pitchFamily="34" charset="0"/>
                </a:rPr>
                <a:t>ārtikas preču </a:t>
              </a:r>
              <a:r>
                <a:rPr lang="lv-LV" b="0" i="0" dirty="0">
                  <a:solidFill>
                    <a:schemeClr val="tx1"/>
                  </a:solidFill>
                  <a:effectLst/>
                  <a:latin typeface="Arial" panose="020B0604020202020204" pitchFamily="34" charset="0"/>
                </a:rPr>
                <a:t>veikaliem atvēlētā kopējā platība (ieskaitot tajos atvēlēto platību nepārtikas precēm) </a:t>
              </a:r>
              <a:r>
                <a:rPr lang="lv-LV" b="1" i="0" dirty="0">
                  <a:solidFill>
                    <a:schemeClr val="tx1"/>
                  </a:solidFill>
                  <a:effectLst/>
                  <a:latin typeface="Arial" panose="020B0604020202020204" pitchFamily="34" charset="0"/>
                </a:rPr>
                <a:t>neaizņem vairāk kā 50 % no kopējās tirdzniecības centra platības (izņemot stāvlaukumus)</a:t>
              </a:r>
              <a:endParaRPr lang="lv-LV" b="1" baseline="30000" dirty="0">
                <a:solidFill>
                  <a:schemeClr val="tx1"/>
                </a:solidFill>
                <a:ea typeface="Calibri" panose="020F0502020204030204" pitchFamily="34" charset="0"/>
                <a:cs typeface="Times New Roman" panose="02020603050405020304" pitchFamily="18" charset="0"/>
              </a:endParaRPr>
            </a:p>
          </p:txBody>
        </p:sp>
        <p:sp>
          <p:nvSpPr>
            <p:cNvPr id="1165" name="Google Shape;1165;p19"/>
            <p:cNvSpPr txBox="1"/>
            <p:nvPr/>
          </p:nvSpPr>
          <p:spPr>
            <a:xfrm flipH="1">
              <a:off x="356777" y="3013355"/>
              <a:ext cx="729000" cy="3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dk1"/>
                  </a:solidFill>
                  <a:latin typeface="Playfair Display"/>
                  <a:ea typeface="Playfair Display"/>
                  <a:cs typeface="Playfair Display"/>
                  <a:sym typeface="Playfair Display"/>
                </a:rPr>
                <a:t>04</a:t>
              </a:r>
              <a:endParaRPr sz="2800" b="1" dirty="0">
                <a:solidFill>
                  <a:schemeClr val="dk1"/>
                </a:solidFill>
                <a:latin typeface="Playfair Display"/>
                <a:ea typeface="Playfair Display"/>
                <a:cs typeface="Playfair Display"/>
                <a:sym typeface="Playfair Display"/>
              </a:endParaRPr>
            </a:p>
          </p:txBody>
        </p:sp>
      </p:grpSp>
      <p:grpSp>
        <p:nvGrpSpPr>
          <p:cNvPr id="1166" name="Google Shape;1166;p19"/>
          <p:cNvGrpSpPr/>
          <p:nvPr/>
        </p:nvGrpSpPr>
        <p:grpSpPr>
          <a:xfrm>
            <a:off x="6540736" y="1260800"/>
            <a:ext cx="2522546" cy="941398"/>
            <a:chOff x="6540736" y="1260800"/>
            <a:chExt cx="2522546" cy="941398"/>
          </a:xfrm>
        </p:grpSpPr>
        <p:sp>
          <p:nvSpPr>
            <p:cNvPr id="1167" name="Google Shape;1167;p19"/>
            <p:cNvSpPr txBox="1"/>
            <p:nvPr/>
          </p:nvSpPr>
          <p:spPr>
            <a:xfrm>
              <a:off x="7205400" y="1659212"/>
              <a:ext cx="1481400" cy="31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chemeClr val="accent5"/>
                </a:solidFill>
                <a:latin typeface="Playfair Display"/>
                <a:ea typeface="Playfair Display"/>
                <a:cs typeface="Playfair Display"/>
                <a:sym typeface="Playfair Display"/>
              </a:endParaRPr>
            </a:p>
          </p:txBody>
        </p:sp>
        <p:sp>
          <p:nvSpPr>
            <p:cNvPr id="1168" name="Google Shape;1168;p19"/>
            <p:cNvSpPr txBox="1"/>
            <p:nvPr/>
          </p:nvSpPr>
          <p:spPr>
            <a:xfrm>
              <a:off x="6540736" y="1717398"/>
              <a:ext cx="2522546" cy="484800"/>
            </a:xfrm>
            <a:prstGeom prst="rect">
              <a:avLst/>
            </a:prstGeom>
            <a:noFill/>
            <a:ln>
              <a:noFill/>
            </a:ln>
          </p:spPr>
          <p:txBody>
            <a:bodyPr spcFirstLastPara="1" wrap="square" lIns="91425" tIns="91425" rIns="91425" bIns="91425" anchor="ctr" anchorCtr="0">
              <a:noAutofit/>
            </a:bodyPr>
            <a:lstStyle/>
            <a:p>
              <a:pPr marL="346075" lvl="0" algn="just">
                <a:spcBef>
                  <a:spcPct val="20000"/>
                </a:spcBef>
                <a:buClrTx/>
                <a:tabLst>
                  <a:tab pos="457200" algn="l"/>
                </a:tabLst>
                <a:defRPr/>
              </a:pPr>
              <a:endParaRPr lang="lv-LV" baseline="30000" dirty="0">
                <a:ea typeface="Calibri" panose="020F0502020204030204" pitchFamily="34" charset="0"/>
                <a:cs typeface="Times New Roman" panose="02020603050405020304" pitchFamily="18" charset="0"/>
              </a:endParaRPr>
            </a:p>
          </p:txBody>
        </p:sp>
        <p:sp>
          <p:nvSpPr>
            <p:cNvPr id="1169" name="Google Shape;1169;p19"/>
            <p:cNvSpPr txBox="1"/>
            <p:nvPr/>
          </p:nvSpPr>
          <p:spPr>
            <a:xfrm flipH="1">
              <a:off x="7957800" y="1260800"/>
              <a:ext cx="729000" cy="398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a:solidFill>
                    <a:schemeClr val="dk1"/>
                  </a:solidFill>
                  <a:latin typeface="Playfair Display"/>
                  <a:ea typeface="Playfair Display"/>
                  <a:cs typeface="Playfair Display"/>
                  <a:sym typeface="Playfair Display"/>
                </a:rPr>
                <a:t>02</a:t>
              </a:r>
              <a:endParaRPr sz="2800" b="1">
                <a:solidFill>
                  <a:schemeClr val="dk1"/>
                </a:solidFill>
                <a:latin typeface="Playfair Display"/>
                <a:ea typeface="Playfair Display"/>
                <a:cs typeface="Playfair Display"/>
                <a:sym typeface="Playfair Display"/>
              </a:endParaRPr>
            </a:p>
          </p:txBody>
        </p:sp>
      </p:grpSp>
      <p:grpSp>
        <p:nvGrpSpPr>
          <p:cNvPr id="1170" name="Google Shape;1170;p19"/>
          <p:cNvGrpSpPr/>
          <p:nvPr/>
        </p:nvGrpSpPr>
        <p:grpSpPr>
          <a:xfrm>
            <a:off x="6412558" y="3106283"/>
            <a:ext cx="2778902" cy="1444850"/>
            <a:chOff x="6412558" y="3106283"/>
            <a:chExt cx="2778902" cy="1444850"/>
          </a:xfrm>
        </p:grpSpPr>
        <p:sp>
          <p:nvSpPr>
            <p:cNvPr id="1171" name="Google Shape;1171;p19"/>
            <p:cNvSpPr txBox="1"/>
            <p:nvPr/>
          </p:nvSpPr>
          <p:spPr>
            <a:xfrm>
              <a:off x="7244722" y="3522247"/>
              <a:ext cx="1481400" cy="31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dirty="0">
                <a:solidFill>
                  <a:schemeClr val="accent3"/>
                </a:solidFill>
                <a:latin typeface="Playfair Display"/>
                <a:ea typeface="Playfair Display"/>
                <a:cs typeface="Playfair Display"/>
                <a:sym typeface="Playfair Display"/>
              </a:endParaRPr>
            </a:p>
          </p:txBody>
        </p:sp>
        <p:sp>
          <p:nvSpPr>
            <p:cNvPr id="1172" name="Google Shape;1172;p19"/>
            <p:cNvSpPr txBox="1"/>
            <p:nvPr/>
          </p:nvSpPr>
          <p:spPr>
            <a:xfrm>
              <a:off x="6412558" y="3599495"/>
              <a:ext cx="2778902" cy="951638"/>
            </a:xfrm>
            <a:prstGeom prst="rect">
              <a:avLst/>
            </a:prstGeom>
            <a:noFill/>
            <a:ln>
              <a:noFill/>
            </a:ln>
          </p:spPr>
          <p:txBody>
            <a:bodyPr spcFirstLastPara="1" wrap="square" lIns="91425" tIns="91425" rIns="91425" bIns="91425" anchor="ctr" anchorCtr="0">
              <a:noAutofit/>
            </a:bodyPr>
            <a:lstStyle/>
            <a:p>
              <a:pPr marL="346075" algn="just">
                <a:spcBef>
                  <a:spcPct val="20000"/>
                </a:spcBef>
                <a:buClrTx/>
                <a:tabLst>
                  <a:tab pos="457200" algn="l"/>
                </a:tabLst>
                <a:defRPr/>
              </a:pPr>
              <a:r>
                <a:rPr lang="lv-LV" sz="1600" kern="1200" dirty="0">
                  <a:solidFill>
                    <a:prstClr val="black"/>
                  </a:solidFill>
                  <a:ea typeface="+mn-ea"/>
                  <a:cs typeface="+mn-cs"/>
                </a:rPr>
                <a:t>Kopējā platība </a:t>
              </a:r>
            </a:p>
            <a:p>
              <a:pPr marL="346075" algn="just">
                <a:spcBef>
                  <a:spcPct val="20000"/>
                </a:spcBef>
                <a:buClrTx/>
                <a:tabLst>
                  <a:tab pos="457200" algn="l"/>
                </a:tabLst>
                <a:defRPr/>
              </a:pPr>
              <a:r>
                <a:rPr lang="lv-LV" sz="1600" b="1" kern="1200" dirty="0">
                  <a:solidFill>
                    <a:prstClr val="black"/>
                  </a:solidFill>
                  <a:ea typeface="+mn-ea"/>
                  <a:cs typeface="+mn-cs"/>
                </a:rPr>
                <a:t>virs </a:t>
              </a:r>
              <a:r>
                <a:rPr lang="lv-LV" sz="1600" b="1" i="0" dirty="0">
                  <a:solidFill>
                    <a:schemeClr val="tx1"/>
                  </a:solidFill>
                  <a:effectLst/>
                  <a:latin typeface="Arial" panose="020B0604020202020204" pitchFamily="34" charset="0"/>
                </a:rPr>
                <a:t>1500 m</a:t>
              </a:r>
              <a:r>
                <a:rPr lang="lv-LV" sz="1600" b="1" i="0" baseline="30000" dirty="0">
                  <a:solidFill>
                    <a:schemeClr val="tx1"/>
                  </a:solidFill>
                  <a:effectLst/>
                  <a:latin typeface="Arial" panose="020B0604020202020204" pitchFamily="34" charset="0"/>
                </a:rPr>
                <a:t>2</a:t>
              </a:r>
              <a:endParaRPr lang="lv-LV" sz="1600" b="1" dirty="0">
                <a:solidFill>
                  <a:schemeClr val="tx1"/>
                </a:solidFill>
                <a:ea typeface="Calibri" panose="020F0502020204030204" pitchFamily="34" charset="0"/>
                <a:cs typeface="Times New Roman" panose="02020603050405020304" pitchFamily="18" charset="0"/>
              </a:endParaRPr>
            </a:p>
          </p:txBody>
        </p:sp>
        <p:sp>
          <p:nvSpPr>
            <p:cNvPr id="1173" name="Google Shape;1173;p19"/>
            <p:cNvSpPr txBox="1"/>
            <p:nvPr/>
          </p:nvSpPr>
          <p:spPr>
            <a:xfrm flipH="1">
              <a:off x="7946100" y="3106283"/>
              <a:ext cx="729000" cy="398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b="1" dirty="0">
                  <a:solidFill>
                    <a:schemeClr val="dk1"/>
                  </a:solidFill>
                  <a:latin typeface="Playfair Display"/>
                  <a:ea typeface="Playfair Display"/>
                  <a:cs typeface="Playfair Display"/>
                  <a:sym typeface="Playfair Display"/>
                </a:rPr>
                <a:t>03</a:t>
              </a:r>
              <a:endParaRPr sz="2800" b="1" dirty="0">
                <a:solidFill>
                  <a:schemeClr val="dk1"/>
                </a:solidFill>
                <a:latin typeface="Playfair Display"/>
                <a:ea typeface="Playfair Display"/>
                <a:cs typeface="Playfair Display"/>
                <a:sym typeface="Playfair Display"/>
              </a:endParaRPr>
            </a:p>
          </p:txBody>
        </p:sp>
      </p:grpSp>
      <p:grpSp>
        <p:nvGrpSpPr>
          <p:cNvPr id="1174" name="Google Shape;1174;p19"/>
          <p:cNvGrpSpPr/>
          <p:nvPr/>
        </p:nvGrpSpPr>
        <p:grpSpPr>
          <a:xfrm>
            <a:off x="3182797" y="1457508"/>
            <a:ext cx="351941" cy="351675"/>
            <a:chOff x="1310075" y="3980250"/>
            <a:chExt cx="297750" cy="297525"/>
          </a:xfrm>
        </p:grpSpPr>
        <p:sp>
          <p:nvSpPr>
            <p:cNvPr id="1175" name="Google Shape;1175;p1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19"/>
          <p:cNvGrpSpPr/>
          <p:nvPr/>
        </p:nvGrpSpPr>
        <p:grpSpPr>
          <a:xfrm>
            <a:off x="5608182" y="1462664"/>
            <a:ext cx="353802" cy="348926"/>
            <a:chOff x="2034675" y="3617925"/>
            <a:chExt cx="299325" cy="295200"/>
          </a:xfrm>
        </p:grpSpPr>
        <p:sp>
          <p:nvSpPr>
            <p:cNvPr id="1180" name="Google Shape;1180;p19"/>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19"/>
          <p:cNvGrpSpPr/>
          <p:nvPr/>
        </p:nvGrpSpPr>
        <p:grpSpPr>
          <a:xfrm>
            <a:off x="3183266" y="3884927"/>
            <a:ext cx="351024" cy="350079"/>
            <a:chOff x="3859600" y="3591950"/>
            <a:chExt cx="296975" cy="296175"/>
          </a:xfrm>
        </p:grpSpPr>
        <p:sp>
          <p:nvSpPr>
            <p:cNvPr id="1186" name="Google Shape;1186;p19"/>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19"/>
          <p:cNvGrpSpPr/>
          <p:nvPr/>
        </p:nvGrpSpPr>
        <p:grpSpPr>
          <a:xfrm>
            <a:off x="5607251" y="3885396"/>
            <a:ext cx="355664" cy="349133"/>
            <a:chOff x="5716825" y="3235950"/>
            <a:chExt cx="300900" cy="295375"/>
          </a:xfrm>
        </p:grpSpPr>
        <p:sp>
          <p:nvSpPr>
            <p:cNvPr id="1190" name="Google Shape;1190;p19"/>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159;p19">
            <a:extLst>
              <a:ext uri="{FF2B5EF4-FFF2-40B4-BE49-F238E27FC236}">
                <a16:creationId xmlns:a16="http://schemas.microsoft.com/office/drawing/2014/main" id="{CEFFB7F9-AF01-41A5-BAD1-96EF2DE30E32}"/>
              </a:ext>
            </a:extLst>
          </p:cNvPr>
          <p:cNvSpPr txBox="1"/>
          <p:nvPr/>
        </p:nvSpPr>
        <p:spPr>
          <a:xfrm>
            <a:off x="454038" y="1687051"/>
            <a:ext cx="1707285" cy="871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LV" sz="1600" dirty="0"/>
              <a:t>Īpašumā esoši</a:t>
            </a:r>
            <a:endParaRPr sz="1600" b="1" dirty="0">
              <a:solidFill>
                <a:schemeClr val="accent2">
                  <a:lumMod val="50000"/>
                </a:schemeClr>
              </a:solidFill>
              <a:latin typeface="Playfair Display"/>
              <a:ea typeface="Playfair Display"/>
              <a:cs typeface="Playfair Display"/>
              <a:sym typeface="Playfair Display"/>
            </a:endParaRPr>
          </a:p>
        </p:txBody>
      </p:sp>
      <p:sp>
        <p:nvSpPr>
          <p:cNvPr id="45" name="TextBox 44">
            <a:extLst>
              <a:ext uri="{FF2B5EF4-FFF2-40B4-BE49-F238E27FC236}">
                <a16:creationId xmlns:a16="http://schemas.microsoft.com/office/drawing/2014/main" id="{A2BC3E2B-706F-4F04-ABCE-F62947B4FF8B}"/>
              </a:ext>
            </a:extLst>
          </p:cNvPr>
          <p:cNvSpPr txBox="1"/>
          <p:nvPr/>
        </p:nvSpPr>
        <p:spPr>
          <a:xfrm>
            <a:off x="6540736" y="1852433"/>
            <a:ext cx="2427731" cy="1077218"/>
          </a:xfrm>
          <a:prstGeom prst="rect">
            <a:avLst/>
          </a:prstGeom>
          <a:noFill/>
        </p:spPr>
        <p:txBody>
          <a:bodyPr wrap="square">
            <a:spAutoFit/>
          </a:bodyPr>
          <a:lstStyle/>
          <a:p>
            <a:r>
              <a:rPr lang="lv-LV" sz="1600" dirty="0">
                <a:solidFill>
                  <a:schemeClr val="tx1"/>
                </a:solidFill>
                <a:latin typeface="Arial" panose="020B0604020202020204" pitchFamily="34" charset="0"/>
              </a:rPr>
              <a:t>V</a:t>
            </a:r>
            <a:r>
              <a:rPr lang="lv-LV" sz="1600" b="0" i="0" dirty="0">
                <a:solidFill>
                  <a:schemeClr val="tx1"/>
                </a:solidFill>
                <a:effectLst/>
                <a:latin typeface="Arial" panose="020B0604020202020204" pitchFamily="34" charset="0"/>
              </a:rPr>
              <a:t>ismaz </a:t>
            </a:r>
            <a:r>
              <a:rPr lang="lv-LV" sz="1600" b="1" i="0" dirty="0">
                <a:solidFill>
                  <a:schemeClr val="tx1"/>
                </a:solidFill>
                <a:effectLst/>
                <a:latin typeface="Arial" panose="020B0604020202020204" pitchFamily="34" charset="0"/>
              </a:rPr>
              <a:t>pieci tirdzniecības dalībnieki </a:t>
            </a:r>
            <a:r>
              <a:rPr lang="lv-LV" sz="1600" b="0" i="0" dirty="0">
                <a:solidFill>
                  <a:schemeClr val="tx1"/>
                </a:solidFill>
                <a:effectLst/>
                <a:latin typeface="Arial" panose="020B0604020202020204" pitchFamily="34" charset="0"/>
              </a:rPr>
              <a:t>vai pakalpojumu sniedzēji</a:t>
            </a:r>
            <a:endParaRPr lang="lv-LV" sz="1600" dirty="0">
              <a:solidFill>
                <a:schemeClr val="tx1"/>
              </a:solidFill>
            </a:endParaRPr>
          </a:p>
        </p:txBody>
      </p:sp>
    </p:spTree>
    <p:extLst>
      <p:ext uri="{BB962C8B-B14F-4D97-AF65-F5344CB8AC3E}">
        <p14:creationId xmlns:p14="http://schemas.microsoft.com/office/powerpoint/2010/main" val="230419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8"/>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3200" dirty="0">
                <a:latin typeface="Franklin Gothic Book" panose="020B0503020102020204" pitchFamily="34" charset="0"/>
              </a:rPr>
              <a:t>KAS VAR SAŅEMT ATBALSTU?(I)</a:t>
            </a:r>
            <a:endParaRPr sz="3200" dirty="0">
              <a:latin typeface="Franklin Gothic Book" panose="020B0503020102020204" pitchFamily="34" charset="0"/>
            </a:endParaRPr>
          </a:p>
        </p:txBody>
      </p:sp>
      <p:grpSp>
        <p:nvGrpSpPr>
          <p:cNvPr id="1122" name="Google Shape;1122;p18"/>
          <p:cNvGrpSpPr/>
          <p:nvPr/>
        </p:nvGrpSpPr>
        <p:grpSpPr>
          <a:xfrm>
            <a:off x="113492" y="1479013"/>
            <a:ext cx="4877330" cy="3125889"/>
            <a:chOff x="-177265" y="1145350"/>
            <a:chExt cx="4877330" cy="2911159"/>
          </a:xfrm>
        </p:grpSpPr>
        <p:sp>
          <p:nvSpPr>
            <p:cNvPr id="1123" name="Google Shape;1123;p18"/>
            <p:cNvSpPr txBox="1"/>
            <p:nvPr/>
          </p:nvSpPr>
          <p:spPr>
            <a:xfrm>
              <a:off x="-177265" y="1528969"/>
              <a:ext cx="487733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1800" b="1" dirty="0">
                <a:solidFill>
                  <a:schemeClr val="accent2">
                    <a:lumMod val="50000"/>
                  </a:schemeClr>
                </a:solidFill>
                <a:latin typeface="Playfair Display"/>
                <a:sym typeface="Playfair Display"/>
              </a:endParaRPr>
            </a:p>
          </p:txBody>
        </p:sp>
        <p:sp>
          <p:nvSpPr>
            <p:cNvPr id="1124" name="Google Shape;1124;p18"/>
            <p:cNvSpPr txBox="1"/>
            <p:nvPr/>
          </p:nvSpPr>
          <p:spPr>
            <a:xfrm>
              <a:off x="424542" y="2928329"/>
              <a:ext cx="3263351" cy="1128180"/>
            </a:xfrm>
            <a:prstGeom prst="rect">
              <a:avLst/>
            </a:prstGeom>
            <a:noFill/>
            <a:ln>
              <a:noFill/>
            </a:ln>
          </p:spPr>
          <p:txBody>
            <a:bodyPr spcFirstLastPara="1" wrap="square" lIns="91425" tIns="91425" rIns="91425" bIns="91425" anchor="ctr" anchorCtr="0">
              <a:noAutofit/>
            </a:bodyPr>
            <a:lstStyle/>
            <a:p>
              <a:pPr marL="285750" lvl="1" indent="-285750">
                <a:buFont typeface="Wingdings" panose="05000000000000000000" pitchFamily="2" charset="2"/>
                <a:buChar char="ü"/>
              </a:pPr>
              <a:r>
                <a:rPr lang="lv-LV" dirty="0"/>
                <a:t>Kas atbilst sīkā (mikro), mazā un vidējā uzņēmuma statusam. Komisijas 2014. gada 17. jūnija Regulas (ES) Nr. 651/2014 I pielikumu</a:t>
              </a:r>
            </a:p>
          </p:txBody>
        </p:sp>
        <p:sp>
          <p:nvSpPr>
            <p:cNvPr id="1125" name="Google Shape;1125;p18"/>
            <p:cNvSpPr txBox="1"/>
            <p:nvPr/>
          </p:nvSpPr>
          <p:spPr>
            <a:xfrm>
              <a:off x="1240950" y="1145350"/>
              <a:ext cx="204090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grpSp>
      <p:grpSp>
        <p:nvGrpSpPr>
          <p:cNvPr id="1130" name="Google Shape;1130;p18"/>
          <p:cNvGrpSpPr/>
          <p:nvPr/>
        </p:nvGrpSpPr>
        <p:grpSpPr>
          <a:xfrm>
            <a:off x="5072388" y="1153172"/>
            <a:ext cx="3263351" cy="3451730"/>
            <a:chOff x="5095414" y="1145400"/>
            <a:chExt cx="3263351" cy="3321003"/>
          </a:xfrm>
        </p:grpSpPr>
        <p:sp>
          <p:nvSpPr>
            <p:cNvPr id="1131" name="Google Shape;1131;p18"/>
            <p:cNvSpPr txBox="1"/>
            <p:nvPr/>
          </p:nvSpPr>
          <p:spPr>
            <a:xfrm>
              <a:off x="5095414" y="3265206"/>
              <a:ext cx="3263351" cy="1201197"/>
            </a:xfrm>
            <a:prstGeom prst="rect">
              <a:avLst/>
            </a:prstGeom>
            <a:noFill/>
            <a:ln>
              <a:noFill/>
            </a:ln>
          </p:spPr>
          <p:txBody>
            <a:bodyPr spcFirstLastPara="1" wrap="square" lIns="91425" tIns="91425" rIns="91425" bIns="91425" anchor="ctr" anchorCtr="0">
              <a:noAutofit/>
            </a:bodyPr>
            <a:lstStyle/>
            <a:p>
              <a:pPr marL="285750" lvl="0" indent="-285750" algn="just">
                <a:buFont typeface="Wingdings" panose="05000000000000000000" pitchFamily="2" charset="2"/>
                <a:buChar char="ü"/>
              </a:pPr>
              <a:r>
                <a:rPr lang="lv-LV" dirty="0"/>
                <a:t>Kas atbilst lielā uzņēmuma definīcijai. Komisijas regulas Nr. 651/2014 2. panta 24. punkts</a:t>
              </a:r>
              <a:endParaRPr lang="lv-LV" dirty="0">
                <a:sym typeface="Oxygen"/>
              </a:endParaRPr>
            </a:p>
          </p:txBody>
        </p:sp>
        <p:sp>
          <p:nvSpPr>
            <p:cNvPr id="1133" name="Google Shape;1133;p18"/>
            <p:cNvSpPr txBox="1"/>
            <p:nvPr/>
          </p:nvSpPr>
          <p:spPr>
            <a:xfrm>
              <a:off x="5828750" y="1145400"/>
              <a:ext cx="204090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grpSp>
      <p:sp>
        <p:nvSpPr>
          <p:cNvPr id="2" name="TextBox 1">
            <a:extLst>
              <a:ext uri="{FF2B5EF4-FFF2-40B4-BE49-F238E27FC236}">
                <a16:creationId xmlns:a16="http://schemas.microsoft.com/office/drawing/2014/main" id="{C08C7CED-DC6B-4DDE-A0ED-0AC19120FF2C}"/>
              </a:ext>
            </a:extLst>
          </p:cNvPr>
          <p:cNvSpPr txBox="1"/>
          <p:nvPr/>
        </p:nvSpPr>
        <p:spPr>
          <a:xfrm>
            <a:off x="2452151" y="1302424"/>
            <a:ext cx="4474029" cy="1785104"/>
          </a:xfrm>
          <a:prstGeom prst="rect">
            <a:avLst/>
          </a:prstGeom>
          <a:noFill/>
        </p:spPr>
        <p:txBody>
          <a:bodyPr wrap="square" rtlCol="0">
            <a:spAutoFit/>
          </a:bodyPr>
          <a:lstStyle/>
          <a:p>
            <a:r>
              <a:rPr lang="lv-LV" sz="1800" b="1" dirty="0">
                <a:solidFill>
                  <a:schemeClr val="accent2">
                    <a:lumMod val="50000"/>
                  </a:schemeClr>
                </a:solidFill>
                <a:latin typeface="Playfair Display"/>
              </a:rPr>
              <a:t>Tirdzniecības centri</a:t>
            </a:r>
            <a:r>
              <a:rPr lang="lv-LV" dirty="0"/>
              <a:t>– Komercreģistrā reģistrēts komersants</a:t>
            </a:r>
          </a:p>
          <a:p>
            <a:endParaRPr lang="lv-LV" dirty="0"/>
          </a:p>
          <a:p>
            <a:r>
              <a:rPr lang="lv-LV" sz="1800" b="1" dirty="0">
                <a:solidFill>
                  <a:schemeClr val="accent2">
                    <a:lumMod val="50000"/>
                  </a:schemeClr>
                </a:solidFill>
                <a:latin typeface="Playfair Display"/>
              </a:rPr>
              <a:t>Sporta centri, atpūtas, izklaides un kultūras vietas</a:t>
            </a:r>
            <a:r>
              <a:rPr lang="lv-LV" dirty="0"/>
              <a:t> </a:t>
            </a:r>
            <a:r>
              <a:rPr lang="lv-LV" dirty="0">
                <a:solidFill>
                  <a:schemeClr val="tx1"/>
                </a:solidFill>
              </a:rPr>
              <a:t>- </a:t>
            </a:r>
            <a:r>
              <a:rPr lang="lv-LV" sz="1400" dirty="0">
                <a:solidFill>
                  <a:schemeClr val="tx1"/>
                </a:solidFill>
                <a:effectLst/>
                <a:latin typeface="Arial" panose="020B0604020202020204" pitchFamily="34" charset="0"/>
                <a:ea typeface="Calibri" panose="020F0502020204030204" pitchFamily="34" charset="0"/>
              </a:rPr>
              <a:t>Komercreģistrā reģistrēts komersants vai Biedrību un nodibinājumu reģistrā reģistrēta biedrība vai nodibinājums</a:t>
            </a:r>
            <a:endParaRPr lang="lv-LV"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8"/>
          <p:cNvSpPr txBox="1">
            <a:spLocks noGrp="1"/>
          </p:cNvSpPr>
          <p:nvPr>
            <p:ph type="title"/>
          </p:nvPr>
        </p:nvSpPr>
        <p:spPr>
          <a:xfrm>
            <a:off x="457200" y="411475"/>
            <a:ext cx="8229600" cy="313500"/>
          </a:xfrm>
          <a:prstGeom prst="rect">
            <a:avLst/>
          </a:prstGeom>
        </p:spPr>
        <p:txBody>
          <a:bodyPr spcFirstLastPara="1" wrap="square" lIns="91425" tIns="91425" rIns="91425" bIns="91425" anchor="ctr" anchorCtr="0">
            <a:noAutofit/>
          </a:bodyPr>
          <a:lstStyle/>
          <a:p>
            <a:pPr lvl="0"/>
            <a:r>
              <a:rPr lang="lv-LV" sz="3200" dirty="0">
                <a:latin typeface="Franklin Gothic Book" panose="020B0503020102020204" pitchFamily="34" charset="0"/>
              </a:rPr>
              <a:t>KAS VAR SAŅEMT ATBALSTU?(</a:t>
            </a:r>
            <a:r>
              <a:rPr lang="lv-LV" sz="3200" dirty="0" err="1">
                <a:latin typeface="Franklin Gothic Book" panose="020B0503020102020204" pitchFamily="34" charset="0"/>
              </a:rPr>
              <a:t>ll</a:t>
            </a:r>
            <a:r>
              <a:rPr lang="lv-LV" sz="3200" dirty="0">
                <a:latin typeface="Franklin Gothic Book" panose="020B0503020102020204" pitchFamily="34" charset="0"/>
              </a:rPr>
              <a:t>)</a:t>
            </a:r>
            <a:endParaRPr sz="3200" dirty="0">
              <a:latin typeface="Franklin Gothic Book" panose="020B0503020102020204" pitchFamily="34" charset="0"/>
            </a:endParaRPr>
          </a:p>
        </p:txBody>
      </p:sp>
      <p:grpSp>
        <p:nvGrpSpPr>
          <p:cNvPr id="1122" name="Google Shape;1122;p18"/>
          <p:cNvGrpSpPr/>
          <p:nvPr/>
        </p:nvGrpSpPr>
        <p:grpSpPr>
          <a:xfrm>
            <a:off x="754876" y="1150339"/>
            <a:ext cx="7049031" cy="3230246"/>
            <a:chOff x="696872" y="1145350"/>
            <a:chExt cx="7049031" cy="3230246"/>
          </a:xfrm>
        </p:grpSpPr>
        <p:sp>
          <p:nvSpPr>
            <p:cNvPr id="1123" name="Google Shape;1123;p18"/>
            <p:cNvSpPr txBox="1"/>
            <p:nvPr/>
          </p:nvSpPr>
          <p:spPr>
            <a:xfrm>
              <a:off x="2491469" y="1587486"/>
              <a:ext cx="3135085"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r>
                <a:rPr lang="lv-LV" sz="1800" b="1" dirty="0">
                  <a:solidFill>
                    <a:schemeClr val="accent2">
                      <a:lumMod val="50000"/>
                    </a:schemeClr>
                  </a:solidFill>
                  <a:latin typeface="Playfair Display"/>
                </a:rPr>
                <a:t>Kultūras, atpūtas un izklaides vieta</a:t>
              </a:r>
              <a:endParaRPr sz="1800" b="1" dirty="0">
                <a:solidFill>
                  <a:schemeClr val="accent2">
                    <a:lumMod val="50000"/>
                  </a:schemeClr>
                </a:solidFill>
                <a:latin typeface="Playfair Display"/>
                <a:sym typeface="Playfair Display"/>
              </a:endParaRPr>
            </a:p>
          </p:txBody>
        </p:sp>
        <p:sp>
          <p:nvSpPr>
            <p:cNvPr id="1124" name="Google Shape;1124;p18"/>
            <p:cNvSpPr txBox="1"/>
            <p:nvPr/>
          </p:nvSpPr>
          <p:spPr>
            <a:xfrm>
              <a:off x="696872" y="2326350"/>
              <a:ext cx="7049031" cy="2049246"/>
            </a:xfrm>
            <a:prstGeom prst="rect">
              <a:avLst/>
            </a:prstGeom>
            <a:noFill/>
            <a:ln>
              <a:noFill/>
            </a:ln>
          </p:spPr>
          <p:txBody>
            <a:bodyPr spcFirstLastPara="1" wrap="square" lIns="91425" tIns="91425" rIns="91425" bIns="91425" anchor="ctr" anchorCtr="0">
              <a:noAutofit/>
            </a:bodyPr>
            <a:lstStyle/>
            <a:p>
              <a:pPr lvl="0" algn="just"/>
              <a:r>
                <a:rPr lang="lv-LV" dirty="0">
                  <a:effectLst/>
                  <a:latin typeface="Arial" panose="020B0604020202020204" pitchFamily="34" charset="0"/>
                  <a:ea typeface="Calibri" panose="020F0502020204030204" pitchFamily="34" charset="0"/>
                </a:rPr>
                <a:t>Covid-19 krīzes ietekmē </a:t>
              </a:r>
              <a:r>
                <a:rPr lang="lv-LV" b="1" dirty="0">
                  <a:effectLst/>
                  <a:latin typeface="Arial" panose="020B0604020202020204" pitchFamily="34" charset="0"/>
                  <a:ea typeface="Calibri" panose="020F0502020204030204" pitchFamily="34" charset="0"/>
                </a:rPr>
                <a:t>kopējais apgrozījuma kritums ir vismaz 30 % vienā no </a:t>
              </a:r>
              <a:r>
                <a:rPr lang="lv-LV" dirty="0">
                  <a:effectLst/>
                  <a:latin typeface="Arial" panose="020B0604020202020204" pitchFamily="34" charset="0"/>
                  <a:ea typeface="Calibri" panose="020F0502020204030204" pitchFamily="34" charset="0"/>
                </a:rPr>
                <a:t>šādiem laikposmiem:</a:t>
              </a:r>
              <a:endParaRPr lang="lv-LV" dirty="0">
                <a:effectLst/>
                <a:latin typeface="Calibri" panose="020F0502020204030204" pitchFamily="34" charset="0"/>
                <a:ea typeface="Calibri" panose="020F0502020204030204" pitchFamily="34" charset="0"/>
              </a:endParaRPr>
            </a:p>
            <a:p>
              <a:pPr marL="742950" lvl="1" indent="-285750" algn="just">
                <a:buFont typeface="Wingdings" panose="05000000000000000000" pitchFamily="2" charset="2"/>
                <a:buChar char=""/>
              </a:pPr>
              <a:r>
                <a:rPr lang="lv-LV" dirty="0">
                  <a:effectLst/>
                  <a:latin typeface="Arial" panose="020B0604020202020204" pitchFamily="34" charset="0"/>
                  <a:ea typeface="Calibri" panose="020F0502020204030204" pitchFamily="34" charset="0"/>
                </a:rPr>
                <a:t>salīdzinot apgrozījuma kopsummu par 2021. gada oktobri, novembri un decembri ar apgrozījuma kopsummu par 2019. gada oktobri, novembri un decembri;</a:t>
              </a:r>
              <a:endParaRPr lang="lv-LV" dirty="0">
                <a:effectLst/>
                <a:latin typeface="Calibri" panose="020F0502020204030204" pitchFamily="34" charset="0"/>
                <a:ea typeface="Calibri" panose="020F0502020204030204" pitchFamily="34" charset="0"/>
              </a:endParaRPr>
            </a:p>
            <a:p>
              <a:pPr marL="742950" lvl="1" indent="-285750" algn="just">
                <a:buFont typeface="Wingdings" panose="05000000000000000000" pitchFamily="2" charset="2"/>
                <a:buChar char=""/>
              </a:pPr>
              <a:r>
                <a:rPr lang="lv-LV" dirty="0">
                  <a:effectLst/>
                  <a:latin typeface="Arial" panose="020B0604020202020204" pitchFamily="34" charset="0"/>
                  <a:ea typeface="Calibri" panose="020F0502020204030204" pitchFamily="34" charset="0"/>
                </a:rPr>
                <a:t>salīdzinot apgrozījuma kopsummu par 2021. gada oktobri, novembri un decembri ar apgrozījuma kopsummu par 2021. gada jūliju, augustu un septembri.</a:t>
              </a:r>
              <a:endParaRPr lang="lv-LV" dirty="0">
                <a:effectLst/>
                <a:latin typeface="Calibri" panose="020F0502020204030204" pitchFamily="34" charset="0"/>
                <a:ea typeface="Calibri" panose="020F0502020204030204" pitchFamily="34" charset="0"/>
              </a:endParaRPr>
            </a:p>
            <a:p>
              <a:pPr lvl="1" algn="just"/>
              <a:endParaRPr lang="lv-LV" sz="1600" dirty="0"/>
            </a:p>
          </p:txBody>
        </p:sp>
        <p:sp>
          <p:nvSpPr>
            <p:cNvPr id="1125" name="Google Shape;1125;p18"/>
            <p:cNvSpPr txBox="1"/>
            <p:nvPr/>
          </p:nvSpPr>
          <p:spPr>
            <a:xfrm>
              <a:off x="1240950" y="1145350"/>
              <a:ext cx="2040900" cy="31350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grpSp>
      <p:sp>
        <p:nvSpPr>
          <p:cNvPr id="1133" name="Google Shape;1133;p18"/>
          <p:cNvSpPr txBox="1"/>
          <p:nvPr/>
        </p:nvSpPr>
        <p:spPr>
          <a:xfrm>
            <a:off x="5880501" y="1123888"/>
            <a:ext cx="2040900" cy="325840"/>
          </a:xfrm>
          <a:prstGeom prst="rect">
            <a:avLst/>
          </a:prstGeom>
          <a:noFill/>
          <a:ln>
            <a:noFill/>
          </a:ln>
        </p:spPr>
        <p:txBody>
          <a:bodyPr spcFirstLastPara="1" wrap="square" lIns="228600" tIns="228600" rIns="228600" bIns="228600" anchor="ctr" anchorCtr="0">
            <a:noAutofit/>
          </a:bodyPr>
          <a:lstStyle/>
          <a:p>
            <a:pPr marL="0" lvl="0" indent="0" algn="ctr" rtl="0">
              <a:spcBef>
                <a:spcPts val="0"/>
              </a:spcBef>
              <a:spcAft>
                <a:spcPts val="0"/>
              </a:spcAft>
              <a:buNone/>
            </a:pPr>
            <a:endParaRPr sz="2800" b="1" dirty="0">
              <a:solidFill>
                <a:schemeClr val="dk1"/>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34012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lms Presentation Infographics by Slidesgo">
  <a:themeElements>
    <a:clrScheme name="Simple Light">
      <a:dk1>
        <a:srgbClr val="000000"/>
      </a:dk1>
      <a:lt1>
        <a:srgbClr val="FFFFFF"/>
      </a:lt1>
      <a:dk2>
        <a:srgbClr val="FFFFFF"/>
      </a:dk2>
      <a:lt2>
        <a:srgbClr val="FFFFFF"/>
      </a:lt2>
      <a:accent1>
        <a:srgbClr val="3D464E"/>
      </a:accent1>
      <a:accent2>
        <a:srgbClr val="C1D4D2"/>
      </a:accent2>
      <a:accent3>
        <a:srgbClr val="D7AF85"/>
      </a:accent3>
      <a:accent4>
        <a:srgbClr val="F1F1F1"/>
      </a:accent4>
      <a:accent5>
        <a:srgbClr val="A1ACB7"/>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2076</Words>
  <Application>Microsoft Office PowerPoint</Application>
  <PresentationFormat>On-screen Show (16:9)</PresentationFormat>
  <Paragraphs>184</Paragraphs>
  <Slides>30</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Calibri</vt:lpstr>
      <vt:lpstr>Open Sans</vt:lpstr>
      <vt:lpstr>Oxygen</vt:lpstr>
      <vt:lpstr>Wingdings</vt:lpstr>
      <vt:lpstr>Franklin Gothic Book</vt:lpstr>
      <vt:lpstr>RobustaTLPro-Regular</vt:lpstr>
      <vt:lpstr>Playfair Display</vt:lpstr>
      <vt:lpstr>Roboto</vt:lpstr>
      <vt:lpstr>Arial</vt:lpstr>
      <vt:lpstr>Symbol</vt:lpstr>
      <vt:lpstr>Calms Presentation Infographics by Slidesgo</vt:lpstr>
      <vt:lpstr>PowerPoint Presentation</vt:lpstr>
      <vt:lpstr>PowerPoint Presentation</vt:lpstr>
      <vt:lpstr>PROGRAMMAS MĒRĶIS UN FINANSĒJUMS</vt:lpstr>
      <vt:lpstr>ATBALSTS TIEK PIEŠĶIRTS</vt:lpstr>
      <vt:lpstr>KULTŪRAS, ATPŪTAS UN IZKLAIDES VIETAS</vt:lpstr>
      <vt:lpstr>SPORTA CENTRS </vt:lpstr>
      <vt:lpstr>TIRDZNIECĪBAS CENTRS </vt:lpstr>
      <vt:lpstr>KAS VAR SAŅEMT ATBALSTU?(I)</vt:lpstr>
      <vt:lpstr>KAS VAR SAŅEMT ATBALSTU?(ll)</vt:lpstr>
      <vt:lpstr>KAS VAR SAŅEMT ATBALSTU?(ll)</vt:lpstr>
      <vt:lpstr>KAS VAR SAŅEMT ATBALSTU?(ll)</vt:lpstr>
      <vt:lpstr>IEROBEŽOJUMI(I)</vt:lpstr>
      <vt:lpstr>IEROBEŽOJUMI(II)</vt:lpstr>
      <vt:lpstr>ATBALSTA APJOMS (I)</vt:lpstr>
      <vt:lpstr>ATBALSTA APJOMS (II)</vt:lpstr>
      <vt:lpstr>ATBALSTA APJOMA IEROBEŽOJUMI</vt:lpstr>
      <vt:lpstr>Valsts platfromā biznesa attīstībai – www.business.gov.lv vai ar drošu elektronisko parakstu parakstītu un ar laika zīmogu apliecinātu sūtot uz pasts@liaa.gov.lv Termiņš – 2022. gada 15. janvāris Papīra formā iesūtītie pieteikumi netiks vērtēti! </vt:lpstr>
      <vt:lpstr>IESNIEGUMS UN PIEVIENOJAMIE DOKUMENTI</vt:lpstr>
      <vt:lpstr>PAPILDUS PIEVIENOJAMIE DOKUMENTI (tirdzniecības centriem)</vt:lpstr>
      <vt:lpstr>PAPILDUS PIEVIENOJAMIE DOKUMENTI ( atpūtas, izklaides un kultūras vietām, sporta centriem)</vt:lpstr>
      <vt:lpstr>IESNIEGUMA PIEŅEMŠANA UN TERMIŅI</vt:lpstr>
      <vt:lpstr>PowerPoint Presentation</vt:lpstr>
      <vt:lpstr>PowerPoint Presentation</vt:lpstr>
      <vt:lpstr>VĒRTĒŠANA</vt:lpstr>
      <vt:lpstr>ATBALSTA ATMAKSA</vt:lpstr>
      <vt:lpstr>PowerPoint Presentation</vt:lpstr>
      <vt:lpstr>PowerPoint Presentation</vt:lpstr>
      <vt:lpstr>Biežāk uzdotie jautājumi (I)</vt:lpstr>
      <vt:lpstr>Biežāk uzdotie jautājumi (II)</vt:lpstr>
      <vt:lpstr>Biežāk uzdotie jautājumi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Lita Gavare</dc:creator>
  <cp:lastModifiedBy>Arīna Kudrjavceva</cp:lastModifiedBy>
  <cp:revision>84</cp:revision>
  <dcterms:modified xsi:type="dcterms:W3CDTF">2021-12-20T13:28:25Z</dcterms:modified>
</cp:coreProperties>
</file>