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88" r:id="rId3"/>
    <p:sldId id="304" r:id="rId4"/>
    <p:sldId id="257" r:id="rId5"/>
    <p:sldId id="319" r:id="rId6"/>
    <p:sldId id="322" r:id="rId7"/>
    <p:sldId id="321" r:id="rId8"/>
    <p:sldId id="259" r:id="rId9"/>
    <p:sldId id="292" r:id="rId10"/>
    <p:sldId id="305" r:id="rId11"/>
    <p:sldId id="294" r:id="rId12"/>
    <p:sldId id="279" r:id="rId13"/>
    <p:sldId id="317" r:id="rId14"/>
    <p:sldId id="258" r:id="rId15"/>
    <p:sldId id="320" r:id="rId16"/>
    <p:sldId id="309" r:id="rId17"/>
    <p:sldId id="318" r:id="rId18"/>
    <p:sldId id="310" r:id="rId19"/>
    <p:sldId id="275" r:id="rId20"/>
    <p:sldId id="311" r:id="rId21"/>
    <p:sldId id="287" r:id="rId22"/>
    <p:sldId id="301" r:id="rId23"/>
    <p:sldId id="307" r:id="rId24"/>
    <p:sldId id="266" r:id="rId25"/>
    <p:sldId id="302" r:id="rId26"/>
    <p:sldId id="268" r:id="rId27"/>
    <p:sldId id="276" r:id="rId28"/>
    <p:sldId id="314" r:id="rId29"/>
    <p:sldId id="316" r:id="rId30"/>
    <p:sldId id="277" r:id="rId31"/>
    <p:sldId id="315" r:id="rId32"/>
    <p:sldId id="306" r:id="rId33"/>
  </p:sldIdLst>
  <p:sldSz cx="12192000" cy="6858000"/>
  <p:notesSz cx="6797675" cy="9928225"/>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6" autoAdjust="0"/>
    <p:restoredTop sz="73878" autoAdjust="0"/>
  </p:normalViewPr>
  <p:slideViewPr>
    <p:cSldViewPr snapToGrid="0">
      <p:cViewPr varScale="1">
        <p:scale>
          <a:sx n="82" d="100"/>
          <a:sy n="82" d="100"/>
        </p:scale>
        <p:origin x="1644"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00" d="100"/>
          <a:sy n="100" d="100"/>
        </p:scale>
        <p:origin x="1908" y="-146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411"/>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50445" y="0"/>
            <a:ext cx="2945659" cy="496411"/>
          </a:xfrm>
          <a:prstGeom prst="rect">
            <a:avLst/>
          </a:prstGeom>
        </p:spPr>
        <p:txBody>
          <a:bodyPr vert="horz" lIns="91440" tIns="45720" rIns="91440" bIns="45720" rtlCol="0"/>
          <a:lstStyle>
            <a:lvl1pPr algn="r">
              <a:defRPr sz="1200"/>
            </a:lvl1pPr>
          </a:lstStyle>
          <a:p>
            <a:fld id="{4735FFA3-94F1-4F44-8DFE-775B8127078F}" type="datetimeFigureOut">
              <a:rPr lang="lv-LV" smtClean="0"/>
              <a:t>14.11.2022</a:t>
            </a:fld>
            <a:endParaRPr lang="lv-LV"/>
          </a:p>
        </p:txBody>
      </p:sp>
      <p:sp>
        <p:nvSpPr>
          <p:cNvPr id="4" name="Footer Placeholder 3"/>
          <p:cNvSpPr>
            <a:spLocks noGrp="1"/>
          </p:cNvSpPr>
          <p:nvPr>
            <p:ph type="ftr" sz="quarter" idx="2"/>
          </p:nvPr>
        </p:nvSpPr>
        <p:spPr>
          <a:xfrm>
            <a:off x="2" y="9430092"/>
            <a:ext cx="2945659" cy="496411"/>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50445" y="9430092"/>
            <a:ext cx="2945659" cy="496411"/>
          </a:xfrm>
          <a:prstGeom prst="rect">
            <a:avLst/>
          </a:prstGeom>
        </p:spPr>
        <p:txBody>
          <a:bodyPr vert="horz" lIns="91440" tIns="45720" rIns="91440" bIns="45720" rtlCol="0" anchor="b"/>
          <a:lstStyle>
            <a:lvl1pPr algn="r">
              <a:defRPr sz="1200"/>
            </a:lvl1pPr>
          </a:lstStyle>
          <a:p>
            <a:fld id="{273928AA-A4B0-4354-A248-BFE6B35776D7}" type="slidenum">
              <a:rPr lang="lv-LV" smtClean="0"/>
              <a:t>‹#›</a:t>
            </a:fld>
            <a:endParaRPr lang="lv-LV"/>
          </a:p>
        </p:txBody>
      </p:sp>
    </p:spTree>
    <p:extLst>
      <p:ext uri="{BB962C8B-B14F-4D97-AF65-F5344CB8AC3E}">
        <p14:creationId xmlns:p14="http://schemas.microsoft.com/office/powerpoint/2010/main" val="1344408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05C8A71-528D-4A23-9D8E-2F671E983FB4}" type="datetimeFigureOut">
              <a:rPr lang="lv-LV" smtClean="0"/>
              <a:t>14.11.2022</a:t>
            </a:fld>
            <a:endParaRPr lang="lv-LV"/>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75A6C9C-B0A1-4A59-B799-000DCFAD182C}" type="slidenum">
              <a:rPr lang="lv-LV" smtClean="0"/>
              <a:t>‹#›</a:t>
            </a:fld>
            <a:endParaRPr lang="lv-LV"/>
          </a:p>
        </p:txBody>
      </p:sp>
    </p:spTree>
    <p:extLst>
      <p:ext uri="{BB962C8B-B14F-4D97-AF65-F5344CB8AC3E}">
        <p14:creationId xmlns:p14="http://schemas.microsoft.com/office/powerpoint/2010/main" val="1517422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a:t>
            </a:fld>
            <a:endParaRPr lang="lv-LV"/>
          </a:p>
        </p:txBody>
      </p:sp>
    </p:spTree>
    <p:extLst>
      <p:ext uri="{BB962C8B-B14F-4D97-AF65-F5344CB8AC3E}">
        <p14:creationId xmlns:p14="http://schemas.microsoft.com/office/powerpoint/2010/main" val="2626897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10</a:t>
            </a:fld>
            <a:endParaRPr lang="lv-LV"/>
          </a:p>
        </p:txBody>
      </p:sp>
    </p:spTree>
    <p:extLst>
      <p:ext uri="{BB962C8B-B14F-4D97-AF65-F5344CB8AC3E}">
        <p14:creationId xmlns:p14="http://schemas.microsoft.com/office/powerpoint/2010/main" val="999935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11</a:t>
            </a:fld>
            <a:endParaRPr lang="lv-LV"/>
          </a:p>
        </p:txBody>
      </p:sp>
    </p:spTree>
    <p:extLst>
      <p:ext uri="{BB962C8B-B14F-4D97-AF65-F5344CB8AC3E}">
        <p14:creationId xmlns:p14="http://schemas.microsoft.com/office/powerpoint/2010/main" val="1038349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12</a:t>
            </a:fld>
            <a:endParaRPr lang="lv-LV"/>
          </a:p>
        </p:txBody>
      </p:sp>
    </p:spTree>
    <p:extLst>
      <p:ext uri="{BB962C8B-B14F-4D97-AF65-F5344CB8AC3E}">
        <p14:creationId xmlns:p14="http://schemas.microsoft.com/office/powerpoint/2010/main" val="14231763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13</a:t>
            </a:fld>
            <a:endParaRPr lang="lv-LV"/>
          </a:p>
        </p:txBody>
      </p:sp>
    </p:spTree>
    <p:extLst>
      <p:ext uri="{BB962C8B-B14F-4D97-AF65-F5344CB8AC3E}">
        <p14:creationId xmlns:p14="http://schemas.microsoft.com/office/powerpoint/2010/main" val="30048605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14</a:t>
            </a:fld>
            <a:endParaRPr lang="lv-LV"/>
          </a:p>
        </p:txBody>
      </p:sp>
    </p:spTree>
    <p:extLst>
      <p:ext uri="{BB962C8B-B14F-4D97-AF65-F5344CB8AC3E}">
        <p14:creationId xmlns:p14="http://schemas.microsoft.com/office/powerpoint/2010/main" val="190231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15</a:t>
            </a:fld>
            <a:endParaRPr lang="lv-LV"/>
          </a:p>
        </p:txBody>
      </p:sp>
    </p:spTree>
    <p:extLst>
      <p:ext uri="{BB962C8B-B14F-4D97-AF65-F5344CB8AC3E}">
        <p14:creationId xmlns:p14="http://schemas.microsoft.com/office/powerpoint/2010/main" val="1279428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16</a:t>
            </a:fld>
            <a:endParaRPr lang="lv-LV"/>
          </a:p>
        </p:txBody>
      </p:sp>
    </p:spTree>
    <p:extLst>
      <p:ext uri="{BB962C8B-B14F-4D97-AF65-F5344CB8AC3E}">
        <p14:creationId xmlns:p14="http://schemas.microsoft.com/office/powerpoint/2010/main" val="3089781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17</a:t>
            </a:fld>
            <a:endParaRPr lang="lv-LV"/>
          </a:p>
        </p:txBody>
      </p:sp>
    </p:spTree>
    <p:extLst>
      <p:ext uri="{BB962C8B-B14F-4D97-AF65-F5344CB8AC3E}">
        <p14:creationId xmlns:p14="http://schemas.microsoft.com/office/powerpoint/2010/main" val="13721232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18</a:t>
            </a:fld>
            <a:endParaRPr lang="lv-LV"/>
          </a:p>
        </p:txBody>
      </p:sp>
    </p:spTree>
    <p:extLst>
      <p:ext uri="{BB962C8B-B14F-4D97-AF65-F5344CB8AC3E}">
        <p14:creationId xmlns:p14="http://schemas.microsoft.com/office/powerpoint/2010/main" val="22988417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19</a:t>
            </a:fld>
            <a:endParaRPr lang="lv-LV"/>
          </a:p>
        </p:txBody>
      </p:sp>
    </p:spTree>
    <p:extLst>
      <p:ext uri="{BB962C8B-B14F-4D97-AF65-F5344CB8AC3E}">
        <p14:creationId xmlns:p14="http://schemas.microsoft.com/office/powerpoint/2010/main" val="349624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2</a:t>
            </a:fld>
            <a:endParaRPr lang="lv-LV"/>
          </a:p>
        </p:txBody>
      </p:sp>
    </p:spTree>
    <p:extLst>
      <p:ext uri="{BB962C8B-B14F-4D97-AF65-F5344CB8AC3E}">
        <p14:creationId xmlns:p14="http://schemas.microsoft.com/office/powerpoint/2010/main" val="33976894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20</a:t>
            </a:fld>
            <a:endParaRPr lang="lv-LV"/>
          </a:p>
        </p:txBody>
      </p:sp>
    </p:spTree>
    <p:extLst>
      <p:ext uri="{BB962C8B-B14F-4D97-AF65-F5344CB8AC3E}">
        <p14:creationId xmlns:p14="http://schemas.microsoft.com/office/powerpoint/2010/main" val="35585015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21</a:t>
            </a:fld>
            <a:endParaRPr lang="lv-LV"/>
          </a:p>
        </p:txBody>
      </p:sp>
    </p:spTree>
    <p:extLst>
      <p:ext uri="{BB962C8B-B14F-4D97-AF65-F5344CB8AC3E}">
        <p14:creationId xmlns:p14="http://schemas.microsoft.com/office/powerpoint/2010/main" val="20380414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22</a:t>
            </a:fld>
            <a:endParaRPr lang="lv-LV"/>
          </a:p>
        </p:txBody>
      </p:sp>
    </p:spTree>
    <p:extLst>
      <p:ext uri="{BB962C8B-B14F-4D97-AF65-F5344CB8AC3E}">
        <p14:creationId xmlns:p14="http://schemas.microsoft.com/office/powerpoint/2010/main" val="35769331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23</a:t>
            </a:fld>
            <a:endParaRPr lang="lv-LV"/>
          </a:p>
        </p:txBody>
      </p:sp>
    </p:spTree>
    <p:extLst>
      <p:ext uri="{BB962C8B-B14F-4D97-AF65-F5344CB8AC3E}">
        <p14:creationId xmlns:p14="http://schemas.microsoft.com/office/powerpoint/2010/main" val="3633876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24</a:t>
            </a:fld>
            <a:endParaRPr lang="lv-LV"/>
          </a:p>
        </p:txBody>
      </p:sp>
    </p:spTree>
    <p:extLst>
      <p:ext uri="{BB962C8B-B14F-4D97-AF65-F5344CB8AC3E}">
        <p14:creationId xmlns:p14="http://schemas.microsoft.com/office/powerpoint/2010/main" val="30813013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25</a:t>
            </a:fld>
            <a:endParaRPr lang="lv-LV"/>
          </a:p>
        </p:txBody>
      </p:sp>
    </p:spTree>
    <p:extLst>
      <p:ext uri="{BB962C8B-B14F-4D97-AF65-F5344CB8AC3E}">
        <p14:creationId xmlns:p14="http://schemas.microsoft.com/office/powerpoint/2010/main" val="6680365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26</a:t>
            </a:fld>
            <a:endParaRPr lang="lv-LV"/>
          </a:p>
        </p:txBody>
      </p:sp>
    </p:spTree>
    <p:extLst>
      <p:ext uri="{BB962C8B-B14F-4D97-AF65-F5344CB8AC3E}">
        <p14:creationId xmlns:p14="http://schemas.microsoft.com/office/powerpoint/2010/main" val="38606400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27</a:t>
            </a:fld>
            <a:endParaRPr lang="lv-LV"/>
          </a:p>
        </p:txBody>
      </p:sp>
    </p:spTree>
    <p:extLst>
      <p:ext uri="{BB962C8B-B14F-4D97-AF65-F5344CB8AC3E}">
        <p14:creationId xmlns:p14="http://schemas.microsoft.com/office/powerpoint/2010/main" val="194991782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28</a:t>
            </a:fld>
            <a:endParaRPr lang="lv-LV"/>
          </a:p>
        </p:txBody>
      </p:sp>
    </p:spTree>
    <p:extLst>
      <p:ext uri="{BB962C8B-B14F-4D97-AF65-F5344CB8AC3E}">
        <p14:creationId xmlns:p14="http://schemas.microsoft.com/office/powerpoint/2010/main" val="14287603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29</a:t>
            </a:fld>
            <a:endParaRPr lang="lv-LV"/>
          </a:p>
        </p:txBody>
      </p:sp>
    </p:spTree>
    <p:extLst>
      <p:ext uri="{BB962C8B-B14F-4D97-AF65-F5344CB8AC3E}">
        <p14:creationId xmlns:p14="http://schemas.microsoft.com/office/powerpoint/2010/main" val="2745340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3</a:t>
            </a:fld>
            <a:endParaRPr lang="lv-LV"/>
          </a:p>
        </p:txBody>
      </p:sp>
    </p:spTree>
    <p:extLst>
      <p:ext uri="{BB962C8B-B14F-4D97-AF65-F5344CB8AC3E}">
        <p14:creationId xmlns:p14="http://schemas.microsoft.com/office/powerpoint/2010/main" val="4543156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30</a:t>
            </a:fld>
            <a:endParaRPr lang="lv-LV"/>
          </a:p>
        </p:txBody>
      </p:sp>
    </p:spTree>
    <p:extLst>
      <p:ext uri="{BB962C8B-B14F-4D97-AF65-F5344CB8AC3E}">
        <p14:creationId xmlns:p14="http://schemas.microsoft.com/office/powerpoint/2010/main" val="37277207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31</a:t>
            </a:fld>
            <a:endParaRPr lang="lv-LV"/>
          </a:p>
        </p:txBody>
      </p:sp>
    </p:spTree>
    <p:extLst>
      <p:ext uri="{BB962C8B-B14F-4D97-AF65-F5344CB8AC3E}">
        <p14:creationId xmlns:p14="http://schemas.microsoft.com/office/powerpoint/2010/main" val="33310875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5A6C9C-B0A1-4A59-B799-000DCFAD182C}" type="slidenum">
              <a:rPr lang="lv-LV" smtClean="0"/>
              <a:t>32</a:t>
            </a:fld>
            <a:endParaRPr lang="lv-LV"/>
          </a:p>
        </p:txBody>
      </p:sp>
    </p:spTree>
    <p:extLst>
      <p:ext uri="{BB962C8B-B14F-4D97-AF65-F5344CB8AC3E}">
        <p14:creationId xmlns:p14="http://schemas.microsoft.com/office/powerpoint/2010/main" val="4231834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4</a:t>
            </a:fld>
            <a:endParaRPr lang="lv-LV"/>
          </a:p>
        </p:txBody>
      </p:sp>
    </p:spTree>
    <p:extLst>
      <p:ext uri="{BB962C8B-B14F-4D97-AF65-F5344CB8AC3E}">
        <p14:creationId xmlns:p14="http://schemas.microsoft.com/office/powerpoint/2010/main" val="20696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5</a:t>
            </a:fld>
            <a:endParaRPr lang="lv-LV"/>
          </a:p>
        </p:txBody>
      </p:sp>
    </p:spTree>
    <p:extLst>
      <p:ext uri="{BB962C8B-B14F-4D97-AF65-F5344CB8AC3E}">
        <p14:creationId xmlns:p14="http://schemas.microsoft.com/office/powerpoint/2010/main" val="765100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6</a:t>
            </a:fld>
            <a:endParaRPr lang="lv-LV"/>
          </a:p>
        </p:txBody>
      </p:sp>
    </p:spTree>
    <p:extLst>
      <p:ext uri="{BB962C8B-B14F-4D97-AF65-F5344CB8AC3E}">
        <p14:creationId xmlns:p14="http://schemas.microsoft.com/office/powerpoint/2010/main" val="1286726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7</a:t>
            </a:fld>
            <a:endParaRPr lang="lv-LV"/>
          </a:p>
        </p:txBody>
      </p:sp>
    </p:spTree>
    <p:extLst>
      <p:ext uri="{BB962C8B-B14F-4D97-AF65-F5344CB8AC3E}">
        <p14:creationId xmlns:p14="http://schemas.microsoft.com/office/powerpoint/2010/main" val="2910749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8</a:t>
            </a:fld>
            <a:endParaRPr lang="lv-LV"/>
          </a:p>
        </p:txBody>
      </p:sp>
    </p:spTree>
    <p:extLst>
      <p:ext uri="{BB962C8B-B14F-4D97-AF65-F5344CB8AC3E}">
        <p14:creationId xmlns:p14="http://schemas.microsoft.com/office/powerpoint/2010/main" val="2083869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175A6C9C-B0A1-4A59-B799-000DCFAD182C}" type="slidenum">
              <a:rPr lang="lv-LV" smtClean="0"/>
              <a:t>9</a:t>
            </a:fld>
            <a:endParaRPr lang="lv-LV"/>
          </a:p>
        </p:txBody>
      </p:sp>
    </p:spTree>
    <p:extLst>
      <p:ext uri="{BB962C8B-B14F-4D97-AF65-F5344CB8AC3E}">
        <p14:creationId xmlns:p14="http://schemas.microsoft.com/office/powerpoint/2010/main" val="1230037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CACB56CF-1902-4357-8BB8-6401FC79431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3135821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CB56CF-1902-4357-8BB8-6401FC79431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5317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CB56CF-1902-4357-8BB8-6401FC79431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36203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CACB56CF-1902-4357-8BB8-6401FC79431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751214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B56CF-1902-4357-8BB8-6401FC794310}" type="datetimeFigureOut">
              <a:rPr lang="lv-LV" smtClean="0"/>
              <a:t>14.11.2022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18330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CACB56CF-1902-4357-8BB8-6401FC79431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930075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CACB56CF-1902-4357-8BB8-6401FC794310}" type="datetimeFigureOut">
              <a:rPr lang="lv-LV" smtClean="0"/>
              <a:t>14.11.2022</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318354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CACB56CF-1902-4357-8BB8-6401FC794310}" type="datetimeFigureOut">
              <a:rPr lang="lv-LV" smtClean="0"/>
              <a:t>14.11.2022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3089041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B56CF-1902-4357-8BB8-6401FC794310}" type="datetimeFigureOut">
              <a:rPr lang="lv-LV" smtClean="0"/>
              <a:t>14.11.2022</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2166536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CB56CF-1902-4357-8BB8-6401FC79431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664525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CB56CF-1902-4357-8BB8-6401FC794310}" type="datetimeFigureOut">
              <a:rPr lang="lv-LV" smtClean="0"/>
              <a:t>14.11.2022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ACE2BCE-5327-4189-85DD-207823C74FF8}" type="slidenum">
              <a:rPr lang="lv-LV" smtClean="0"/>
              <a:t>‹#›</a:t>
            </a:fld>
            <a:endParaRPr lang="lv-LV"/>
          </a:p>
        </p:txBody>
      </p:sp>
    </p:spTree>
    <p:extLst>
      <p:ext uri="{BB962C8B-B14F-4D97-AF65-F5344CB8AC3E}">
        <p14:creationId xmlns:p14="http://schemas.microsoft.com/office/powerpoint/2010/main" val="673618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B56CF-1902-4357-8BB8-6401FC794310}" type="datetimeFigureOut">
              <a:rPr lang="lv-LV" smtClean="0"/>
              <a:t>14.11.2022</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E2BCE-5327-4189-85DD-207823C74FF8}" type="slidenum">
              <a:rPr lang="lv-LV" smtClean="0"/>
              <a:t>‹#›</a:t>
            </a:fld>
            <a:endParaRPr lang="lv-LV"/>
          </a:p>
        </p:txBody>
      </p:sp>
    </p:spTree>
    <p:extLst>
      <p:ext uri="{BB962C8B-B14F-4D97-AF65-F5344CB8AC3E}">
        <p14:creationId xmlns:p14="http://schemas.microsoft.com/office/powerpoint/2010/main" val="3189626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vaucers@liaa.gov.l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72293" y="2142898"/>
            <a:ext cx="9144000" cy="2559730"/>
          </a:xfrm>
        </p:spPr>
        <p:txBody>
          <a:bodyPr>
            <a:normAutofit fontScale="90000"/>
          </a:bodyPr>
          <a:lstStyle/>
          <a:p>
            <a:br>
              <a:rPr lang="lv-LV" dirty="0">
                <a:latin typeface="Bahnschrift Condensed" panose="020B0502040204020203" pitchFamily="34" charset="0"/>
              </a:rPr>
            </a:br>
            <a:r>
              <a:rPr lang="lv-LV" sz="8000" dirty="0" err="1">
                <a:latin typeface="Bahnschrift Condensed" panose="020B0502040204020203" pitchFamily="34" charset="0"/>
                <a:ea typeface="+mn-ea"/>
                <a:cs typeface="+mn-cs"/>
              </a:rPr>
              <a:t>Vaučera</a:t>
            </a:r>
            <a:r>
              <a:rPr lang="lv-LV" sz="8000" dirty="0">
                <a:latin typeface="Bahnschrift Condensed" panose="020B0502040204020203" pitchFamily="34" charset="0"/>
                <a:ea typeface="+mn-ea"/>
                <a:cs typeface="+mn-cs"/>
              </a:rPr>
              <a:t> izsniegšanas, tā aprites un izmantošanas nosacījumi</a:t>
            </a:r>
            <a:br>
              <a:rPr lang="lv-LV" dirty="0"/>
            </a:br>
            <a:endParaRPr lang="lv-LV" dirty="0">
              <a:latin typeface="Bahnschrift Condensed" panose="020B0502040204020203" pitchFamily="34" charset="0"/>
            </a:endParaRPr>
          </a:p>
        </p:txBody>
      </p:sp>
      <p:sp>
        <p:nvSpPr>
          <p:cNvPr id="11" name="Rectangle 10"/>
          <p:cNvSpPr/>
          <p:nvPr/>
        </p:nvSpPr>
        <p:spPr>
          <a:xfrm>
            <a:off x="245533" y="6060962"/>
            <a:ext cx="11726333" cy="523220"/>
          </a:xfrm>
          <a:prstGeom prst="rect">
            <a:avLst/>
          </a:prstGeom>
        </p:spPr>
        <p:txBody>
          <a:bodyPr wrap="square">
            <a:spAutoFit/>
          </a:bodyPr>
          <a:lstStyle/>
          <a:p>
            <a:pPr algn="ctr"/>
            <a:r>
              <a:rPr lang="lv-LV" sz="1400" dirty="0">
                <a:latin typeface="Bahnschrift Condensed" panose="020B0502040204020203" pitchFamily="34" charset="0"/>
              </a:rPr>
              <a:t>Atbalsts tiek sniegts Eiropas Reģionālās attīstības fonda projekta „Tehnoloģiju pārneses programma”</a:t>
            </a:r>
          </a:p>
          <a:p>
            <a:pPr algn="ctr"/>
            <a:r>
              <a:rPr lang="lv-LV" sz="1400" dirty="0">
                <a:latin typeface="Bahnschrift Condensed" panose="020B0502040204020203" pitchFamily="34" charset="0"/>
              </a:rPr>
              <a:t> (projekta identifikācijas numurs 1.2.1.2/16/I/001) ietvaros</a:t>
            </a:r>
          </a:p>
        </p:txBody>
      </p:sp>
      <p:pic>
        <p:nvPicPr>
          <p:cNvPr id="1026" name="Picture 2" descr="\\fs01\Public\Marketings\LOGO\eraf\ansambli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9914" y="4405993"/>
            <a:ext cx="6819900" cy="14097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97492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48493" y="213291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8000" dirty="0" err="1">
                <a:solidFill>
                  <a:schemeClr val="accent6">
                    <a:lumMod val="75000"/>
                  </a:schemeClr>
                </a:solidFill>
                <a:latin typeface="Bahnschrift Condensed" panose="020B0502040204020203" pitchFamily="34" charset="0"/>
                <a:ea typeface="+mn-ea"/>
                <a:cs typeface="+mn-cs"/>
              </a:rPr>
              <a:t>Vaučera</a:t>
            </a:r>
            <a:r>
              <a:rPr lang="lv-LV" sz="8000" dirty="0">
                <a:solidFill>
                  <a:schemeClr val="accent6">
                    <a:lumMod val="75000"/>
                  </a:schemeClr>
                </a:solidFill>
                <a:latin typeface="Bahnschrift Condensed" panose="020B0502040204020203" pitchFamily="34" charset="0"/>
                <a:ea typeface="+mn-ea"/>
                <a:cs typeface="+mn-cs"/>
              </a:rPr>
              <a:t> rezervēšana</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611796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15955" y="1445079"/>
            <a:ext cx="10358535" cy="3339191"/>
          </a:xfrm>
        </p:spPr>
        <p:txBody>
          <a:bodyPr anchor="ctr">
            <a:normAutofit fontScale="62500" lnSpcReduction="20000"/>
          </a:bodyPr>
          <a:lstStyle/>
          <a:p>
            <a:pPr marL="457200" lvl="1" indent="0">
              <a:buNone/>
            </a:pPr>
            <a:endParaRPr lang="lv-LV" dirty="0">
              <a:latin typeface="Bahnschrift Condensed" panose="020B0502040204020203" pitchFamily="34" charset="0"/>
            </a:endParaRPr>
          </a:p>
          <a:p>
            <a:pPr marL="457200" lvl="1" indent="0">
              <a:buNone/>
            </a:pPr>
            <a:endParaRPr lang="lv-LV" dirty="0">
              <a:latin typeface="Bahnschrift Condensed" panose="020B0502040204020203" pitchFamily="34" charset="0"/>
            </a:endParaRPr>
          </a:p>
          <a:p>
            <a:pPr marL="457200" lvl="1" indent="0" algn="just">
              <a:lnSpc>
                <a:spcPct val="170000"/>
              </a:lnSpc>
              <a:buNone/>
            </a:pPr>
            <a:r>
              <a:rPr lang="lv-LV" sz="6400" dirty="0">
                <a:latin typeface="Bahnschrift Condensed" panose="020B0502040204020203" pitchFamily="34" charset="0"/>
              </a:rPr>
              <a:t>              Lai rezervētu </a:t>
            </a:r>
            <a:r>
              <a:rPr lang="lv-LV" sz="6400" dirty="0" err="1">
                <a:latin typeface="Bahnschrift Condensed" panose="020B0502040204020203" pitchFamily="34" charset="0"/>
              </a:rPr>
              <a:t>vaučeru</a:t>
            </a:r>
            <a:r>
              <a:rPr lang="lv-LV" sz="6400" dirty="0">
                <a:latin typeface="Bahnschrift Condensed" panose="020B0502040204020203" pitchFamily="34" charset="0"/>
              </a:rPr>
              <a:t>, pakalpojuma sniedzējam jānosūta </a:t>
            </a:r>
            <a:r>
              <a:rPr lang="lv-LV" sz="6400" dirty="0" err="1">
                <a:latin typeface="Bahnschrift Condensed" panose="020B0502040204020203" pitchFamily="34" charset="0"/>
              </a:rPr>
              <a:t>vaučera</a:t>
            </a:r>
            <a:r>
              <a:rPr lang="lv-LV" sz="6400" dirty="0">
                <a:latin typeface="Bahnschrift Condensed" panose="020B0502040204020203" pitchFamily="34" charset="0"/>
              </a:rPr>
              <a:t> rezervācijas pieprasījums LIAA uz            e-pastu   </a:t>
            </a:r>
            <a:r>
              <a:rPr lang="lv-LV" sz="6400" dirty="0" err="1">
                <a:solidFill>
                  <a:srgbClr val="FF0000"/>
                </a:solidFill>
                <a:latin typeface="Bahnschrift Condensed" panose="020B0502040204020203" pitchFamily="34" charset="0"/>
                <a:hlinkClick r:id="rId3"/>
              </a:rPr>
              <a:t>vaucers@liaa.gov.lv</a:t>
            </a:r>
            <a:r>
              <a:rPr lang="lv-LV" dirty="0">
                <a:latin typeface="Bahnschrift Condensed" panose="020B0502040204020203" pitchFamily="34" charset="0"/>
              </a:rPr>
              <a:t>. </a:t>
            </a:r>
          </a:p>
        </p:txBody>
      </p:sp>
      <p:sp>
        <p:nvSpPr>
          <p:cNvPr id="5" name="Oval 4"/>
          <p:cNvSpPr/>
          <p:nvPr/>
        </p:nvSpPr>
        <p:spPr>
          <a:xfrm>
            <a:off x="1027227" y="1776550"/>
            <a:ext cx="1144998" cy="1087050"/>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3600" dirty="0">
                <a:solidFill>
                  <a:schemeClr val="tx1"/>
                </a:solidFill>
              </a:rPr>
              <a:t>1</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42615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6" name="Content Placeholder 2"/>
          <p:cNvSpPr txBox="1">
            <a:spLocks/>
          </p:cNvSpPr>
          <p:nvPr/>
        </p:nvSpPr>
        <p:spPr>
          <a:xfrm>
            <a:off x="721220" y="1604001"/>
            <a:ext cx="10358535" cy="2992663"/>
          </a:xfrm>
          <a:prstGeom prst="rect">
            <a:avLst/>
          </a:prstGeom>
        </p:spPr>
        <p:txBody>
          <a:bodyPr vert="horz" lIns="91440" tIns="45720" rIns="91440" bIns="45720" rtlCol="0" anchor="ct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Font typeface="Arial" panose="020B0604020202020204" pitchFamily="34" charset="0"/>
              <a:buNone/>
            </a:pPr>
            <a:r>
              <a:rPr lang="lv-LV" sz="3800" dirty="0">
                <a:latin typeface="Bahnschrift Condensed" panose="020B0502040204020203" pitchFamily="34" charset="0"/>
              </a:rPr>
              <a:t>                                                                     </a:t>
            </a:r>
          </a:p>
          <a:p>
            <a:pPr marL="457200" lvl="1" indent="0">
              <a:buFont typeface="Arial" panose="020B0604020202020204" pitchFamily="34" charset="0"/>
              <a:buNone/>
            </a:pPr>
            <a:endParaRPr lang="lv-LV" sz="3800" dirty="0">
              <a:latin typeface="Bahnschrift Condensed" panose="020B0502040204020203" pitchFamily="34" charset="0"/>
            </a:endParaRPr>
          </a:p>
          <a:p>
            <a:pPr marL="457200" lvl="1" indent="0">
              <a:buFont typeface="Arial" panose="020B0604020202020204" pitchFamily="34" charset="0"/>
              <a:buNone/>
            </a:pPr>
            <a:endParaRPr lang="lv-LV" sz="3800" dirty="0">
              <a:latin typeface="Bahnschrift Condensed" panose="020B0502040204020203" pitchFamily="34" charset="0"/>
            </a:endParaRPr>
          </a:p>
          <a:p>
            <a:pPr marL="457200" lvl="1" indent="0">
              <a:buFont typeface="Arial" panose="020B0604020202020204" pitchFamily="34" charset="0"/>
              <a:buNone/>
            </a:pPr>
            <a:endParaRPr lang="lv-LV" sz="3800" dirty="0">
              <a:latin typeface="Bahnschrift Condensed" panose="020B0502040204020203" pitchFamily="34" charset="0"/>
            </a:endParaRPr>
          </a:p>
          <a:p>
            <a:pPr marL="457200" lvl="1" indent="0">
              <a:buFont typeface="Arial" panose="020B0604020202020204" pitchFamily="34" charset="0"/>
              <a:buNone/>
            </a:pPr>
            <a:endParaRPr lang="lv-LV" sz="3800" dirty="0">
              <a:latin typeface="Bahnschrift Condensed" panose="020B0502040204020203" pitchFamily="34" charset="0"/>
            </a:endParaRPr>
          </a:p>
          <a:p>
            <a:pPr marL="457200" lvl="1" indent="0">
              <a:buFont typeface="Arial" panose="020B0604020202020204" pitchFamily="34" charset="0"/>
              <a:buNone/>
            </a:pPr>
            <a:r>
              <a:rPr lang="lv-LV" sz="3800" dirty="0">
                <a:latin typeface="Bahnschrift Condensed" panose="020B0502040204020203" pitchFamily="34" charset="0"/>
              </a:rPr>
              <a:t>                                                      </a:t>
            </a:r>
            <a:r>
              <a:rPr lang="lv-LV" sz="16000" dirty="0">
                <a:latin typeface="Bahnschrift Condensed" panose="020B0502040204020203" pitchFamily="34" charset="0"/>
              </a:rPr>
              <a:t>LIAA pārbauda, vai:</a:t>
            </a:r>
          </a:p>
          <a:p>
            <a:pPr marL="0" indent="0">
              <a:buNone/>
            </a:pPr>
            <a:endParaRPr lang="lv-LV" sz="12800" dirty="0">
              <a:latin typeface="Bahnschrift Condensed" panose="020B0502040204020203" pitchFamily="34" charset="0"/>
            </a:endParaRPr>
          </a:p>
          <a:p>
            <a:pPr marL="0" indent="0">
              <a:buNone/>
            </a:pPr>
            <a:endParaRPr lang="lv-LV" sz="12800" dirty="0">
              <a:latin typeface="Bahnschrift Condensed" panose="020B0502040204020203" pitchFamily="34" charset="0"/>
            </a:endParaRPr>
          </a:p>
          <a:p>
            <a:pPr lvl="0"/>
            <a:r>
              <a:rPr lang="lv-LV" sz="14400" dirty="0" err="1">
                <a:latin typeface="Bahnschrift Condensed" panose="020B0502040204020203" pitchFamily="34" charset="0"/>
              </a:rPr>
              <a:t>Vaučers</a:t>
            </a:r>
            <a:r>
              <a:rPr lang="lv-LV" sz="14400" dirty="0">
                <a:latin typeface="Bahnschrift Condensed" panose="020B0502040204020203" pitchFamily="34" charset="0"/>
              </a:rPr>
              <a:t>, uz kuru atsaucas pakalpojuma sniedzējs, ir izsniegts atbalsta saņēmējam, ar kuru gatavojas slēgt pakalpojuma līgumu;</a:t>
            </a:r>
          </a:p>
          <a:p>
            <a:pPr marL="0" lvl="0" indent="0">
              <a:buNone/>
            </a:pPr>
            <a:endParaRPr lang="lv-LV" sz="14400" dirty="0">
              <a:latin typeface="Bahnschrift Condensed" panose="020B0502040204020203" pitchFamily="34" charset="0"/>
            </a:endParaRPr>
          </a:p>
          <a:p>
            <a:pPr lvl="0"/>
            <a:r>
              <a:rPr lang="lv-LV" sz="14400" dirty="0" err="1">
                <a:latin typeface="Bahnschrift Condensed" panose="020B0502040204020203" pitchFamily="34" charset="0"/>
              </a:rPr>
              <a:t>Vaučers</a:t>
            </a:r>
            <a:r>
              <a:rPr lang="lv-LV" sz="14400" dirty="0">
                <a:latin typeface="Bahnschrift Condensed" panose="020B0502040204020203" pitchFamily="34" charset="0"/>
              </a:rPr>
              <a:t> nav rezervēts vai aktivizēts citam pakalpojuma sniedzējam;</a:t>
            </a:r>
          </a:p>
          <a:p>
            <a:pPr marL="0" lvl="0" indent="0">
              <a:buNone/>
            </a:pPr>
            <a:endParaRPr lang="lv-LV" sz="14400" dirty="0">
              <a:latin typeface="Bahnschrift Condensed" panose="020B0502040204020203" pitchFamily="34" charset="0"/>
            </a:endParaRPr>
          </a:p>
          <a:p>
            <a:r>
              <a:rPr lang="lv-LV" sz="14400" dirty="0">
                <a:latin typeface="Bahnschrift Condensed" panose="020B0502040204020203" pitchFamily="34" charset="0"/>
              </a:rPr>
              <a:t>Izvēlētais pakalpojumu sniedzējs atbilst MK noteikumu Nr. 692         46. vai 46.</a:t>
            </a:r>
            <a:r>
              <a:rPr lang="lv-LV" sz="14400" baseline="30000" dirty="0">
                <a:latin typeface="Bahnschrift Condensed" panose="020B0502040204020203" pitchFamily="34" charset="0"/>
              </a:rPr>
              <a:t>1</a:t>
            </a:r>
            <a:r>
              <a:rPr lang="lv-LV" sz="14400" dirty="0">
                <a:latin typeface="Bahnschrift Condensed" panose="020B0502040204020203" pitchFamily="34" charset="0"/>
              </a:rPr>
              <a:t> vai 46.</a:t>
            </a:r>
            <a:r>
              <a:rPr lang="lv-LV" sz="14400" baseline="30000" dirty="0">
                <a:latin typeface="Bahnschrift Condensed" panose="020B0502040204020203" pitchFamily="34" charset="0"/>
              </a:rPr>
              <a:t>2</a:t>
            </a:r>
            <a:r>
              <a:rPr lang="lv-LV" sz="14400" dirty="0">
                <a:latin typeface="Bahnschrift Condensed" panose="020B0502040204020203" pitchFamily="34" charset="0"/>
              </a:rPr>
              <a:t> punkta prasībām un  ir tiesīgs īstenot atbilstošo atbalstāmo darbību.</a:t>
            </a:r>
          </a:p>
          <a:p>
            <a:pPr lvl="0"/>
            <a:endParaRPr lang="lv-LV" sz="7000" dirty="0"/>
          </a:p>
          <a:p>
            <a:endParaRPr lang="lv-LV" dirty="0">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7996394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10041" y="839323"/>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rPr>
              <a:t>1. Pakalpojuma sniedzējs iesniedz </a:t>
            </a:r>
            <a:r>
              <a:rPr lang="lv-LV" sz="4000" dirty="0" err="1">
                <a:latin typeface="Bahnschrift Condensed" panose="020B0502040204020203" pitchFamily="34" charset="0"/>
              </a:rPr>
              <a:t>vaučera</a:t>
            </a:r>
            <a:r>
              <a:rPr lang="lv-LV" sz="4000" dirty="0">
                <a:latin typeface="Bahnschrift Condensed" panose="020B0502040204020203" pitchFamily="34" charset="0"/>
              </a:rPr>
              <a:t> rezervācijas</a:t>
            </a:r>
            <a:br>
              <a:rPr lang="lv-LV" sz="4000" dirty="0">
                <a:latin typeface="Bahnschrift Condensed" panose="020B0502040204020203" pitchFamily="34" charset="0"/>
              </a:rPr>
            </a:br>
            <a:r>
              <a:rPr lang="lv-LV" sz="4000" dirty="0">
                <a:latin typeface="Bahnschrift Condensed" panose="020B0502040204020203" pitchFamily="34" charset="0"/>
              </a:rPr>
              <a:t> pieteikumu </a:t>
            </a:r>
            <a:br>
              <a:rPr lang="lv-LV" dirty="0"/>
            </a:br>
            <a:endParaRPr lang="lv-LV" dirty="0">
              <a:latin typeface="Bahnschrift Condensed" panose="020B0502040204020203" pitchFamily="34" charset="0"/>
            </a:endParaRPr>
          </a:p>
        </p:txBody>
      </p:sp>
      <p:sp>
        <p:nvSpPr>
          <p:cNvPr id="13" name="Oval 12"/>
          <p:cNvSpPr/>
          <p:nvPr/>
        </p:nvSpPr>
        <p:spPr>
          <a:xfrm>
            <a:off x="5590116" y="741322"/>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6" name="Rectangle 15"/>
          <p:cNvSpPr/>
          <p:nvPr/>
        </p:nvSpPr>
        <p:spPr>
          <a:xfrm>
            <a:off x="7653867" y="421901"/>
            <a:ext cx="4207933" cy="2308324"/>
          </a:xfrm>
          <a:prstGeom prst="rect">
            <a:avLst/>
          </a:prstGeom>
        </p:spPr>
        <p:txBody>
          <a:bodyPr wrap="square">
            <a:spAutoFit/>
          </a:bodyPr>
          <a:lstStyle/>
          <a:p>
            <a:r>
              <a:rPr lang="lv-LV" sz="3600" dirty="0">
                <a:latin typeface="Bahnschrift Condensed" panose="020B0502040204020203" pitchFamily="34" charset="0"/>
                <a:ea typeface="+mj-ea"/>
                <a:cs typeface="+mj-cs"/>
              </a:rPr>
              <a:t>2. LIAA lūdz atbalsta saņēmējam  iesniegt apliecinājumus un iepirkumu dokumentāciju</a:t>
            </a:r>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Right Arrow 7"/>
          <p:cNvSpPr/>
          <p:nvPr/>
        </p:nvSpPr>
        <p:spPr>
          <a:xfrm flipV="1">
            <a:off x="6587067" y="1010773"/>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621867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8" name="TextBox 37"/>
          <p:cNvSpPr txBox="1"/>
          <p:nvPr/>
        </p:nvSpPr>
        <p:spPr>
          <a:xfrm>
            <a:off x="812216" y="892694"/>
            <a:ext cx="10947984" cy="4909036"/>
          </a:xfrm>
          <a:prstGeom prst="rect">
            <a:avLst/>
          </a:prstGeom>
          <a:noFill/>
        </p:spPr>
        <p:txBody>
          <a:bodyPr wrap="square" rtlCol="0">
            <a:spAutoFit/>
          </a:bodyPr>
          <a:lstStyle/>
          <a:p>
            <a:pPr>
              <a:spcAft>
                <a:spcPts val="600"/>
              </a:spcAft>
            </a:pPr>
            <a:r>
              <a:rPr lang="lv-LV" sz="2800" dirty="0">
                <a:latin typeface="Bahnschrift Condensed" panose="020B0502040204020203" pitchFamily="34" charset="0"/>
              </a:rPr>
              <a:t>              </a:t>
            </a:r>
            <a:endParaRPr lang="lv-LV" sz="2800" u="sng" dirty="0">
              <a:latin typeface="Bahnschrift Condensed" panose="020B0502040204020203" pitchFamily="34" charset="0"/>
            </a:endParaRPr>
          </a:p>
          <a:p>
            <a:pPr marL="285750" indent="-285750">
              <a:buFont typeface="Arial" panose="020B0604020202020204" pitchFamily="34" charset="0"/>
              <a:buChar char="•"/>
            </a:pPr>
            <a:r>
              <a:rPr lang="lv-LV" sz="2800" dirty="0">
                <a:latin typeface="Bahnschrift Condensed" panose="020B0502040204020203" pitchFamily="34" charset="0"/>
              </a:rPr>
              <a:t>ir apliecinājis, ka attiecīgajam pakalpojuma sniedzējam  ir izsniedzis vai plāno izsniegt </a:t>
            </a:r>
            <a:r>
              <a:rPr lang="lv-LV" sz="2800" dirty="0" err="1">
                <a:latin typeface="Bahnschrift Condensed" panose="020B0502040204020203" pitchFamily="34" charset="0"/>
              </a:rPr>
              <a:t>vaučeru</a:t>
            </a:r>
            <a:r>
              <a:rPr lang="lv-LV" sz="2800" dirty="0">
                <a:latin typeface="Bahnschrift Condensed" panose="020B0502040204020203" pitchFamily="34" charset="0"/>
              </a:rPr>
              <a:t>; </a:t>
            </a:r>
          </a:p>
          <a:p>
            <a:endParaRPr lang="lv-LV" sz="2800" dirty="0">
              <a:latin typeface="Bahnschrift Condensed" panose="020B0502040204020203" pitchFamily="34" charset="0"/>
            </a:endParaRPr>
          </a:p>
          <a:p>
            <a:pPr marL="285750" indent="-285750">
              <a:buFont typeface="Arial" panose="020B0604020202020204" pitchFamily="34" charset="0"/>
              <a:buChar char="•"/>
            </a:pPr>
            <a:r>
              <a:rPr lang="lv-LV" sz="2800" dirty="0">
                <a:latin typeface="Bahnschrift Condensed" panose="020B0502040204020203" pitchFamily="34" charset="0"/>
              </a:rPr>
              <a:t>ir ievērojis MK noteikumi Nr.104 , un iepirkuma procedūras dokumentus, ja ir piemērota kāda no MK noteikumos Nr.104 minētajām iepirkumu procedūrām;</a:t>
            </a:r>
          </a:p>
          <a:p>
            <a:endParaRPr lang="lv-LV" sz="2800" dirty="0">
              <a:latin typeface="Bahnschrift Condensed" panose="020B0502040204020203" pitchFamily="34" charset="0"/>
            </a:endParaRPr>
          </a:p>
          <a:p>
            <a:pPr marL="285750" indent="-285750">
              <a:buFont typeface="Arial" panose="020B0604020202020204" pitchFamily="34" charset="0"/>
              <a:buChar char="•"/>
            </a:pPr>
            <a:r>
              <a:rPr lang="lv-LV" sz="2800" dirty="0">
                <a:latin typeface="Bahnschrift Condensed" panose="020B0502040204020203" pitchFamily="34" charset="0"/>
              </a:rPr>
              <a:t>ir apliecinājis, ka starp atbalsta saņēmēju un pakalpojuma sniedzēju nepastāv interešu konflikts un pakalpojuma līguma izpildes laikā tas nenonāks interešu konfliktā MK noteikumu Nr.104 izpratnē.</a:t>
            </a:r>
          </a:p>
          <a:p>
            <a:endParaRPr lang="lv-LV" sz="2800" dirty="0">
              <a:latin typeface="Bahnschrift Condensed" panose="020B0502040204020203" pitchFamily="34" charset="0"/>
            </a:endParaRPr>
          </a:p>
        </p:txBody>
      </p:sp>
      <p:sp>
        <p:nvSpPr>
          <p:cNvPr id="13" name="Oval 12"/>
          <p:cNvSpPr/>
          <p:nvPr/>
        </p:nvSpPr>
        <p:spPr>
          <a:xfrm>
            <a:off x="1549359" y="542090"/>
            <a:ext cx="690270" cy="694267"/>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3600" dirty="0">
                <a:solidFill>
                  <a:schemeClr val="tx1"/>
                </a:solidFill>
              </a:rPr>
              <a:t>2</a:t>
            </a:r>
          </a:p>
        </p:txBody>
      </p:sp>
      <p:sp>
        <p:nvSpPr>
          <p:cNvPr id="6" name="Rectangle 5"/>
          <p:cNvSpPr/>
          <p:nvPr/>
        </p:nvSpPr>
        <p:spPr>
          <a:xfrm>
            <a:off x="2345267" y="561071"/>
            <a:ext cx="8636000" cy="646331"/>
          </a:xfrm>
          <a:prstGeom prst="rect">
            <a:avLst/>
          </a:prstGeom>
        </p:spPr>
        <p:txBody>
          <a:bodyPr wrap="square">
            <a:spAutoFit/>
          </a:bodyPr>
          <a:lstStyle/>
          <a:p>
            <a:pPr>
              <a:spcAft>
                <a:spcPts val="600"/>
              </a:spcAft>
            </a:pPr>
            <a:r>
              <a:rPr lang="lv-LV" sz="3600" dirty="0">
                <a:latin typeface="Bahnschrift Condensed" panose="020B0502040204020203" pitchFamily="34" charset="0"/>
              </a:rPr>
              <a:t>LIAA pārbauda, vai atbalsta saņēmējs </a:t>
            </a:r>
            <a:r>
              <a:rPr lang="lv-LV" dirty="0">
                <a:latin typeface="Bahnschrift Condensed" panose="020B0502040204020203" pitchFamily="34" charset="0"/>
              </a:rPr>
              <a:t>:</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113370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8" name="TextBox 37"/>
          <p:cNvSpPr txBox="1"/>
          <p:nvPr/>
        </p:nvSpPr>
        <p:spPr>
          <a:xfrm>
            <a:off x="812216" y="892694"/>
            <a:ext cx="10947984" cy="5401479"/>
          </a:xfrm>
          <a:prstGeom prst="rect">
            <a:avLst/>
          </a:prstGeom>
          <a:noFill/>
        </p:spPr>
        <p:txBody>
          <a:bodyPr wrap="square" rtlCol="0">
            <a:spAutoFit/>
          </a:bodyPr>
          <a:lstStyle/>
          <a:p>
            <a:pPr>
              <a:spcAft>
                <a:spcPts val="600"/>
              </a:spcAft>
            </a:pPr>
            <a:r>
              <a:rPr lang="lv-LV" sz="2800" dirty="0">
                <a:latin typeface="Bahnschrift Condensed" panose="020B0502040204020203" pitchFamily="34" charset="0"/>
              </a:rPr>
              <a:t>              </a:t>
            </a:r>
            <a:endParaRPr lang="lv-LV" sz="2800" u="sng" dirty="0">
              <a:latin typeface="Bahnschrift Condensed" panose="020B0502040204020203" pitchFamily="34" charset="0"/>
            </a:endParaRPr>
          </a:p>
          <a:p>
            <a:r>
              <a:rPr lang="lv-LV" sz="2800" dirty="0">
                <a:solidFill>
                  <a:srgbClr val="FF0000"/>
                </a:solidFill>
                <a:latin typeface="Bahnschrift Condensed" panose="020B0502040204020203" pitchFamily="34" charset="0"/>
              </a:rPr>
              <a:t>!!! </a:t>
            </a:r>
            <a:r>
              <a:rPr lang="lv-LV" sz="2800" dirty="0">
                <a:latin typeface="Bahnschrift Condensed" panose="020B0502040204020203" pitchFamily="34" charset="0"/>
              </a:rPr>
              <a:t>MK noteikumi Nr.104 jāpiemēro, ja līgumcena pārsniedz </a:t>
            </a:r>
            <a:r>
              <a:rPr lang="lv-LV" sz="3200" dirty="0">
                <a:latin typeface="Bahnschrift Condensed" panose="020B0502040204020203" pitchFamily="34" charset="0"/>
              </a:rPr>
              <a:t>70 000 EUR </a:t>
            </a:r>
          </a:p>
          <a:p>
            <a:endParaRPr lang="lv-LV" sz="2800" dirty="0">
              <a:solidFill>
                <a:srgbClr val="FF0000"/>
              </a:solidFill>
              <a:latin typeface="Bahnschrift Condensed" panose="020B0502040204020203" pitchFamily="34" charset="0"/>
            </a:endParaRPr>
          </a:p>
          <a:p>
            <a:r>
              <a:rPr lang="lv-LV" sz="2800" dirty="0">
                <a:solidFill>
                  <a:srgbClr val="FF0000"/>
                </a:solidFill>
                <a:latin typeface="Bahnschrift Condensed" panose="020B0502040204020203" pitchFamily="34" charset="0"/>
              </a:rPr>
              <a:t>!!! </a:t>
            </a:r>
            <a:r>
              <a:rPr lang="lv-LV" sz="2800" dirty="0">
                <a:latin typeface="Bahnschrift Condensed" panose="020B0502040204020203" pitchFamily="34" charset="0"/>
              </a:rPr>
              <a:t>Interešu konflikts =  ja finansējuma saņēmējs, tā dalībnieks (akcionārs), biedrs, padomes vai valdes loceklis, jebkuras minētās personas radinieks līdz otrajai radniecības pakāpei, laulātais vai svainis līdz pirmajai svainības pakāpei vai finansējuma saņēmēja prokūrists vai komercpilnvarnieks ir:</a:t>
            </a:r>
          </a:p>
          <a:p>
            <a:pPr marL="457200" indent="-457200">
              <a:buFont typeface="Arial" panose="020B0604020202020204" pitchFamily="34" charset="0"/>
              <a:buChar char="•"/>
            </a:pPr>
            <a:r>
              <a:rPr lang="lv-LV" sz="2800" dirty="0">
                <a:latin typeface="Bahnschrift Condensed" panose="020B0502040204020203" pitchFamily="34" charset="0"/>
              </a:rPr>
              <a:t>piegādātājs vai piegādātāja apakšuzņēmējs;</a:t>
            </a:r>
          </a:p>
          <a:p>
            <a:pPr marL="457200" indent="-457200">
              <a:buFont typeface="Arial" panose="020B0604020202020204" pitchFamily="34" charset="0"/>
              <a:buChar char="•"/>
            </a:pPr>
            <a:r>
              <a:rPr lang="lv-LV" sz="2800" dirty="0">
                <a:latin typeface="Bahnschrift Condensed" panose="020B0502040204020203" pitchFamily="34" charset="0"/>
              </a:rPr>
              <a:t> piegādātāja vai tā apakšuzņēmēja dalībnieks (akcionārs), biedrs, padomes vai valdes loceklis, prokūrists, komercpilnvarnieks vai darbinieks.</a:t>
            </a:r>
          </a:p>
          <a:p>
            <a:endParaRPr lang="lv-LV" sz="2800" dirty="0">
              <a:latin typeface="Bahnschrift Condensed" panose="020B0502040204020203" pitchFamily="34" charset="0"/>
            </a:endParaRPr>
          </a:p>
          <a:p>
            <a:endParaRPr lang="lv-LV" sz="2800"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23818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12070" y="842433"/>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rPr>
              <a:t>1. Pakalpojuma sniedzējs iesniedz </a:t>
            </a:r>
            <a:r>
              <a:rPr lang="lv-LV" sz="4000" dirty="0" err="1">
                <a:latin typeface="Bahnschrift Condensed" panose="020B0502040204020203" pitchFamily="34" charset="0"/>
              </a:rPr>
              <a:t>vaučera</a:t>
            </a:r>
            <a:r>
              <a:rPr lang="lv-LV" sz="4000" dirty="0">
                <a:latin typeface="Bahnschrift Condensed" panose="020B0502040204020203" pitchFamily="34" charset="0"/>
              </a:rPr>
              <a:t> rezervācijas</a:t>
            </a:r>
            <a:br>
              <a:rPr lang="lv-LV" sz="4000" dirty="0">
                <a:latin typeface="Bahnschrift Condensed" panose="020B0502040204020203" pitchFamily="34" charset="0"/>
              </a:rPr>
            </a:br>
            <a:r>
              <a:rPr lang="lv-LV" sz="4000" dirty="0">
                <a:latin typeface="Bahnschrift Condensed" panose="020B0502040204020203" pitchFamily="34" charset="0"/>
              </a:rPr>
              <a:t> pieteikumu </a:t>
            </a:r>
            <a:br>
              <a:rPr lang="lv-LV" dirty="0"/>
            </a:br>
            <a:endParaRPr lang="lv-LV" dirty="0">
              <a:latin typeface="Bahnschrift Condensed" panose="020B0502040204020203" pitchFamily="34" charset="0"/>
            </a:endParaRPr>
          </a:p>
        </p:txBody>
      </p:sp>
      <p:sp>
        <p:nvSpPr>
          <p:cNvPr id="13" name="Oval 12"/>
          <p:cNvSpPr/>
          <p:nvPr/>
        </p:nvSpPr>
        <p:spPr>
          <a:xfrm>
            <a:off x="5590116" y="741322"/>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6" name="Rectangle 15"/>
          <p:cNvSpPr/>
          <p:nvPr/>
        </p:nvSpPr>
        <p:spPr>
          <a:xfrm>
            <a:off x="7653867" y="421901"/>
            <a:ext cx="4207933" cy="2308324"/>
          </a:xfrm>
          <a:prstGeom prst="rect">
            <a:avLst/>
          </a:prstGeom>
        </p:spPr>
        <p:txBody>
          <a:bodyPr wrap="square">
            <a:spAutoFit/>
          </a:bodyPr>
          <a:lstStyle/>
          <a:p>
            <a:r>
              <a:rPr lang="lv-LV" sz="3600" dirty="0">
                <a:latin typeface="Bahnschrift Condensed" panose="020B0502040204020203" pitchFamily="34" charset="0"/>
                <a:ea typeface="+mj-ea"/>
                <a:cs typeface="+mj-cs"/>
              </a:rPr>
              <a:t>2. LIAA lūdz atbalsta saņēmējam  iesniegt apliecinājumus un iepirkumu dokumentāciju</a:t>
            </a:r>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Right Arrow 7"/>
          <p:cNvSpPr/>
          <p:nvPr/>
        </p:nvSpPr>
        <p:spPr>
          <a:xfrm flipV="1">
            <a:off x="6587067" y="1010773"/>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Oval 10"/>
          <p:cNvSpPr/>
          <p:nvPr/>
        </p:nvSpPr>
        <p:spPr>
          <a:xfrm>
            <a:off x="9080500" y="3702536"/>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5" name="Title 1"/>
          <p:cNvSpPr txBox="1">
            <a:spLocks/>
          </p:cNvSpPr>
          <p:nvPr/>
        </p:nvSpPr>
        <p:spPr>
          <a:xfrm>
            <a:off x="6963833" y="5846233"/>
            <a:ext cx="5105400" cy="910167"/>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endParaRPr lang="lv-LV" dirty="0">
              <a:latin typeface="Bahnschrift Condensed" panose="020B0502040204020203" pitchFamily="34" charset="0"/>
            </a:endParaRPr>
          </a:p>
          <a:p>
            <a:endParaRPr lang="lv-LV" sz="14400" dirty="0">
              <a:latin typeface="Bahnschrift Condensed" panose="020B0502040204020203" pitchFamily="34" charset="0"/>
            </a:endParaRPr>
          </a:p>
          <a:p>
            <a:endParaRPr lang="lv-LV" sz="14400" dirty="0">
              <a:latin typeface="Bahnschrift Condensed" panose="020B0502040204020203" pitchFamily="34" charset="0"/>
            </a:endParaRPr>
          </a:p>
          <a:p>
            <a:endParaRPr lang="lv-LV" sz="14400" dirty="0">
              <a:latin typeface="Bahnschrift Condensed" panose="020B0502040204020203" pitchFamily="34" charset="0"/>
            </a:endParaRPr>
          </a:p>
          <a:p>
            <a:endParaRPr lang="lv-LV" sz="14400" dirty="0">
              <a:latin typeface="Bahnschrift Condensed" panose="020B0502040204020203" pitchFamily="34" charset="0"/>
            </a:endParaRPr>
          </a:p>
          <a:p>
            <a:endParaRPr lang="lv-LV" sz="14400" dirty="0">
              <a:latin typeface="Bahnschrift Condensed" panose="020B0502040204020203" pitchFamily="34" charset="0"/>
            </a:endParaRPr>
          </a:p>
          <a:p>
            <a:r>
              <a:rPr lang="lv-LV" sz="14400" dirty="0">
                <a:latin typeface="Bahnschrift Condensed" panose="020B0502040204020203" pitchFamily="34" charset="0"/>
              </a:rPr>
              <a:t>3. LIAA rezervē </a:t>
            </a:r>
            <a:r>
              <a:rPr lang="lv-LV" sz="14400" dirty="0" err="1">
                <a:latin typeface="Bahnschrift Condensed" panose="020B0502040204020203" pitchFamily="34" charset="0"/>
              </a:rPr>
              <a:t>vaučeri</a:t>
            </a:r>
            <a:r>
              <a:rPr lang="lv-LV" sz="14400" dirty="0">
                <a:latin typeface="Bahnschrift Condensed" panose="020B0502040204020203" pitchFamily="34" charset="0"/>
              </a:rPr>
              <a:t> </a:t>
            </a:r>
          </a:p>
          <a:p>
            <a:r>
              <a:rPr lang="lv-LV" sz="7200" dirty="0">
                <a:latin typeface="Bahnschrift SemiCondensed" panose="020B0502040204020203" pitchFamily="34" charset="0"/>
              </a:rPr>
              <a:t>( apstiprinājuma e-pasts tiek nosūtīts abām pusēm)</a:t>
            </a:r>
          </a:p>
          <a:p>
            <a:r>
              <a:rPr lang="lv-LV" sz="14400" dirty="0">
                <a:latin typeface="Bahnschrift Condensed" panose="020B0502040204020203" pitchFamily="34" charset="0"/>
              </a:rPr>
              <a:t> </a:t>
            </a:r>
          </a:p>
        </p:txBody>
      </p:sp>
      <p:sp>
        <p:nvSpPr>
          <p:cNvPr id="5" name="Down Arrow 4"/>
          <p:cNvSpPr/>
          <p:nvPr/>
        </p:nvSpPr>
        <p:spPr>
          <a:xfrm>
            <a:off x="9364133" y="2658533"/>
            <a:ext cx="254000" cy="956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8" name="Down Arrow 17"/>
          <p:cNvSpPr/>
          <p:nvPr/>
        </p:nvSpPr>
        <p:spPr>
          <a:xfrm>
            <a:off x="9389533" y="4580466"/>
            <a:ext cx="254000" cy="956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923465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48493" y="213291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8000" dirty="0" err="1">
                <a:solidFill>
                  <a:schemeClr val="accent6">
                    <a:lumMod val="75000"/>
                  </a:schemeClr>
                </a:solidFill>
                <a:latin typeface="Bahnschrift Condensed" panose="020B0502040204020203" pitchFamily="34" charset="0"/>
                <a:ea typeface="+mn-ea"/>
                <a:cs typeface="+mn-cs"/>
              </a:rPr>
              <a:t>Vaučera</a:t>
            </a:r>
            <a:r>
              <a:rPr lang="lv-LV" sz="8000" dirty="0">
                <a:solidFill>
                  <a:schemeClr val="accent6">
                    <a:lumMod val="75000"/>
                  </a:schemeClr>
                </a:solidFill>
                <a:latin typeface="Bahnschrift Condensed" panose="020B0502040204020203" pitchFamily="34" charset="0"/>
                <a:ea typeface="+mn-ea"/>
                <a:cs typeface="+mn-cs"/>
              </a:rPr>
              <a:t> aktivizēšana </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344782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87627" y="355599"/>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sz="4000" dirty="0">
                <a:latin typeface="Bahnschrift Condensed" panose="020B0502040204020203" pitchFamily="34" charset="0"/>
              </a:rPr>
            </a:br>
            <a:r>
              <a:rPr lang="lv-LV" sz="4000" dirty="0">
                <a:latin typeface="Bahnschrift Condensed" panose="020B0502040204020203" pitchFamily="34" charset="0"/>
              </a:rPr>
              <a:t>LIAA rezervē</a:t>
            </a:r>
            <a:br>
              <a:rPr lang="lv-LV" sz="4000" dirty="0">
                <a:latin typeface="Bahnschrift Condensed" panose="020B0502040204020203" pitchFamily="34" charset="0"/>
              </a:rPr>
            </a:br>
            <a:r>
              <a:rPr lang="lv-LV" sz="4000" dirty="0">
                <a:latin typeface="Bahnschrift Condensed" panose="020B0502040204020203" pitchFamily="34" charset="0"/>
              </a:rPr>
              <a:t> </a:t>
            </a:r>
            <a:r>
              <a:rPr lang="lv-LV" sz="4000" dirty="0" err="1">
                <a:latin typeface="Bahnschrift Condensed" panose="020B0502040204020203" pitchFamily="34" charset="0"/>
              </a:rPr>
              <a:t>vaučeri</a:t>
            </a:r>
            <a:br>
              <a:rPr lang="lv-LV" dirty="0"/>
            </a:br>
            <a:endParaRPr lang="lv-LV" dirty="0">
              <a:latin typeface="Bahnschrift Condensed" panose="020B0502040204020203" pitchFamily="34" charset="0"/>
            </a:endParaRPr>
          </a:p>
        </p:txBody>
      </p:sp>
      <p:sp>
        <p:nvSpPr>
          <p:cNvPr id="16" name="Rectangle 15"/>
          <p:cNvSpPr/>
          <p:nvPr/>
        </p:nvSpPr>
        <p:spPr>
          <a:xfrm>
            <a:off x="5638801" y="591791"/>
            <a:ext cx="6223000" cy="1200329"/>
          </a:xfrm>
          <a:prstGeom prst="rect">
            <a:avLst/>
          </a:prstGeom>
        </p:spPr>
        <p:txBody>
          <a:bodyPr wrap="square">
            <a:spAutoFit/>
          </a:bodyPr>
          <a:lstStyle/>
          <a:p>
            <a:r>
              <a:rPr lang="lv-LV" sz="3600" dirty="0">
                <a:latin typeface="Bahnschrift Condensed" panose="020B0502040204020203" pitchFamily="34" charset="0"/>
                <a:ea typeface="+mj-ea"/>
                <a:cs typeface="+mj-cs"/>
              </a:rPr>
              <a:t>Atbalsta saņēmējs iesniedz </a:t>
            </a:r>
          </a:p>
          <a:p>
            <a:r>
              <a:rPr lang="lv-LV" sz="3600" dirty="0">
                <a:latin typeface="Bahnschrift Condensed" panose="020B0502040204020203" pitchFamily="34" charset="0"/>
                <a:ea typeface="+mj-ea"/>
                <a:cs typeface="+mj-cs"/>
              </a:rPr>
              <a:t>noslēgtā pakalpojumu līguma kopiju</a:t>
            </a:r>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5" name="Title 1"/>
          <p:cNvSpPr txBox="1">
            <a:spLocks/>
          </p:cNvSpPr>
          <p:nvPr/>
        </p:nvSpPr>
        <p:spPr>
          <a:xfrm>
            <a:off x="7297814" y="5158804"/>
            <a:ext cx="4580920" cy="114723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endParaRPr lang="lv-LV" sz="14400" dirty="0">
              <a:latin typeface="Bahnschrift Condensed" panose="020B0502040204020203"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210377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0" y="114829"/>
            <a:ext cx="10388601" cy="1192742"/>
          </a:xfrm>
        </p:spPr>
        <p:txBody>
          <a:bodyPr>
            <a:normAutofit/>
          </a:bodyPr>
          <a:lstStyle/>
          <a:p>
            <a:r>
              <a:rPr lang="lv-LV" sz="4000" dirty="0">
                <a:latin typeface="Bahnschrift Condensed" panose="020B0502040204020203" pitchFamily="34" charset="0"/>
              </a:rPr>
              <a:t>LIAA pārbauda , vai pakalpojuma līgumā</a:t>
            </a:r>
            <a:r>
              <a:rPr lang="lv-LV" sz="3600" dirty="0">
                <a:latin typeface="Bahnschrift Condensed" panose="020B0502040204020203" pitchFamily="34" charset="0"/>
              </a:rPr>
              <a:t>:</a:t>
            </a:r>
            <a:endParaRPr lang="lv-LV" sz="3600" dirty="0"/>
          </a:p>
        </p:txBody>
      </p:sp>
      <p:sp>
        <p:nvSpPr>
          <p:cNvPr id="3" name="Content Placeholder 2"/>
          <p:cNvSpPr>
            <a:spLocks noGrp="1"/>
          </p:cNvSpPr>
          <p:nvPr>
            <p:ph idx="1"/>
          </p:nvPr>
        </p:nvSpPr>
        <p:spPr>
          <a:xfrm>
            <a:off x="838200" y="711200"/>
            <a:ext cx="10515600" cy="5911669"/>
          </a:xfrm>
        </p:spPr>
        <p:txBody>
          <a:bodyPr>
            <a:normAutofit fontScale="92500" lnSpcReduction="10000"/>
          </a:bodyPr>
          <a:lstStyle/>
          <a:p>
            <a:pPr marL="457200" lvl="1" indent="0">
              <a:buNone/>
            </a:pPr>
            <a:r>
              <a:rPr lang="lv-LV" dirty="0">
                <a:latin typeface="Bahnschrift Condensed" panose="020B0502040204020203" pitchFamily="34" charset="0"/>
              </a:rPr>
              <a:t>           </a:t>
            </a:r>
          </a:p>
          <a:p>
            <a:pPr marL="457200" lvl="1" indent="0">
              <a:buNone/>
            </a:pPr>
            <a:endParaRPr lang="lv-LV" dirty="0">
              <a:latin typeface="Bahnschrift Condensed" panose="020B0502040204020203" pitchFamily="34" charset="0"/>
            </a:endParaRPr>
          </a:p>
          <a:p>
            <a:pPr lvl="1"/>
            <a:r>
              <a:rPr lang="lv-LV" sz="3200" dirty="0">
                <a:latin typeface="Bahnschrift Condensed" panose="020B0502040204020203" pitchFamily="34" charset="0"/>
              </a:rPr>
              <a:t>noslēgts ar pakalpojuma sniedzēju, kuram rezervēts </a:t>
            </a:r>
            <a:r>
              <a:rPr lang="lv-LV" sz="3200" dirty="0" err="1">
                <a:latin typeface="Bahnschrift Condensed" panose="020B0502040204020203" pitchFamily="34" charset="0"/>
              </a:rPr>
              <a:t>vaučers</a:t>
            </a:r>
            <a:r>
              <a:rPr lang="lv-LV" sz="3200" dirty="0">
                <a:latin typeface="Bahnschrift Condensed" panose="020B0502040204020203" pitchFamily="34" charset="0"/>
              </a:rPr>
              <a:t>;</a:t>
            </a:r>
          </a:p>
          <a:p>
            <a:pPr lvl="1"/>
            <a:endParaRPr lang="lv-LV" sz="3200" dirty="0">
              <a:latin typeface="Bahnschrift Condensed" panose="020B0502040204020203" pitchFamily="34" charset="0"/>
            </a:endParaRPr>
          </a:p>
          <a:p>
            <a:pPr lvl="1"/>
            <a:r>
              <a:rPr lang="lv-LV" sz="3200" dirty="0">
                <a:latin typeface="Bahnschrift Condensed" panose="020B0502040204020203" pitchFamily="34" charset="0"/>
              </a:rPr>
              <a:t>ietvertie nosacījumi atbilst izsniegtajam </a:t>
            </a:r>
            <a:r>
              <a:rPr lang="lv-LV" sz="3200" dirty="0" err="1">
                <a:latin typeface="Bahnschrift Condensed" panose="020B0502040204020203" pitchFamily="34" charset="0"/>
              </a:rPr>
              <a:t>vaučerim</a:t>
            </a:r>
            <a:r>
              <a:rPr lang="lv-LV" sz="3200" dirty="0">
                <a:latin typeface="Bahnschrift Condensed" panose="020B0502040204020203" pitchFamily="34" charset="0"/>
              </a:rPr>
              <a:t>  (mērķis, termiņš, summas);</a:t>
            </a:r>
          </a:p>
          <a:p>
            <a:pPr lvl="1"/>
            <a:endParaRPr lang="lv-LV" sz="3200" dirty="0">
              <a:latin typeface="Bahnschrift Condensed" panose="020B0502040204020203" pitchFamily="34" charset="0"/>
            </a:endParaRPr>
          </a:p>
          <a:p>
            <a:pPr lvl="1"/>
            <a:r>
              <a:rPr lang="lv-LV" sz="3200" dirty="0">
                <a:latin typeface="Bahnschrift Condensed" panose="020B0502040204020203" pitchFamily="34" charset="0"/>
              </a:rPr>
              <a:t>norādītā līgumcena atbilst iepriekš sniegtajai informācijai;</a:t>
            </a:r>
          </a:p>
          <a:p>
            <a:pPr lvl="1"/>
            <a:endParaRPr lang="lv-LV" sz="3200" dirty="0">
              <a:latin typeface="Bahnschrift Condensed" panose="020B0502040204020203" pitchFamily="34" charset="0"/>
            </a:endParaRPr>
          </a:p>
          <a:p>
            <a:pPr lvl="1"/>
            <a:r>
              <a:rPr lang="lv-LV" sz="3200" dirty="0">
                <a:latin typeface="Bahnschrift Condensed" panose="020B0502040204020203" pitchFamily="34" charset="0"/>
              </a:rPr>
              <a:t>atbilst veiktajai iepirkuma procedūrai (ja attiecas)</a:t>
            </a:r>
          </a:p>
          <a:p>
            <a:pPr marL="457200" lvl="1" indent="0">
              <a:buNone/>
            </a:pPr>
            <a:endParaRPr lang="lv-LV" sz="3200" dirty="0">
              <a:solidFill>
                <a:srgbClr val="FF0000"/>
              </a:solidFill>
              <a:latin typeface="Bahnschrift Condensed" panose="020B0502040204020203" pitchFamily="34" charset="0"/>
            </a:endParaRPr>
          </a:p>
          <a:p>
            <a:pPr marL="457200" lvl="1" indent="0">
              <a:buNone/>
            </a:pPr>
            <a:endParaRPr lang="lv-LV" sz="3200" dirty="0">
              <a:solidFill>
                <a:srgbClr val="FF0000"/>
              </a:solidFill>
              <a:latin typeface="Bahnschrift Condensed" panose="020B0502040204020203" pitchFamily="34" charset="0"/>
            </a:endParaRPr>
          </a:p>
          <a:p>
            <a:pPr marL="457200" lvl="1" indent="0">
              <a:buNone/>
            </a:pPr>
            <a:r>
              <a:rPr lang="lv-LV" sz="3200" dirty="0">
                <a:solidFill>
                  <a:srgbClr val="FF0000"/>
                </a:solidFill>
                <a:latin typeface="Bahnschrift Condensed" panose="020B0502040204020203" pitchFamily="34" charset="0"/>
              </a:rPr>
              <a:t>!!! </a:t>
            </a:r>
            <a:r>
              <a:rPr lang="lv-LV" sz="3200" dirty="0">
                <a:latin typeface="Bahnschrift Condensed" panose="020B0502040204020203" pitchFamily="34" charset="0"/>
              </a:rPr>
              <a:t>LIAA pārbauda </a:t>
            </a:r>
            <a:r>
              <a:rPr lang="lv-LV" sz="3200" dirty="0" err="1">
                <a:latin typeface="Bahnschrift Condensed" panose="020B0502040204020203" pitchFamily="34" charset="0"/>
              </a:rPr>
              <a:t>līgumpunktus</a:t>
            </a:r>
            <a:r>
              <a:rPr lang="lv-LV" sz="3200" dirty="0">
                <a:latin typeface="Bahnschrift Condensed" panose="020B0502040204020203" pitchFamily="34" charset="0"/>
              </a:rPr>
              <a:t>, kas saistīti ar </a:t>
            </a:r>
            <a:r>
              <a:rPr lang="lv-LV" sz="3200" dirty="0" err="1">
                <a:latin typeface="Bahnschrift Condensed" panose="020B0502040204020203" pitchFamily="34" charset="0"/>
              </a:rPr>
              <a:t>vaučerī</a:t>
            </a:r>
            <a:r>
              <a:rPr lang="lv-LV" sz="3200" dirty="0">
                <a:latin typeface="Bahnschrift Condensed" panose="020B0502040204020203" pitchFamily="34" charset="0"/>
              </a:rPr>
              <a:t>  norādīto informāciju.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23384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7681" y="286443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8000" dirty="0" err="1">
                <a:solidFill>
                  <a:schemeClr val="accent6">
                    <a:lumMod val="75000"/>
                  </a:schemeClr>
                </a:solidFill>
                <a:latin typeface="Bahnschrift Condensed" panose="020B0502040204020203" pitchFamily="34" charset="0"/>
                <a:ea typeface="+mn-ea"/>
                <a:cs typeface="+mn-cs"/>
              </a:rPr>
              <a:t>Vaučera</a:t>
            </a:r>
            <a:r>
              <a:rPr lang="lv-LV" sz="8000" dirty="0">
                <a:solidFill>
                  <a:schemeClr val="accent6">
                    <a:lumMod val="75000"/>
                  </a:schemeClr>
                </a:solidFill>
                <a:latin typeface="Bahnschrift Condensed" panose="020B0502040204020203" pitchFamily="34" charset="0"/>
                <a:ea typeface="+mn-ea"/>
                <a:cs typeface="+mn-cs"/>
              </a:rPr>
              <a:t> izsniegšana </a:t>
            </a:r>
            <a:br>
              <a:rPr lang="lv-LV" sz="8000" dirty="0">
                <a:solidFill>
                  <a:schemeClr val="accent6">
                    <a:lumMod val="75000"/>
                  </a:schemeClr>
                </a:solidFill>
                <a:latin typeface="Bahnschrift Condensed" panose="020B0502040204020203" pitchFamily="34" charset="0"/>
                <a:ea typeface="+mn-ea"/>
                <a:cs typeface="+mn-cs"/>
              </a:rPr>
            </a:br>
            <a:r>
              <a:rPr lang="lv-LV" sz="8000" dirty="0">
                <a:solidFill>
                  <a:schemeClr val="accent6">
                    <a:lumMod val="75000"/>
                  </a:schemeClr>
                </a:solidFill>
                <a:latin typeface="Bahnschrift Condensed" panose="020B0502040204020203" pitchFamily="34" charset="0"/>
                <a:ea typeface="+mn-ea"/>
                <a:cs typeface="+mn-cs"/>
              </a:rPr>
              <a:t>atbalsta saņēmējam</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566522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87627" y="355599"/>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sz="4000" dirty="0">
                <a:latin typeface="Bahnschrift Condensed" panose="020B0502040204020203" pitchFamily="34" charset="0"/>
              </a:rPr>
            </a:br>
            <a:r>
              <a:rPr lang="lv-LV" sz="4000" dirty="0">
                <a:latin typeface="Bahnschrift Condensed" panose="020B0502040204020203" pitchFamily="34" charset="0"/>
              </a:rPr>
              <a:t>LIAA rezervē</a:t>
            </a:r>
            <a:br>
              <a:rPr lang="lv-LV" sz="4000" dirty="0">
                <a:latin typeface="Bahnschrift Condensed" panose="020B0502040204020203" pitchFamily="34" charset="0"/>
              </a:rPr>
            </a:br>
            <a:r>
              <a:rPr lang="lv-LV" sz="4000" dirty="0">
                <a:latin typeface="Bahnschrift Condensed" panose="020B0502040204020203" pitchFamily="34" charset="0"/>
              </a:rPr>
              <a:t> </a:t>
            </a:r>
            <a:r>
              <a:rPr lang="lv-LV" sz="4000" dirty="0" err="1">
                <a:latin typeface="Bahnschrift Condensed" panose="020B0502040204020203" pitchFamily="34" charset="0"/>
              </a:rPr>
              <a:t>vaučeri</a:t>
            </a:r>
            <a:br>
              <a:rPr lang="lv-LV" dirty="0"/>
            </a:br>
            <a:endParaRPr lang="lv-LV" dirty="0">
              <a:latin typeface="Bahnschrift Condensed" panose="020B0502040204020203" pitchFamily="34" charset="0"/>
            </a:endParaRPr>
          </a:p>
        </p:txBody>
      </p:sp>
      <p:sp>
        <p:nvSpPr>
          <p:cNvPr id="16" name="Rectangle 15"/>
          <p:cNvSpPr/>
          <p:nvPr/>
        </p:nvSpPr>
        <p:spPr>
          <a:xfrm>
            <a:off x="5638801" y="591791"/>
            <a:ext cx="6223000" cy="1200329"/>
          </a:xfrm>
          <a:prstGeom prst="rect">
            <a:avLst/>
          </a:prstGeom>
        </p:spPr>
        <p:txBody>
          <a:bodyPr wrap="square">
            <a:spAutoFit/>
          </a:bodyPr>
          <a:lstStyle/>
          <a:p>
            <a:r>
              <a:rPr lang="lv-LV" sz="3600" dirty="0">
                <a:latin typeface="Bahnschrift Condensed" panose="020B0502040204020203" pitchFamily="34" charset="0"/>
                <a:ea typeface="+mj-ea"/>
                <a:cs typeface="+mj-cs"/>
              </a:rPr>
              <a:t>Atbalsta saņēmējs iesniedz </a:t>
            </a:r>
          </a:p>
          <a:p>
            <a:r>
              <a:rPr lang="lv-LV" sz="3600" dirty="0">
                <a:latin typeface="Bahnschrift Condensed" panose="020B0502040204020203" pitchFamily="34" charset="0"/>
                <a:ea typeface="+mj-ea"/>
                <a:cs typeface="+mj-cs"/>
              </a:rPr>
              <a:t>noslēgtā pakalpojumu līguma kopiju</a:t>
            </a:r>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Oval 10"/>
          <p:cNvSpPr/>
          <p:nvPr/>
        </p:nvSpPr>
        <p:spPr>
          <a:xfrm>
            <a:off x="6760181" y="2898202"/>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5" name="Title 1"/>
          <p:cNvSpPr txBox="1">
            <a:spLocks/>
          </p:cNvSpPr>
          <p:nvPr/>
        </p:nvSpPr>
        <p:spPr>
          <a:xfrm>
            <a:off x="5562600" y="5158804"/>
            <a:ext cx="6316134" cy="1147234"/>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endParaRPr lang="lv-LV" sz="14400" dirty="0">
              <a:latin typeface="Bahnschrift Condensed" panose="020B0502040204020203" pitchFamily="34" charset="0"/>
            </a:endParaRPr>
          </a:p>
        </p:txBody>
      </p:sp>
      <p:sp>
        <p:nvSpPr>
          <p:cNvPr id="5" name="Down Arrow 4"/>
          <p:cNvSpPr/>
          <p:nvPr/>
        </p:nvSpPr>
        <p:spPr>
          <a:xfrm>
            <a:off x="7043814" y="1792120"/>
            <a:ext cx="254000" cy="956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8" name="Down Arrow 17"/>
          <p:cNvSpPr/>
          <p:nvPr/>
        </p:nvSpPr>
        <p:spPr>
          <a:xfrm>
            <a:off x="7043814" y="3920066"/>
            <a:ext cx="254000" cy="95673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0" name="Title 1"/>
          <p:cNvSpPr txBox="1">
            <a:spLocks/>
          </p:cNvSpPr>
          <p:nvPr/>
        </p:nvSpPr>
        <p:spPr>
          <a:xfrm>
            <a:off x="1540027" y="507999"/>
            <a:ext cx="3624640" cy="2294467"/>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sz="4000" dirty="0">
                <a:latin typeface="Bahnschrift Condensed" panose="020B0502040204020203" pitchFamily="34" charset="0"/>
              </a:rPr>
            </a:br>
            <a:br>
              <a:rPr lang="lv-LV" sz="4000" dirty="0">
                <a:latin typeface="Bahnschrift Condensed" panose="020B0502040204020203" pitchFamily="34" charset="0"/>
              </a:rPr>
            </a:br>
            <a:r>
              <a:rPr lang="lv-LV" sz="4000" dirty="0">
                <a:latin typeface="Bahnschrift Condensed" panose="020B0502040204020203" pitchFamily="34" charset="0"/>
              </a:rPr>
              <a:t> </a:t>
            </a:r>
            <a:br>
              <a:rPr lang="lv-LV" dirty="0"/>
            </a:br>
            <a:endParaRPr lang="lv-LV" dirty="0">
              <a:latin typeface="Bahnschrift Condensed" panose="020B0502040204020203" pitchFamily="34" charset="0"/>
            </a:endParaRPr>
          </a:p>
        </p:txBody>
      </p:sp>
      <p:sp>
        <p:nvSpPr>
          <p:cNvPr id="12" name="Title 1"/>
          <p:cNvSpPr txBox="1">
            <a:spLocks/>
          </p:cNvSpPr>
          <p:nvPr/>
        </p:nvSpPr>
        <p:spPr>
          <a:xfrm>
            <a:off x="5769127" y="4326466"/>
            <a:ext cx="3624640" cy="2294467"/>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sz="4000" dirty="0">
                <a:latin typeface="Bahnschrift Condensed" panose="020B0502040204020203" pitchFamily="34" charset="0"/>
              </a:rPr>
            </a:br>
            <a:br>
              <a:rPr lang="lv-LV" sz="4000" dirty="0">
                <a:latin typeface="Bahnschrift Condensed" panose="020B0502040204020203" pitchFamily="34" charset="0"/>
              </a:rPr>
            </a:br>
            <a:r>
              <a:rPr lang="lv-LV" sz="4000" dirty="0">
                <a:latin typeface="Bahnschrift Condensed" panose="020B0502040204020203" pitchFamily="34" charset="0"/>
              </a:rPr>
              <a:t> </a:t>
            </a:r>
            <a:br>
              <a:rPr lang="lv-LV" dirty="0"/>
            </a:br>
            <a:endParaRPr lang="lv-LV" dirty="0">
              <a:latin typeface="Bahnschrift Condensed" panose="020B0502040204020203" pitchFamily="34" charset="0"/>
            </a:endParaRPr>
          </a:p>
        </p:txBody>
      </p:sp>
      <p:sp>
        <p:nvSpPr>
          <p:cNvPr id="3" name="Rectangle 2"/>
          <p:cNvSpPr/>
          <p:nvPr/>
        </p:nvSpPr>
        <p:spPr>
          <a:xfrm>
            <a:off x="4550380" y="4876800"/>
            <a:ext cx="6062133" cy="14478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4000" dirty="0">
                <a:solidFill>
                  <a:schemeClr val="tx1"/>
                </a:solidFill>
                <a:latin typeface="Bahnschrift SemiCondensed" panose="020B0502040204020203" pitchFamily="34" charset="0"/>
              </a:rPr>
              <a:t>LIAA aktivizē </a:t>
            </a:r>
            <a:r>
              <a:rPr lang="lv-LV" sz="4000" dirty="0" err="1">
                <a:solidFill>
                  <a:schemeClr val="tx1"/>
                </a:solidFill>
                <a:latin typeface="Bahnschrift SemiCondensed" panose="020B0502040204020203" pitchFamily="34" charset="0"/>
              </a:rPr>
              <a:t>vaučeri</a:t>
            </a:r>
            <a:r>
              <a:rPr lang="lv-LV" sz="4000" dirty="0">
                <a:solidFill>
                  <a:schemeClr val="tx1"/>
                </a:solidFill>
                <a:latin typeface="Bahnschrift SemiCondensed" panose="020B0502040204020203" pitchFamily="34" charset="0"/>
              </a:rPr>
              <a:t> </a:t>
            </a:r>
          </a:p>
          <a:p>
            <a:pPr algn="ctr"/>
            <a:r>
              <a:rPr lang="lv-LV" dirty="0">
                <a:solidFill>
                  <a:schemeClr val="tx1"/>
                </a:solidFill>
                <a:latin typeface="Bahnschrift SemiCondensed" panose="020B0502040204020203" pitchFamily="34" charset="0"/>
              </a:rPr>
              <a:t>(apstiprinājuma e-pasts tiek nosūtīts abām pusēm)</a:t>
            </a:r>
            <a:endParaRPr lang="lv-LV" sz="5400" dirty="0">
              <a:solidFill>
                <a:schemeClr val="tx1"/>
              </a:solidFill>
              <a:latin typeface="Bahnschrift SemiCondensed" panose="020B0502040204020203" pitchFamily="34" charset="0"/>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1180359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lv-LV" sz="3600" dirty="0">
                <a:latin typeface="Bahnschrift Condensed" panose="020B0502040204020203" pitchFamily="34" charset="0"/>
              </a:rPr>
              <a:t>Vēršam uzmanību!</a:t>
            </a:r>
            <a:endParaRPr lang="lv-LV" sz="3600" dirty="0"/>
          </a:p>
        </p:txBody>
      </p:sp>
      <p:sp>
        <p:nvSpPr>
          <p:cNvPr id="3" name="Content Placeholder 2"/>
          <p:cNvSpPr>
            <a:spLocks noGrp="1"/>
          </p:cNvSpPr>
          <p:nvPr>
            <p:ph idx="1"/>
          </p:nvPr>
        </p:nvSpPr>
        <p:spPr/>
        <p:txBody>
          <a:bodyPr>
            <a:normAutofit lnSpcReduction="10000"/>
          </a:bodyPr>
          <a:lstStyle/>
          <a:p>
            <a:pPr marL="457200" lvl="1" indent="0">
              <a:buNone/>
            </a:pPr>
            <a:r>
              <a:rPr lang="lv-LV" sz="3200" dirty="0">
                <a:solidFill>
                  <a:srgbClr val="FF0000"/>
                </a:solidFill>
                <a:latin typeface="Bahnschrift Condensed" panose="020B0502040204020203" pitchFamily="34" charset="0"/>
              </a:rPr>
              <a:t>!!!</a:t>
            </a:r>
            <a:r>
              <a:rPr lang="lv-LV" sz="3200" dirty="0">
                <a:latin typeface="Bahnschrift Condensed" panose="020B0502040204020203" pitchFamily="34" charset="0"/>
              </a:rPr>
              <a:t> Pakalpojuma līgumā norāda:</a:t>
            </a:r>
          </a:p>
          <a:p>
            <a:pPr marL="457200" lvl="1" indent="0">
              <a:buNone/>
            </a:pPr>
            <a:endParaRPr lang="lv-LV" sz="3200" dirty="0">
              <a:latin typeface="Bahnschrift Condensed" panose="020B0502040204020203" pitchFamily="34" charset="0"/>
            </a:endParaRPr>
          </a:p>
          <a:p>
            <a:pPr lvl="1"/>
            <a:r>
              <a:rPr lang="lv-LV" sz="3200" dirty="0">
                <a:latin typeface="Bahnschrift Condensed" panose="020B0502040204020203" pitchFamily="34" charset="0"/>
              </a:rPr>
              <a:t>Pilnu līgumsummu saņemtā pakalpojuma vērtībā; </a:t>
            </a:r>
          </a:p>
          <a:p>
            <a:pPr marL="457200" lvl="1" indent="0">
              <a:buNone/>
            </a:pPr>
            <a:endParaRPr lang="lv-LV" sz="3200" dirty="0">
              <a:latin typeface="Bahnschrift Condensed" panose="020B0502040204020203" pitchFamily="34" charset="0"/>
            </a:endParaRPr>
          </a:p>
          <a:p>
            <a:pPr lvl="1"/>
            <a:r>
              <a:rPr lang="lv-LV" sz="3200" dirty="0">
                <a:latin typeface="Bahnschrift Condensed" panose="020B0502040204020203" pitchFamily="34" charset="0"/>
              </a:rPr>
              <a:t>Daļu no līgumsummas, kas tiek kompensēta ar saņemto </a:t>
            </a:r>
            <a:r>
              <a:rPr lang="lv-LV" sz="3200" dirty="0" err="1">
                <a:latin typeface="Bahnschrift Condensed" panose="020B0502040204020203" pitchFamily="34" charset="0"/>
              </a:rPr>
              <a:t>vaučeri</a:t>
            </a:r>
            <a:r>
              <a:rPr lang="lv-LV" sz="3200" dirty="0">
                <a:latin typeface="Bahnschrift Condensed" panose="020B0502040204020203" pitchFamily="34" charset="0"/>
              </a:rPr>
              <a:t>; </a:t>
            </a:r>
          </a:p>
          <a:p>
            <a:pPr marL="457200" lvl="1" indent="0">
              <a:buNone/>
            </a:pPr>
            <a:endParaRPr lang="lv-LV" sz="3200" dirty="0">
              <a:latin typeface="Bahnschrift Condensed" panose="020B0502040204020203" pitchFamily="34" charset="0"/>
            </a:endParaRPr>
          </a:p>
          <a:p>
            <a:pPr lvl="1"/>
            <a:r>
              <a:rPr lang="lv-LV" sz="3200" dirty="0">
                <a:latin typeface="Bahnschrift Condensed" panose="020B0502040204020203" pitchFamily="34" charset="0"/>
              </a:rPr>
              <a:t>Daļu no līgumsummas, ko atbalsta saņēmējs apmaksā ar pārskaitījumu;</a:t>
            </a:r>
          </a:p>
          <a:p>
            <a:pPr marL="457200" lvl="1" indent="0">
              <a:buNone/>
            </a:pPr>
            <a:endParaRPr lang="lv-LV" sz="3200" dirty="0">
              <a:latin typeface="Bahnschrift Condensed" panose="020B0502040204020203" pitchFamily="34" charset="0"/>
            </a:endParaRPr>
          </a:p>
          <a:p>
            <a:pPr lvl="1"/>
            <a:r>
              <a:rPr lang="lv-LV" sz="3200" dirty="0">
                <a:latin typeface="Bahnschrift Condensed" panose="020B0502040204020203" pitchFamily="34" charset="0"/>
              </a:rPr>
              <a:t>PVN, ko atbalsta saņēmējs apmaksā no pilnās līgumsummas. </a:t>
            </a:r>
          </a:p>
          <a:p>
            <a:pPr marL="457200" lvl="1" indent="0">
              <a:buNone/>
            </a:pPr>
            <a:endParaRPr lang="lv-LV" dirty="0">
              <a:latin typeface="Bahnschrift Condensed" panose="020B0502040204020203" pitchFamily="34" charset="0"/>
            </a:endParaRPr>
          </a:p>
          <a:p>
            <a:pPr marL="457200" lvl="1" indent="0">
              <a:buNone/>
            </a:pPr>
            <a:endParaRPr lang="lv-LV" dirty="0">
              <a:solidFill>
                <a:srgbClr val="FF0000"/>
              </a:solidFill>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999383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21267" y="718457"/>
            <a:ext cx="11013682" cy="5891349"/>
          </a:xfrm>
        </p:spPr>
        <p:txBody>
          <a:bodyPr>
            <a:normAutofit/>
          </a:bodyPr>
          <a:lstStyle/>
          <a:p>
            <a:pPr marL="457200" lvl="1" indent="0">
              <a:buNone/>
            </a:pPr>
            <a:endParaRPr lang="lv-LV" dirty="0">
              <a:latin typeface="Bahnschrift Condensed" panose="020B0502040204020203" pitchFamily="34" charset="0"/>
            </a:endParaRPr>
          </a:p>
          <a:p>
            <a:pPr marL="457200" lvl="1" indent="0">
              <a:buNone/>
            </a:pPr>
            <a:r>
              <a:rPr lang="lv-LV" sz="3000" dirty="0">
                <a:solidFill>
                  <a:srgbClr val="FF0000"/>
                </a:solidFill>
                <a:latin typeface="Bahnschrift Condensed" panose="020B0502040204020203" pitchFamily="34" charset="0"/>
              </a:rPr>
              <a:t>!!!</a:t>
            </a:r>
            <a:r>
              <a:rPr lang="lv-LV" sz="3000" dirty="0">
                <a:latin typeface="Bahnschrift Condensed" panose="020B0502040204020203" pitchFamily="34" charset="0"/>
              </a:rPr>
              <a:t> LIAA nevar izmaksāt avansu;</a:t>
            </a:r>
          </a:p>
          <a:p>
            <a:pPr marL="457200" lvl="1" indent="0">
              <a:buNone/>
            </a:pPr>
            <a:endParaRPr lang="lv-LV" sz="3000" dirty="0">
              <a:latin typeface="Bahnschrift Condensed" panose="020B0502040204020203" pitchFamily="34" charset="0"/>
            </a:endParaRPr>
          </a:p>
          <a:p>
            <a:pPr marL="457200" lvl="1" indent="0">
              <a:buNone/>
            </a:pPr>
            <a:r>
              <a:rPr lang="lv-LV" sz="3000" dirty="0">
                <a:solidFill>
                  <a:srgbClr val="FF0000"/>
                </a:solidFill>
                <a:latin typeface="Bahnschrift Condensed" panose="020B0502040204020203" pitchFamily="34" charset="0"/>
              </a:rPr>
              <a:t>!!! </a:t>
            </a:r>
            <a:r>
              <a:rPr lang="lv-LV" sz="3000" dirty="0">
                <a:latin typeface="Bahnschrift Condensed" panose="020B0502040204020203" pitchFamily="34" charset="0"/>
              </a:rPr>
              <a:t>Starpposma maksājuma  LIAA veiks ne biežāk kā reizi ceturksnī, ja starpposma maksājuma summa nepārsniedz 5000 EUR;</a:t>
            </a:r>
          </a:p>
          <a:p>
            <a:pPr marL="457200" lvl="1" indent="0">
              <a:buNone/>
            </a:pPr>
            <a:endParaRPr lang="lv-LV" sz="3000" dirty="0">
              <a:latin typeface="Bahnschrift Condensed" panose="020B0502040204020203" pitchFamily="34" charset="0"/>
            </a:endParaRPr>
          </a:p>
          <a:p>
            <a:pPr marL="457200" lvl="1" indent="0">
              <a:buNone/>
            </a:pPr>
            <a:r>
              <a:rPr lang="lv-LV" sz="3000" dirty="0">
                <a:solidFill>
                  <a:srgbClr val="FF0000"/>
                </a:solidFill>
                <a:latin typeface="Bahnschrift Condensed" panose="020B0502040204020203" pitchFamily="34" charset="0"/>
              </a:rPr>
              <a:t>!!! </a:t>
            </a:r>
            <a:r>
              <a:rPr lang="lv-LV" sz="3000" dirty="0">
                <a:latin typeface="Bahnschrift Condensed" panose="020B0502040204020203" pitchFamily="34" charset="0"/>
              </a:rPr>
              <a:t>Starpposmu maksājumu kopējā summa nepārsniedz 90 % no </a:t>
            </a:r>
            <a:r>
              <a:rPr lang="lv-LV" sz="3000" dirty="0" err="1">
                <a:latin typeface="Bahnschrift Condensed" panose="020B0502040204020203" pitchFamily="34" charset="0"/>
              </a:rPr>
              <a:t>vaučerā</a:t>
            </a:r>
            <a:r>
              <a:rPr lang="lv-LV" sz="3000" dirty="0">
                <a:latin typeface="Bahnschrift Condensed" panose="020B0502040204020203" pitchFamily="34" charset="0"/>
              </a:rPr>
              <a:t> norādītās summas, vienlaicīgi nepārsniedzot 90% no pakalpojuma līguma summas;</a:t>
            </a:r>
          </a:p>
          <a:p>
            <a:pPr marL="457200" lvl="1" indent="0">
              <a:buNone/>
            </a:pPr>
            <a:endParaRPr lang="lv-LV" sz="3000" dirty="0">
              <a:latin typeface="Bahnschrift Condensed" panose="020B0502040204020203" pitchFamily="34" charset="0"/>
            </a:endParaRPr>
          </a:p>
          <a:p>
            <a:pPr marL="457200" lvl="1" indent="0">
              <a:buNone/>
            </a:pPr>
            <a:r>
              <a:rPr lang="lv-LV" sz="3000" dirty="0">
                <a:solidFill>
                  <a:srgbClr val="FF0000"/>
                </a:solidFill>
                <a:latin typeface="Bahnschrift Condensed" panose="020B0502040204020203" pitchFamily="34" charset="0"/>
              </a:rPr>
              <a:t>!!! </a:t>
            </a:r>
            <a:r>
              <a:rPr lang="lv-LV" sz="3000" dirty="0">
                <a:latin typeface="Bahnschrift Condensed" panose="020B0502040204020203" pitchFamily="34" charset="0"/>
              </a:rPr>
              <a:t>Starpposma maksājuma LIAA veiks par auditējamu vērtību - fiziski izmērāmu veiktās darbības rezultātu, kas pamatots ar dokumentiem (nodošanas pieņemšanas akts, nodevums, atskaite par paveiktiem darbiem u.c.);</a:t>
            </a:r>
          </a:p>
          <a:p>
            <a:pPr marL="457200" lvl="1" indent="0">
              <a:buNone/>
            </a:pPr>
            <a:endParaRPr lang="lv-LV" dirty="0">
              <a:solidFill>
                <a:srgbClr val="FF0000"/>
              </a:solidFill>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3372112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06929" y="739464"/>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rPr>
              <a:t>Pakalpojuma sniedzējs iesniedz </a:t>
            </a:r>
            <a:r>
              <a:rPr lang="lv-LV" sz="4000" dirty="0" err="1">
                <a:latin typeface="Bahnschrift Condensed" panose="020B0502040204020203" pitchFamily="34" charset="0"/>
              </a:rPr>
              <a:t>vaučera</a:t>
            </a:r>
            <a:r>
              <a:rPr lang="lv-LV" sz="4000" dirty="0">
                <a:latin typeface="Bahnschrift Condensed" panose="020B0502040204020203" pitchFamily="34" charset="0"/>
              </a:rPr>
              <a:t> rezervācijas</a:t>
            </a:r>
            <a:br>
              <a:rPr lang="lv-LV" sz="4000" dirty="0">
                <a:latin typeface="Bahnschrift Condensed" panose="020B0502040204020203" pitchFamily="34" charset="0"/>
              </a:rPr>
            </a:br>
            <a:r>
              <a:rPr lang="lv-LV" sz="4000" dirty="0">
                <a:latin typeface="Bahnschrift Condensed" panose="020B0502040204020203" pitchFamily="34" charset="0"/>
              </a:rPr>
              <a:t> pieteikums </a:t>
            </a:r>
            <a:br>
              <a:rPr lang="lv-LV" dirty="0"/>
            </a:br>
            <a:endParaRPr lang="lv-LV" dirty="0">
              <a:latin typeface="Bahnschrift Condensed" panose="020B0502040204020203" pitchFamily="34" charset="0"/>
            </a:endParaRPr>
          </a:p>
        </p:txBody>
      </p:sp>
      <p:sp>
        <p:nvSpPr>
          <p:cNvPr id="3" name="Rectangle 2"/>
          <p:cNvSpPr/>
          <p:nvPr/>
        </p:nvSpPr>
        <p:spPr>
          <a:xfrm>
            <a:off x="1064079" y="6119612"/>
            <a:ext cx="10047514" cy="646331"/>
          </a:xfrm>
          <a:prstGeom prst="rect">
            <a:avLst/>
          </a:prstGeom>
        </p:spPr>
        <p:txBody>
          <a:bodyPr wrap="square">
            <a:spAutoFit/>
          </a:bodyPr>
          <a:lstStyle/>
          <a:p>
            <a:pPr algn="ctr"/>
            <a:r>
              <a:rPr lang="lv-LV" sz="3600" b="1" dirty="0">
                <a:latin typeface="Bahnschrift Condensed" panose="020B0502040204020203" pitchFamily="34" charset="0"/>
                <a:ea typeface="+mj-ea"/>
                <a:cs typeface="+mj-cs"/>
              </a:rPr>
              <a:t>LIAA aktivizē </a:t>
            </a:r>
            <a:r>
              <a:rPr lang="lv-LV" sz="3600" b="1" dirty="0" err="1">
                <a:latin typeface="Bahnschrift Condensed" panose="020B0502040204020203" pitchFamily="34" charset="0"/>
                <a:ea typeface="+mj-ea"/>
                <a:cs typeface="+mj-cs"/>
              </a:rPr>
              <a:t>vaučeri</a:t>
            </a:r>
            <a:endParaRPr lang="lv-LV" sz="3600" b="1" dirty="0">
              <a:latin typeface="Bahnschrift Condensed" panose="020B0502040204020203" pitchFamily="34" charset="0"/>
              <a:ea typeface="+mj-ea"/>
              <a:cs typeface="+mj-cs"/>
            </a:endParaRPr>
          </a:p>
        </p:txBody>
      </p:sp>
      <p:sp>
        <p:nvSpPr>
          <p:cNvPr id="13" name="Oval 12"/>
          <p:cNvSpPr/>
          <p:nvPr/>
        </p:nvSpPr>
        <p:spPr>
          <a:xfrm>
            <a:off x="5590116" y="741322"/>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4" name="Right Arrow 13"/>
          <p:cNvSpPr/>
          <p:nvPr/>
        </p:nvSpPr>
        <p:spPr>
          <a:xfrm flipH="1" flipV="1">
            <a:off x="6587067" y="1030602"/>
            <a:ext cx="990600"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ectangle 15"/>
          <p:cNvSpPr/>
          <p:nvPr/>
        </p:nvSpPr>
        <p:spPr>
          <a:xfrm>
            <a:off x="7653867" y="142908"/>
            <a:ext cx="4207933" cy="2308324"/>
          </a:xfrm>
          <a:prstGeom prst="rect">
            <a:avLst/>
          </a:prstGeom>
        </p:spPr>
        <p:txBody>
          <a:bodyPr wrap="square">
            <a:spAutoFit/>
          </a:bodyPr>
          <a:lstStyle/>
          <a:p>
            <a:r>
              <a:rPr lang="lv-LV" sz="3600" dirty="0">
                <a:latin typeface="Bahnschrift Condensed" panose="020B0502040204020203" pitchFamily="34" charset="0"/>
                <a:ea typeface="+mj-ea"/>
                <a:cs typeface="+mj-cs"/>
              </a:rPr>
              <a:t>Atbalsta saņēmējs iesniedz apliecinājumus un iepirkumu dokumentāciju</a:t>
            </a:r>
          </a:p>
        </p:txBody>
      </p:sp>
      <p:sp>
        <p:nvSpPr>
          <p:cNvPr id="19" name="Down Arrow 18"/>
          <p:cNvSpPr/>
          <p:nvPr/>
        </p:nvSpPr>
        <p:spPr>
          <a:xfrm>
            <a:off x="5896881" y="1642533"/>
            <a:ext cx="207736" cy="745067"/>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3" name="Rectangle 22"/>
          <p:cNvSpPr/>
          <p:nvPr/>
        </p:nvSpPr>
        <p:spPr>
          <a:xfrm>
            <a:off x="1212396" y="2387600"/>
            <a:ext cx="10047514" cy="646331"/>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LIAA rezervē  </a:t>
            </a:r>
            <a:r>
              <a:rPr lang="lv-LV" sz="3600" dirty="0" err="1">
                <a:latin typeface="Bahnschrift Condensed" panose="020B0502040204020203" pitchFamily="34" charset="0"/>
                <a:ea typeface="+mj-ea"/>
                <a:cs typeface="+mj-cs"/>
              </a:rPr>
              <a:t>vaučeri</a:t>
            </a:r>
            <a:endParaRPr lang="lv-LV" sz="3600" dirty="0">
              <a:latin typeface="Bahnschrift Condensed" panose="020B0502040204020203" pitchFamily="34" charset="0"/>
              <a:ea typeface="+mj-ea"/>
              <a:cs typeface="+mj-cs"/>
            </a:endParaRPr>
          </a:p>
        </p:txBody>
      </p:sp>
      <p:sp>
        <p:nvSpPr>
          <p:cNvPr id="24" name="Oval 23"/>
          <p:cNvSpPr/>
          <p:nvPr/>
        </p:nvSpPr>
        <p:spPr>
          <a:xfrm>
            <a:off x="5552163" y="4680524"/>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25" name="Down Arrow 24"/>
          <p:cNvSpPr/>
          <p:nvPr/>
        </p:nvSpPr>
        <p:spPr>
          <a:xfrm>
            <a:off x="5896881" y="4097380"/>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6" name="Down Arrow 25"/>
          <p:cNvSpPr/>
          <p:nvPr/>
        </p:nvSpPr>
        <p:spPr>
          <a:xfrm>
            <a:off x="5869657" y="5585481"/>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7" name="Rectangle 26"/>
          <p:cNvSpPr/>
          <p:nvPr/>
        </p:nvSpPr>
        <p:spPr>
          <a:xfrm>
            <a:off x="1387625" y="3451049"/>
            <a:ext cx="10047514" cy="646331"/>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Atbalsta saņēmējs iesniedz  pakalpojuma līgumu </a:t>
            </a:r>
          </a:p>
        </p:txBody>
      </p:sp>
      <p:sp>
        <p:nvSpPr>
          <p:cNvPr id="28" name="Down Arrow 27"/>
          <p:cNvSpPr/>
          <p:nvPr/>
        </p:nvSpPr>
        <p:spPr>
          <a:xfrm>
            <a:off x="5929529" y="2935415"/>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507447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marL="0" indent="0">
              <a:buNone/>
            </a:pPr>
            <a:endParaRPr lang="lv-LV" dirty="0">
              <a:latin typeface="Bahnschrift Condensed" panose="020B0502040204020203" pitchFamily="34" charset="0"/>
            </a:endParaRPr>
          </a:p>
          <a:p>
            <a:pPr marL="0" indent="0" algn="ctr">
              <a:buNone/>
            </a:pPr>
            <a:r>
              <a:rPr lang="lv-LV" sz="7200" dirty="0" err="1">
                <a:solidFill>
                  <a:schemeClr val="accent6">
                    <a:lumMod val="75000"/>
                  </a:schemeClr>
                </a:solidFill>
                <a:latin typeface="Bahnschrift Condensed" panose="020B0502040204020203" pitchFamily="34" charset="0"/>
              </a:rPr>
              <a:t>Vaučeru</a:t>
            </a:r>
            <a:r>
              <a:rPr lang="lv-LV" sz="7200" dirty="0">
                <a:solidFill>
                  <a:schemeClr val="accent6">
                    <a:lumMod val="75000"/>
                  </a:schemeClr>
                </a:solidFill>
                <a:latin typeface="Bahnschrift Condensed" panose="020B0502040204020203" pitchFamily="34" charset="0"/>
              </a:rPr>
              <a:t> apmaksas pieprasījums (VAP)</a:t>
            </a:r>
            <a:endParaRPr lang="lv-LV" dirty="0">
              <a:solidFill>
                <a:schemeClr val="accent6">
                  <a:lumMod val="75000"/>
                </a:schemeClr>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29047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282" y="651933"/>
            <a:ext cx="10933922" cy="6364687"/>
          </a:xfrm>
        </p:spPr>
        <p:txBody>
          <a:bodyPr>
            <a:normAutofit fontScale="92500" lnSpcReduction="20000"/>
          </a:bodyPr>
          <a:lstStyle/>
          <a:p>
            <a:pPr marL="0" indent="0" algn="ctr">
              <a:buNone/>
            </a:pPr>
            <a:r>
              <a:rPr lang="lv-LV" sz="4600" dirty="0">
                <a:latin typeface="Bahnschrift Condensed" panose="020B0502040204020203" pitchFamily="34" charset="0"/>
              </a:rPr>
              <a:t>Lai pieteiktu </a:t>
            </a:r>
            <a:r>
              <a:rPr lang="lv-LV" sz="4600" dirty="0" err="1">
                <a:latin typeface="Bahnschrift Condensed" panose="020B0502040204020203" pitchFamily="34" charset="0"/>
              </a:rPr>
              <a:t>vaučera</a:t>
            </a:r>
            <a:r>
              <a:rPr lang="lv-LV" sz="4600" dirty="0">
                <a:latin typeface="Bahnschrift Condensed" panose="020B0502040204020203" pitchFamily="34" charset="0"/>
              </a:rPr>
              <a:t> apmaksu </a:t>
            </a:r>
          </a:p>
          <a:p>
            <a:pPr marL="0" indent="0" algn="ctr">
              <a:buNone/>
            </a:pPr>
            <a:r>
              <a:rPr lang="lv-LV" sz="4600" dirty="0">
                <a:latin typeface="Bahnschrift Condensed" panose="020B0502040204020203" pitchFamily="34" charset="0"/>
              </a:rPr>
              <a:t>pakalpojuma sniedzējs iesniedz:</a:t>
            </a:r>
          </a:p>
          <a:p>
            <a:pPr marL="0" indent="0">
              <a:buNone/>
            </a:pPr>
            <a:endParaRPr lang="lv-LV" dirty="0">
              <a:latin typeface="Bahnschrift Condensed" panose="020B0502040204020203" pitchFamily="34" charset="0"/>
            </a:endParaRPr>
          </a:p>
          <a:p>
            <a:pPr lvl="1"/>
            <a:r>
              <a:rPr lang="lv-LV" sz="2800" dirty="0">
                <a:latin typeface="Bahnschrift Condensed" panose="020B0502040204020203" pitchFamily="34" charset="0"/>
              </a:rPr>
              <a:t>Atbalsta saņēmējam izsniegtā rēķina apliecinātu kopiju;</a:t>
            </a:r>
          </a:p>
          <a:p>
            <a:pPr lvl="1"/>
            <a:endParaRPr lang="lv-LV" sz="2800" dirty="0">
              <a:latin typeface="Bahnschrift Condensed" panose="020B0502040204020203" pitchFamily="34" charset="0"/>
            </a:endParaRPr>
          </a:p>
          <a:p>
            <a:pPr lvl="1"/>
            <a:r>
              <a:rPr lang="lv-LV" sz="2800" dirty="0">
                <a:latin typeface="Bahnschrift Condensed" panose="020B0502040204020203" pitchFamily="34" charset="0"/>
              </a:rPr>
              <a:t>Izrakstītā rēķina apmaksu apliecinoša dokumenta apliecinātu kopiju;</a:t>
            </a:r>
          </a:p>
          <a:p>
            <a:pPr marL="457200" lvl="1" indent="0">
              <a:buNone/>
            </a:pPr>
            <a:endParaRPr lang="lv-LV" sz="2800" dirty="0">
              <a:latin typeface="Bahnschrift Condensed" panose="020B0502040204020203" pitchFamily="34" charset="0"/>
            </a:endParaRPr>
          </a:p>
          <a:p>
            <a:pPr lvl="1"/>
            <a:r>
              <a:rPr lang="lv-LV" sz="2800" dirty="0">
                <a:latin typeface="Bahnschrift Condensed" panose="020B0502040204020203" pitchFamily="34" charset="0"/>
              </a:rPr>
              <a:t>Nodošanas pieņemšanas akta apliecinātu kopiju;</a:t>
            </a:r>
          </a:p>
          <a:p>
            <a:pPr lvl="1"/>
            <a:endParaRPr lang="lv-LV" sz="2800" dirty="0">
              <a:latin typeface="Bahnschrift Condensed" panose="020B0502040204020203" pitchFamily="34" charset="0"/>
            </a:endParaRPr>
          </a:p>
          <a:p>
            <a:pPr lvl="1"/>
            <a:r>
              <a:rPr lang="lv-LV" sz="2800" dirty="0">
                <a:latin typeface="Bahnschrift Condensed" panose="020B0502040204020203" pitchFamily="34" charset="0"/>
              </a:rPr>
              <a:t>Nodevuma vai saturiskās atskaites par paveikto darbu kopiju;</a:t>
            </a:r>
          </a:p>
          <a:p>
            <a:pPr lvl="1"/>
            <a:endParaRPr lang="lv-LV" sz="2800" dirty="0">
              <a:latin typeface="Bahnschrift Condensed" panose="020B0502040204020203" pitchFamily="34" charset="0"/>
            </a:endParaRPr>
          </a:p>
          <a:p>
            <a:pPr lvl="1"/>
            <a:r>
              <a:rPr lang="lv-LV" sz="2800" dirty="0">
                <a:latin typeface="Bahnschrift Condensed" panose="020B0502040204020203" pitchFamily="34" charset="0"/>
              </a:rPr>
              <a:t>Pakalpojuma sniedzēja bankas konta numurus, uz kuru tiks veikta </a:t>
            </a:r>
            <a:r>
              <a:rPr lang="lv-LV" sz="2800" dirty="0" err="1">
                <a:latin typeface="Bahnschrift Condensed" panose="020B0502040204020203" pitchFamily="34" charset="0"/>
              </a:rPr>
              <a:t>vaučera</a:t>
            </a:r>
            <a:r>
              <a:rPr lang="lv-LV" sz="2800" dirty="0">
                <a:latin typeface="Bahnschrift Condensed" panose="020B0502040204020203" pitchFamily="34" charset="0"/>
              </a:rPr>
              <a:t> apmaksa.</a:t>
            </a:r>
          </a:p>
          <a:p>
            <a:pPr lvl="1"/>
            <a:endParaRPr lang="lv-LV" sz="2800" dirty="0">
              <a:latin typeface="Bahnschrift Condensed" panose="020B0502040204020203" pitchFamily="34" charset="0"/>
            </a:endParaRPr>
          </a:p>
          <a:p>
            <a:pPr marL="457200" lvl="1" indent="0">
              <a:buNone/>
            </a:pPr>
            <a:endParaRPr lang="lv-LV" sz="2000" dirty="0">
              <a:latin typeface="Bahnschrift Condensed" panose="020B0502040204020203" pitchFamily="34" charset="0"/>
            </a:endParaRPr>
          </a:p>
          <a:p>
            <a:pPr marL="0" indent="0">
              <a:buNone/>
            </a:pPr>
            <a:r>
              <a:rPr lang="lv-LV" sz="2400" dirty="0">
                <a:solidFill>
                  <a:srgbClr val="FF0000"/>
                </a:solidFill>
                <a:latin typeface="Bahnschrift Condensed" panose="020B0502040204020203" pitchFamily="34" charset="0"/>
              </a:rPr>
              <a:t>!!! </a:t>
            </a:r>
            <a:r>
              <a:rPr lang="lv-LV" sz="2400" dirty="0">
                <a:latin typeface="Bahnschrift Condensed" panose="020B0502040204020203" pitchFamily="34" charset="0"/>
              </a:rPr>
              <a:t>Pakalpojuma sniedzējs VAP iesniedz LIAA klātienē vai nosūta pa pastu vai uz e-pastu: vaucers@liaa.gov.lv parakstītu ar drošu elektronisko parakstu</a:t>
            </a:r>
          </a:p>
        </p:txBody>
      </p:sp>
      <p:sp>
        <p:nvSpPr>
          <p:cNvPr id="6" name="Oval 5"/>
          <p:cNvSpPr/>
          <p:nvPr/>
        </p:nvSpPr>
        <p:spPr>
          <a:xfrm>
            <a:off x="1447800" y="524933"/>
            <a:ext cx="690270" cy="694267"/>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3600" dirty="0">
                <a:solidFill>
                  <a:schemeClr val="tx1"/>
                </a:solidFill>
              </a:rPr>
              <a:t>1</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585578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Rectangle 4"/>
          <p:cNvSpPr/>
          <p:nvPr/>
        </p:nvSpPr>
        <p:spPr>
          <a:xfrm>
            <a:off x="1052643" y="995536"/>
            <a:ext cx="10699090" cy="4893647"/>
          </a:xfrm>
          <a:prstGeom prst="rect">
            <a:avLst/>
          </a:prstGeom>
        </p:spPr>
        <p:txBody>
          <a:bodyPr wrap="square">
            <a:spAutoFit/>
          </a:bodyPr>
          <a:lstStyle/>
          <a:p>
            <a:pPr lvl="0"/>
            <a:endParaRPr lang="lv-LV" dirty="0">
              <a:solidFill>
                <a:prstClr val="black"/>
              </a:solidFill>
              <a:latin typeface="Bahnschrift Condensed" panose="020B0502040204020203" pitchFamily="34" charset="0"/>
            </a:endParaRPr>
          </a:p>
          <a:p>
            <a:pPr lvl="0"/>
            <a:endParaRPr lang="lv-LV" dirty="0">
              <a:solidFill>
                <a:prstClr val="black"/>
              </a:solidFill>
              <a:latin typeface="Bahnschrift Condensed" panose="020B0502040204020203" pitchFamily="34" charset="0"/>
            </a:endParaRPr>
          </a:p>
          <a:p>
            <a:pPr lvl="0" algn="just"/>
            <a:r>
              <a:rPr lang="lv-LV" sz="3600" dirty="0">
                <a:solidFill>
                  <a:prstClr val="black"/>
                </a:solidFill>
                <a:latin typeface="Bahnschrift Condensed" panose="020B0502040204020203" pitchFamily="34" charset="0"/>
              </a:rPr>
              <a:t>Saņemtā VAP vērtēšana tiek sākta pēc tam, kad LIAA  ir pārliecinājusies, ka VAP pievienotie dokumenti ir autentiski</a:t>
            </a:r>
            <a:r>
              <a:rPr lang="lv-LV" dirty="0">
                <a:solidFill>
                  <a:prstClr val="black"/>
                </a:solidFill>
                <a:latin typeface="Bahnschrift Condensed" panose="020B0502040204020203" pitchFamily="34" charset="0"/>
              </a:rPr>
              <a:t>.</a:t>
            </a:r>
          </a:p>
          <a:p>
            <a:pPr lvl="0"/>
            <a:endParaRPr lang="lv-LV" dirty="0">
              <a:solidFill>
                <a:prstClr val="black"/>
              </a:solidFill>
              <a:latin typeface="Bahnschrift Condensed" panose="020B0502040204020203" pitchFamily="34" charset="0"/>
            </a:endParaRPr>
          </a:p>
          <a:p>
            <a:pPr lvl="0"/>
            <a:endParaRPr lang="lv-LV" dirty="0">
              <a:solidFill>
                <a:prstClr val="black"/>
              </a:solidFill>
              <a:latin typeface="Bahnschrift Condensed" panose="020B0502040204020203" pitchFamily="34" charset="0"/>
            </a:endParaRPr>
          </a:p>
          <a:p>
            <a:pPr lvl="0"/>
            <a:endParaRPr lang="lv-LV" dirty="0">
              <a:solidFill>
                <a:prstClr val="black"/>
              </a:solidFill>
              <a:latin typeface="Bahnschrift Condensed" panose="020B0502040204020203" pitchFamily="34" charset="0"/>
            </a:endParaRPr>
          </a:p>
          <a:p>
            <a:pPr lvl="0" algn="just"/>
            <a:r>
              <a:rPr lang="lv-LV" sz="3000" dirty="0">
                <a:solidFill>
                  <a:prstClr val="black"/>
                </a:solidFill>
                <a:latin typeface="Bahnschrift Condensed" panose="020B0502040204020203" pitchFamily="34" charset="0"/>
              </a:rPr>
              <a:t>LIAA  uz atbalsta saņēmēja e-pasta adresi nosūta lūgumu apstiprināt, vai e-pastā pakalpojuma sniedzēja iesniegtie dokumenti ir autentiski un tos ir parakstījis atbalsta saņēmējs. </a:t>
            </a:r>
          </a:p>
          <a:p>
            <a:pPr lvl="0"/>
            <a:r>
              <a:rPr lang="lv-LV" sz="3000" dirty="0">
                <a:solidFill>
                  <a:prstClr val="black"/>
                </a:solidFill>
                <a:latin typeface="Bahnschrift Condensed" panose="020B0502040204020203" pitchFamily="34" charset="0"/>
              </a:rPr>
              <a:t>Ja LIAA 5 darba dienu laikā nesaņem atbalsta saņēmēja atbildi, tiek uzskatīts, ka iesniegtie dokumenti ir autentiski un tos ir parakstījis atbalsta saņēmējs.</a:t>
            </a:r>
          </a:p>
        </p:txBody>
      </p:sp>
      <p:sp>
        <p:nvSpPr>
          <p:cNvPr id="15" name="Oval 14"/>
          <p:cNvSpPr/>
          <p:nvPr/>
        </p:nvSpPr>
        <p:spPr>
          <a:xfrm>
            <a:off x="396240" y="1718957"/>
            <a:ext cx="690270" cy="694267"/>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3600" dirty="0">
                <a:solidFill>
                  <a:schemeClr val="tx1"/>
                </a:solidFill>
              </a:rPr>
              <a:t>2</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208622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97290" y="264896"/>
            <a:ext cx="10515600" cy="1325563"/>
          </a:xfrm>
        </p:spPr>
        <p:txBody>
          <a:bodyPr>
            <a:normAutofit/>
          </a:bodyPr>
          <a:lstStyle/>
          <a:p>
            <a:r>
              <a:rPr lang="lv-LV" sz="3600" dirty="0">
                <a:latin typeface="Bahnschrift Condensed" panose="020B0502040204020203" pitchFamily="34" charset="0"/>
              </a:rPr>
              <a:t> LIAA pārbauda, vai:</a:t>
            </a:r>
          </a:p>
        </p:txBody>
      </p:sp>
      <p:sp>
        <p:nvSpPr>
          <p:cNvPr id="3" name="Content Placeholder 2"/>
          <p:cNvSpPr>
            <a:spLocks noGrp="1"/>
          </p:cNvSpPr>
          <p:nvPr>
            <p:ph idx="1"/>
          </p:nvPr>
        </p:nvSpPr>
        <p:spPr>
          <a:xfrm>
            <a:off x="838200" y="1459864"/>
            <a:ext cx="11179628" cy="5123815"/>
          </a:xfrm>
        </p:spPr>
        <p:txBody>
          <a:bodyPr>
            <a:normAutofit/>
          </a:bodyPr>
          <a:lstStyle/>
          <a:p>
            <a:pPr marL="457200" lvl="1" indent="0">
              <a:buNone/>
            </a:pPr>
            <a:endParaRPr lang="lv-LV" sz="2000" dirty="0">
              <a:latin typeface="Bahnschrift Condensed" panose="020B0502040204020203" pitchFamily="34" charset="0"/>
            </a:endParaRPr>
          </a:p>
          <a:p>
            <a:pPr lvl="1"/>
            <a:r>
              <a:rPr lang="lv-LV" sz="2800" dirty="0">
                <a:latin typeface="Bahnschrift Condensed" panose="020B0502040204020203" pitchFamily="34" charset="0"/>
              </a:rPr>
              <a:t>VAP iesniegts termiņā;</a:t>
            </a:r>
          </a:p>
          <a:p>
            <a:pPr marL="457200" lvl="1" indent="0">
              <a:buNone/>
            </a:pPr>
            <a:endParaRPr lang="lv-LV" sz="2800" dirty="0">
              <a:latin typeface="Bahnschrift Condensed" panose="020B0502040204020203" pitchFamily="34" charset="0"/>
            </a:endParaRPr>
          </a:p>
          <a:p>
            <a:pPr lvl="1"/>
            <a:r>
              <a:rPr lang="lv-LV" sz="2800" dirty="0">
                <a:latin typeface="Bahnschrift Condensed" panose="020B0502040204020203" pitchFamily="34" charset="0"/>
              </a:rPr>
              <a:t>Pakalpojuma sniedzējs ir veicis pakalpojuma līgumā paredzētās darbības </a:t>
            </a:r>
            <a:r>
              <a:rPr lang="lv-LV" sz="2800" dirty="0" err="1">
                <a:latin typeface="Bahnschrift Condensed" panose="020B0502040204020203" pitchFamily="34" charset="0"/>
              </a:rPr>
              <a:t>vaučera</a:t>
            </a:r>
            <a:r>
              <a:rPr lang="lv-LV" sz="2800" dirty="0">
                <a:latin typeface="Bahnschrift Condensed" panose="020B0502040204020203" pitchFamily="34" charset="0"/>
              </a:rPr>
              <a:t> darbības termiņā;</a:t>
            </a:r>
          </a:p>
          <a:p>
            <a:pPr marL="457200" lvl="1" indent="0">
              <a:buNone/>
            </a:pPr>
            <a:endParaRPr lang="lv-LV" sz="2800" dirty="0">
              <a:latin typeface="Bahnschrift Condensed" panose="020B0502040204020203" pitchFamily="34" charset="0"/>
            </a:endParaRPr>
          </a:p>
          <a:p>
            <a:pPr lvl="1"/>
            <a:r>
              <a:rPr lang="lv-LV" sz="2800" dirty="0">
                <a:latin typeface="Bahnschrift Condensed" panose="020B0502040204020203" pitchFamily="34" charset="0"/>
              </a:rPr>
              <a:t>VAP summa nepasniedz rezervētā </a:t>
            </a:r>
            <a:r>
              <a:rPr lang="lv-LV" sz="2800" dirty="0" err="1">
                <a:latin typeface="Bahnschrift Condensed" panose="020B0502040204020203" pitchFamily="34" charset="0"/>
              </a:rPr>
              <a:t>vaučera</a:t>
            </a:r>
            <a:r>
              <a:rPr lang="lv-LV" sz="2800" dirty="0">
                <a:latin typeface="Bahnschrift Condensed" panose="020B0502040204020203" pitchFamily="34" charset="0"/>
              </a:rPr>
              <a:t> summu;</a:t>
            </a:r>
          </a:p>
          <a:p>
            <a:pPr lvl="1"/>
            <a:endParaRPr lang="lv-LV" sz="2800" dirty="0">
              <a:latin typeface="Bahnschrift Condensed" panose="020B0502040204020203" pitchFamily="34" charset="0"/>
            </a:endParaRPr>
          </a:p>
          <a:p>
            <a:pPr lvl="1"/>
            <a:r>
              <a:rPr lang="lv-LV" sz="2800" dirty="0">
                <a:latin typeface="Bahnschrift Condensed" panose="020B0502040204020203" pitchFamily="34" charset="0"/>
              </a:rPr>
              <a:t>VAP pievienoti visi papildus iesniedzamie dokumenti;</a:t>
            </a:r>
          </a:p>
          <a:p>
            <a:pPr lvl="1"/>
            <a:endParaRPr lang="lv-LV" sz="2800" dirty="0">
              <a:latin typeface="Bahnschrift Condensed" panose="020B0502040204020203" pitchFamily="34" charset="0"/>
            </a:endParaRPr>
          </a:p>
          <a:p>
            <a:pPr lvl="1"/>
            <a:r>
              <a:rPr lang="lv-LV" sz="2800" dirty="0">
                <a:latin typeface="Bahnschrift Condensed" panose="020B0502040204020203" pitchFamily="34" charset="0"/>
              </a:rPr>
              <a:t>VAP pievienotais nodevums atbilst izsniegtā </a:t>
            </a:r>
            <a:r>
              <a:rPr lang="lv-LV" sz="2800" dirty="0" err="1">
                <a:latin typeface="Bahnschrift Condensed" panose="020B0502040204020203" pitchFamily="34" charset="0"/>
              </a:rPr>
              <a:t>vaučera</a:t>
            </a:r>
            <a:r>
              <a:rPr lang="lv-LV" sz="2800" dirty="0">
                <a:latin typeface="Bahnschrift Condensed" panose="020B0502040204020203" pitchFamily="34" charset="0"/>
              </a:rPr>
              <a:t> mērķim.</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317497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60878" y="1191956"/>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rPr>
              <a:t>1. Pakalpojuma sniedzējs iesniedz VAP </a:t>
            </a:r>
            <a:br>
              <a:rPr lang="lv-LV" dirty="0"/>
            </a:br>
            <a:endParaRPr lang="lv-LV" dirty="0">
              <a:latin typeface="Bahnschrift Condensed" panose="020B0502040204020203" pitchFamily="34" charset="0"/>
            </a:endParaRPr>
          </a:p>
        </p:txBody>
      </p:sp>
      <p:sp>
        <p:nvSpPr>
          <p:cNvPr id="13" name="Oval 12"/>
          <p:cNvSpPr/>
          <p:nvPr/>
        </p:nvSpPr>
        <p:spPr>
          <a:xfrm>
            <a:off x="5841166" y="2750730"/>
            <a:ext cx="1411364" cy="1408218"/>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6" name="Rectangle 15"/>
          <p:cNvSpPr/>
          <p:nvPr/>
        </p:nvSpPr>
        <p:spPr>
          <a:xfrm>
            <a:off x="384627" y="3747407"/>
            <a:ext cx="4207933" cy="2308324"/>
          </a:xfrm>
          <a:prstGeom prst="rect">
            <a:avLst/>
          </a:prstGeom>
        </p:spPr>
        <p:txBody>
          <a:bodyPr wrap="square">
            <a:spAutoFit/>
          </a:bodyPr>
          <a:lstStyle/>
          <a:p>
            <a:pPr algn="r"/>
            <a:r>
              <a:rPr lang="lv-LV" sz="3600" dirty="0">
                <a:latin typeface="Bahnschrift Condensed" panose="020B0502040204020203" pitchFamily="34" charset="0"/>
                <a:ea typeface="+mj-ea"/>
                <a:cs typeface="+mj-cs"/>
              </a:rPr>
              <a:t>2. Atbalsta saņēmējs apstiprina pakalpojuma sniedzēja iesniegtos dokumentus </a:t>
            </a:r>
          </a:p>
        </p:txBody>
      </p:sp>
      <p:sp>
        <p:nvSpPr>
          <p:cNvPr id="20" name="Right Arrow 19"/>
          <p:cNvSpPr/>
          <p:nvPr/>
        </p:nvSpPr>
        <p:spPr>
          <a:xfrm flipV="1">
            <a:off x="4556351" y="2028780"/>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7" name="Right Arrow 16"/>
          <p:cNvSpPr/>
          <p:nvPr/>
        </p:nvSpPr>
        <p:spPr>
          <a:xfrm flipV="1">
            <a:off x="4672934" y="4636138"/>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Rectangle 7"/>
          <p:cNvSpPr/>
          <p:nvPr/>
        </p:nvSpPr>
        <p:spPr>
          <a:xfrm>
            <a:off x="8556002" y="2516927"/>
            <a:ext cx="3098801" cy="2862322"/>
          </a:xfrm>
          <a:prstGeom prst="rect">
            <a:avLst/>
          </a:prstGeom>
        </p:spPr>
        <p:txBody>
          <a:bodyPr wrap="square">
            <a:spAutoFit/>
          </a:bodyPr>
          <a:lstStyle/>
          <a:p>
            <a:pPr algn="ctr"/>
            <a:r>
              <a:rPr lang="lv-LV" sz="6000" dirty="0">
                <a:latin typeface="Bahnschrift Condensed" panose="020B0502040204020203" pitchFamily="34" charset="0"/>
                <a:ea typeface="+mj-ea"/>
                <a:cs typeface="+mj-cs"/>
              </a:rPr>
              <a:t>3. LIAA veic </a:t>
            </a:r>
            <a:r>
              <a:rPr lang="lv-LV" sz="6000" dirty="0" err="1">
                <a:latin typeface="Bahnschrift Condensed" panose="020B0502040204020203" pitchFamily="34" charset="0"/>
                <a:ea typeface="+mj-ea"/>
                <a:cs typeface="+mj-cs"/>
              </a:rPr>
              <a:t>vaučera</a:t>
            </a:r>
            <a:r>
              <a:rPr lang="lv-LV" sz="6000" dirty="0">
                <a:latin typeface="Bahnschrift Condensed" panose="020B0502040204020203" pitchFamily="34" charset="0"/>
                <a:ea typeface="+mj-ea"/>
                <a:cs typeface="+mj-cs"/>
              </a:rPr>
              <a:t> apmaksu</a:t>
            </a:r>
          </a:p>
        </p:txBody>
      </p:sp>
      <p:sp>
        <p:nvSpPr>
          <p:cNvPr id="9" name="Right Arrow 8"/>
          <p:cNvSpPr/>
          <p:nvPr/>
        </p:nvSpPr>
        <p:spPr>
          <a:xfrm flipV="1">
            <a:off x="7408815" y="3322123"/>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35374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Rectangle 1"/>
          <p:cNvSpPr/>
          <p:nvPr/>
        </p:nvSpPr>
        <p:spPr>
          <a:xfrm>
            <a:off x="1191986" y="1428750"/>
            <a:ext cx="10017579" cy="2767693"/>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4800" dirty="0">
                <a:solidFill>
                  <a:schemeClr val="accent6">
                    <a:lumMod val="75000"/>
                  </a:schemeClr>
                </a:solidFill>
                <a:latin typeface="Bahnschrift Condensed" panose="020B0502040204020203" pitchFamily="34" charset="0"/>
              </a:rPr>
              <a:t>Atbalsta saņēmēja noslēguma pārskats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941940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72293" y="35491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br>
            <a:endParaRPr lang="lv-LV" dirty="0">
              <a:latin typeface="Bahnschrift Condensed" panose="020B0502040204020203" pitchFamily="34" charset="0"/>
            </a:endParaRPr>
          </a:p>
        </p:txBody>
      </p:sp>
      <p:sp>
        <p:nvSpPr>
          <p:cNvPr id="3" name="Rectangle 2"/>
          <p:cNvSpPr/>
          <p:nvPr/>
        </p:nvSpPr>
        <p:spPr>
          <a:xfrm>
            <a:off x="1020536" y="1428750"/>
            <a:ext cx="10047514" cy="3354765"/>
          </a:xfrm>
          <a:prstGeom prst="rect">
            <a:avLst/>
          </a:prstGeom>
        </p:spPr>
        <p:txBody>
          <a:bodyPr wrap="square">
            <a:spAutoFit/>
          </a:bodyPr>
          <a:lstStyle/>
          <a:p>
            <a:pPr marL="285750" indent="-285750">
              <a:buFont typeface="Arial" panose="020B0604020202020204" pitchFamily="34" charset="0"/>
              <a:buChar char="•"/>
            </a:pPr>
            <a:r>
              <a:rPr lang="lv-LV" sz="3600" dirty="0" err="1">
                <a:latin typeface="Bahnschrift Condensed" panose="020B0502040204020203" pitchFamily="34" charset="0"/>
              </a:rPr>
              <a:t>Vaučeri</a:t>
            </a:r>
            <a:r>
              <a:rPr lang="lv-LV" sz="3600" dirty="0">
                <a:latin typeface="Bahnschrift Condensed" panose="020B0502040204020203" pitchFamily="34" charset="0"/>
              </a:rPr>
              <a:t> atbalsta saņēmējam izsniedz pēc atbalsta līguma parakstīšanas;</a:t>
            </a:r>
          </a:p>
          <a:p>
            <a:pPr marL="285750" indent="-285750">
              <a:buFont typeface="Arial" panose="020B0604020202020204" pitchFamily="34" charset="0"/>
              <a:buChar char="•"/>
            </a:pPr>
            <a:endParaRPr lang="lv-LV" sz="3600" dirty="0">
              <a:latin typeface="Bahnschrift Condensed" panose="020B0502040204020203" pitchFamily="34" charset="0"/>
            </a:endParaRPr>
          </a:p>
          <a:p>
            <a:pPr marL="285750" indent="-285750">
              <a:buFont typeface="Arial" panose="020B0604020202020204" pitchFamily="34" charset="0"/>
              <a:buChar char="•"/>
            </a:pPr>
            <a:r>
              <a:rPr lang="lv-LV" sz="3600" dirty="0">
                <a:latin typeface="Bahnschrift Condensed" panose="020B0502040204020203" pitchFamily="34" charset="0"/>
              </a:rPr>
              <a:t>Vaučers tiek izsniegts elektroniska dokumenta veidā.</a:t>
            </a:r>
          </a:p>
          <a:p>
            <a:pPr marL="285750" indent="-285750">
              <a:buFont typeface="Arial" panose="020B0604020202020204" pitchFamily="34" charset="0"/>
              <a:buChar char="•"/>
            </a:pPr>
            <a:endParaRPr lang="lv-LV" sz="3600" dirty="0">
              <a:latin typeface="Bahnschrift Condensed" panose="020B0502040204020203" pitchFamily="34" charset="0"/>
            </a:endParaRPr>
          </a:p>
          <a:p>
            <a:endParaRPr lang="lv-LV" sz="3200" dirty="0">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5577394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927" y="126836"/>
            <a:ext cx="10515600" cy="1325563"/>
          </a:xfrm>
        </p:spPr>
        <p:txBody>
          <a:bodyPr>
            <a:normAutofit/>
          </a:bodyPr>
          <a:lstStyle/>
          <a:p>
            <a:pPr algn="ctr"/>
            <a:r>
              <a:rPr lang="lv-LV" sz="3600" dirty="0">
                <a:latin typeface="Bahnschrift Condensed" panose="020B0502040204020203" pitchFamily="34" charset="0"/>
              </a:rPr>
              <a:t>LIAA pārbauda, vai:</a:t>
            </a:r>
          </a:p>
        </p:txBody>
      </p:sp>
      <p:sp>
        <p:nvSpPr>
          <p:cNvPr id="3" name="Content Placeholder 2"/>
          <p:cNvSpPr>
            <a:spLocks noGrp="1"/>
          </p:cNvSpPr>
          <p:nvPr>
            <p:ph idx="1"/>
          </p:nvPr>
        </p:nvSpPr>
        <p:spPr>
          <a:xfrm>
            <a:off x="251927" y="1452399"/>
            <a:ext cx="10924591" cy="5545559"/>
          </a:xfrm>
        </p:spPr>
        <p:txBody>
          <a:bodyPr>
            <a:normAutofit/>
          </a:bodyPr>
          <a:lstStyle/>
          <a:p>
            <a:r>
              <a:rPr lang="lv-LV" sz="2400" dirty="0">
                <a:latin typeface="Bahnschrift Condensed" panose="020B0502040204020203" pitchFamily="34" charset="0"/>
              </a:rPr>
              <a:t>Projekta mērķis ir sasniegts</a:t>
            </a:r>
          </a:p>
          <a:p>
            <a:endParaRPr lang="lv-LV" sz="2400" dirty="0">
              <a:latin typeface="Bahnschrift Condensed" panose="020B0502040204020203" pitchFamily="34" charset="0"/>
            </a:endParaRPr>
          </a:p>
          <a:p>
            <a:r>
              <a:rPr lang="lv-LV" sz="2400" dirty="0">
                <a:latin typeface="Bahnschrift Condensed" panose="020B0502040204020203" pitchFamily="34" charset="0"/>
              </a:rPr>
              <a:t>Ir nodrošināta atsevišķa projekta izmaksu uzskaite, nodalot grāmatvedības kontu plānus; </a:t>
            </a:r>
          </a:p>
          <a:p>
            <a:endParaRPr lang="lv-LV" sz="2400" dirty="0">
              <a:latin typeface="Bahnschrift Condensed" panose="020B0502040204020203" pitchFamily="34" charset="0"/>
            </a:endParaRPr>
          </a:p>
          <a:p>
            <a:r>
              <a:rPr lang="lv-LV" sz="2400" dirty="0">
                <a:latin typeface="Bahnschrift Condensed" panose="020B0502040204020203" pitchFamily="34" charset="0"/>
              </a:rPr>
              <a:t>Uz attiecināmo izmaksu darījumu un maksājumu apliecinošajiem dokumentiem ir norādīts noslēgtā līguma ar LIAA numurs;</a:t>
            </a:r>
          </a:p>
          <a:p>
            <a:endParaRPr lang="lv-LV" sz="2400" dirty="0">
              <a:latin typeface="Bahnschrift Condensed" panose="020B0502040204020203" pitchFamily="34" charset="0"/>
            </a:endParaRPr>
          </a:p>
          <a:p>
            <a:r>
              <a:rPr lang="lv-LV" sz="2400" dirty="0">
                <a:latin typeface="Bahnschrift Condensed" panose="020B0502040204020203" pitchFamily="34" charset="0"/>
              </a:rPr>
              <a:t>Iesniegti obligāti iesniedzamie dokumenti;</a:t>
            </a:r>
          </a:p>
          <a:p>
            <a:pPr marL="0" indent="0">
              <a:buNone/>
            </a:pPr>
            <a:endParaRPr lang="lv-LV" sz="2400" dirty="0">
              <a:latin typeface="Bahnschrift Condensed" panose="020B0502040204020203" pitchFamily="34" charset="0"/>
            </a:endParaRPr>
          </a:p>
          <a:p>
            <a:r>
              <a:rPr lang="lv-LV" sz="2400" dirty="0">
                <a:latin typeface="Bahnschrift Condensed" panose="020B0502040204020203" pitchFamily="34" charset="0"/>
              </a:rPr>
              <a:t>Nodrošināti informācijas un publicitātes pasākumi; </a:t>
            </a:r>
          </a:p>
          <a:p>
            <a:endParaRPr lang="lv-LV" sz="2400" dirty="0">
              <a:latin typeface="Bahnschrift Condensed" panose="020B0502040204020203" pitchFamily="34" charset="0"/>
            </a:endParaRPr>
          </a:p>
          <a:p>
            <a:r>
              <a:rPr lang="lv-LV" sz="2400" dirty="0">
                <a:latin typeface="Bahnschrift Condensed" panose="020B0502040204020203" pitchFamily="34" charset="0"/>
              </a:rPr>
              <a:t>Ievērotas citas atbalsta līgumā noteiktās prasības.</a:t>
            </a:r>
          </a:p>
          <a:p>
            <a:endParaRPr lang="lv-LV" dirty="0">
              <a:latin typeface="Bahnschrift Condensed" panose="020B0502040204020203" pitchFamily="34" charset="0"/>
            </a:endParaRPr>
          </a:p>
          <a:p>
            <a:endParaRPr lang="lv-LV" dirty="0">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1398172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3" name="Oval 12"/>
          <p:cNvSpPr/>
          <p:nvPr/>
        </p:nvSpPr>
        <p:spPr>
          <a:xfrm>
            <a:off x="5298015" y="2581375"/>
            <a:ext cx="1210431" cy="1206853"/>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9" name="Right Arrow 8"/>
          <p:cNvSpPr/>
          <p:nvPr/>
        </p:nvSpPr>
        <p:spPr>
          <a:xfrm flipV="1">
            <a:off x="3965121" y="300427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2" name="Rectangle 11"/>
          <p:cNvSpPr/>
          <p:nvPr/>
        </p:nvSpPr>
        <p:spPr>
          <a:xfrm>
            <a:off x="1161745" y="1772313"/>
            <a:ext cx="2370668" cy="2862322"/>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Atbalsta saņēmējs iesniedz noslēguma pārskatu </a:t>
            </a:r>
          </a:p>
        </p:txBody>
      </p:sp>
      <p:sp>
        <p:nvSpPr>
          <p:cNvPr id="14" name="Right Arrow 13"/>
          <p:cNvSpPr/>
          <p:nvPr/>
        </p:nvSpPr>
        <p:spPr>
          <a:xfrm flipV="1">
            <a:off x="6852705" y="3004270"/>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5" name="Rectangle 14"/>
          <p:cNvSpPr/>
          <p:nvPr/>
        </p:nvSpPr>
        <p:spPr>
          <a:xfrm>
            <a:off x="8251822" y="2049312"/>
            <a:ext cx="2370668" cy="2308324"/>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LIAA apstiprina noslēguma pārskatu</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0109721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marL="0" indent="0" algn="ctr">
              <a:buNone/>
            </a:pPr>
            <a:r>
              <a:rPr lang="lv-LV" sz="6000" dirty="0">
                <a:latin typeface="Bahnschrift SemiCondensed" panose="020B0502040204020203" pitchFamily="34" charset="0"/>
              </a:rPr>
              <a:t>Jautājumi ?</a:t>
            </a:r>
          </a:p>
        </p:txBody>
      </p:sp>
      <p:sp>
        <p:nvSpPr>
          <p:cNvPr id="2" name="Rectangle 1"/>
          <p:cNvSpPr/>
          <p:nvPr/>
        </p:nvSpPr>
        <p:spPr>
          <a:xfrm>
            <a:off x="903155" y="5295193"/>
            <a:ext cx="6096000" cy="1200329"/>
          </a:xfrm>
          <a:prstGeom prst="rect">
            <a:avLst/>
          </a:prstGeom>
        </p:spPr>
        <p:txBody>
          <a:bodyPr>
            <a:spAutoFit/>
          </a:bodyPr>
          <a:lstStyle/>
          <a:p>
            <a:r>
              <a:rPr lang="lv-LV" dirty="0"/>
              <a:t>Klientu apkalpošanas nodaļa</a:t>
            </a:r>
          </a:p>
          <a:p>
            <a:endParaRPr lang="lv-LV" dirty="0"/>
          </a:p>
          <a:p>
            <a:r>
              <a:rPr lang="lv-LV" dirty="0"/>
              <a:t>67039499</a:t>
            </a:r>
          </a:p>
          <a:p>
            <a:r>
              <a:rPr lang="lv-LV" dirty="0" err="1"/>
              <a:t>jautajumi@liaa.gov.lv</a:t>
            </a:r>
            <a:endParaRPr lang="lv-LV"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57887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31506" y="139960"/>
            <a:ext cx="10515600" cy="1130494"/>
          </a:xfrm>
        </p:spPr>
        <p:txBody>
          <a:bodyPr>
            <a:normAutofit/>
          </a:bodyPr>
          <a:lstStyle/>
          <a:p>
            <a:pPr algn="ctr"/>
            <a:r>
              <a:rPr lang="lv-LV" sz="3600" dirty="0" err="1">
                <a:latin typeface="Bahnschrift Condensed" panose="020B0502040204020203" pitchFamily="34" charset="0"/>
              </a:rPr>
              <a:t>Vaučerī</a:t>
            </a:r>
            <a:r>
              <a:rPr lang="lv-LV" sz="3600" dirty="0">
                <a:latin typeface="Bahnschrift Condensed" panose="020B0502040204020203" pitchFamily="34" charset="0"/>
              </a:rPr>
              <a:t> norādītā informācija: </a:t>
            </a:r>
          </a:p>
        </p:txBody>
      </p:sp>
      <p:sp>
        <p:nvSpPr>
          <p:cNvPr id="3" name="Content Placeholder 2"/>
          <p:cNvSpPr>
            <a:spLocks noGrp="1"/>
          </p:cNvSpPr>
          <p:nvPr>
            <p:ph idx="1"/>
          </p:nvPr>
        </p:nvSpPr>
        <p:spPr>
          <a:xfrm>
            <a:off x="1175657" y="1084217"/>
            <a:ext cx="10145486" cy="5579050"/>
          </a:xfrm>
        </p:spPr>
        <p:txBody>
          <a:bodyPr>
            <a:normAutofit fontScale="85000" lnSpcReduction="20000"/>
          </a:bodyPr>
          <a:lstStyle/>
          <a:p>
            <a:pPr marL="0" indent="0">
              <a:buNone/>
            </a:pPr>
            <a:endParaRPr lang="lv-LV" dirty="0">
              <a:latin typeface="Bahnschrift Condensed" panose="020B0502040204020203" pitchFamily="34" charset="0"/>
            </a:endParaRPr>
          </a:p>
          <a:p>
            <a:r>
              <a:rPr lang="lv-LV" sz="3600" dirty="0">
                <a:latin typeface="Bahnschrift Condensed" panose="020B0502040204020203" pitchFamily="34" charset="0"/>
              </a:rPr>
              <a:t>Saņēmējs</a:t>
            </a:r>
          </a:p>
          <a:p>
            <a:endParaRPr lang="lv-LV" sz="3600" dirty="0">
              <a:latin typeface="Bahnschrift Condensed" panose="020B0502040204020203" pitchFamily="34" charset="0"/>
            </a:endParaRPr>
          </a:p>
          <a:p>
            <a:r>
              <a:rPr lang="lv-LV" sz="3600" dirty="0">
                <a:latin typeface="Bahnschrift Condensed" panose="020B0502040204020203" pitchFamily="34" charset="0"/>
              </a:rPr>
              <a:t>Mērķis </a:t>
            </a:r>
          </a:p>
          <a:p>
            <a:endParaRPr lang="lv-LV" sz="3600" dirty="0">
              <a:latin typeface="Bahnschrift Condensed" panose="020B0502040204020203" pitchFamily="34" charset="0"/>
            </a:endParaRPr>
          </a:p>
          <a:p>
            <a:r>
              <a:rPr lang="lv-LV" sz="3600" dirty="0">
                <a:latin typeface="Bahnschrift Condensed" panose="020B0502040204020203" pitchFamily="34" charset="0"/>
              </a:rPr>
              <a:t>Vērtība EUR (tas nav izmantojams PVN segšanai);</a:t>
            </a:r>
          </a:p>
          <a:p>
            <a:pPr marL="0" indent="0">
              <a:buNone/>
            </a:pPr>
            <a:endParaRPr lang="lv-LV" sz="3600" dirty="0">
              <a:latin typeface="Bahnschrift Condensed" panose="020B0502040204020203" pitchFamily="34" charset="0"/>
            </a:endParaRPr>
          </a:p>
          <a:p>
            <a:r>
              <a:rPr lang="lv-LV" sz="3600" dirty="0">
                <a:latin typeface="Bahnschrift Condensed" panose="020B0502040204020203" pitchFamily="34" charset="0"/>
              </a:rPr>
              <a:t>Derīguma termiņš.</a:t>
            </a:r>
          </a:p>
          <a:p>
            <a:pPr marL="0" indent="0">
              <a:buNone/>
            </a:pPr>
            <a:endParaRPr lang="lv-LV" dirty="0"/>
          </a:p>
          <a:p>
            <a:pPr marL="0" indent="0">
              <a:buNone/>
            </a:pPr>
            <a:r>
              <a:rPr lang="lv-LV" sz="3400" dirty="0">
                <a:latin typeface="Bahnschrift Condensed" panose="020B0502040204020203" pitchFamily="34" charset="0"/>
              </a:rPr>
              <a:t>Pielikumā - </a:t>
            </a:r>
            <a:r>
              <a:rPr lang="lv-LV" sz="3400" dirty="0" err="1">
                <a:latin typeface="Bahnschrift Condensed" panose="020B0502040204020203" pitchFamily="34" charset="0"/>
              </a:rPr>
              <a:t>Vaučera</a:t>
            </a:r>
            <a:r>
              <a:rPr lang="lv-LV" sz="3400" dirty="0">
                <a:latin typeface="Bahnschrift Condensed" panose="020B0502040204020203" pitchFamily="34" charset="0"/>
              </a:rPr>
              <a:t> izsniegšanas, tā aprites un izmantošanas nosacījumi.</a:t>
            </a:r>
          </a:p>
          <a:p>
            <a:pPr marL="0" indent="0">
              <a:buNone/>
            </a:pPr>
            <a:endParaRPr lang="lv-LV" dirty="0">
              <a:latin typeface="Bahnschrift Condensed" panose="020B0502040204020203" pitchFamily="34" charset="0"/>
            </a:endParaRPr>
          </a:p>
          <a:p>
            <a:pPr marL="0" indent="0">
              <a:buNone/>
            </a:pPr>
            <a:r>
              <a:rPr lang="lv-LV" sz="3400" dirty="0">
                <a:solidFill>
                  <a:srgbClr val="FF0000"/>
                </a:solidFill>
                <a:latin typeface="Bahnschrift Condensed" panose="020B0502040204020203" pitchFamily="34" charset="0"/>
              </a:rPr>
              <a:t>!!! </a:t>
            </a:r>
            <a:r>
              <a:rPr lang="lv-LV" sz="3400" dirty="0">
                <a:latin typeface="Bahnschrift Condensed" panose="020B0502040204020203" pitchFamily="34" charset="0"/>
              </a:rPr>
              <a:t>Izmaiņas </a:t>
            </a:r>
            <a:r>
              <a:rPr lang="lv-LV" sz="3400" dirty="0" err="1">
                <a:latin typeface="Bahnschrift Condensed" panose="020B0502040204020203" pitchFamily="34" charset="0"/>
              </a:rPr>
              <a:t>vaučerī</a:t>
            </a:r>
            <a:r>
              <a:rPr lang="lv-LV" sz="3400" dirty="0">
                <a:latin typeface="Bahnschrift Condensed" panose="020B0502040204020203" pitchFamily="34" charset="0"/>
              </a:rPr>
              <a:t> pieļaujamas ar LIAA un pakalpojuma sniedzēja rakstveida piekrišanu.</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383913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7681" y="286443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8000" dirty="0" err="1">
                <a:solidFill>
                  <a:schemeClr val="accent6">
                    <a:lumMod val="75000"/>
                  </a:schemeClr>
                </a:solidFill>
                <a:latin typeface="Bahnschrift Condensed" panose="020B0502040204020203" pitchFamily="34" charset="0"/>
                <a:ea typeface="+mn-ea"/>
                <a:cs typeface="+mn-cs"/>
              </a:rPr>
              <a:t>Vaučera</a:t>
            </a:r>
            <a:r>
              <a:rPr lang="lv-LV" sz="8000" dirty="0">
                <a:solidFill>
                  <a:schemeClr val="accent6">
                    <a:lumMod val="75000"/>
                  </a:schemeClr>
                </a:solidFill>
                <a:latin typeface="Bahnschrift Condensed" panose="020B0502040204020203" pitchFamily="34" charset="0"/>
                <a:ea typeface="+mn-ea"/>
                <a:cs typeface="+mn-cs"/>
              </a:rPr>
              <a:t> nodošana pakalpojuma sniedzējam</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515459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7681" y="2864439"/>
            <a:ext cx="9144000" cy="1849438"/>
          </a:xfrm>
        </p:spPr>
        <p:txBody>
          <a:bodyPr>
            <a:normAutofit fontScale="90000"/>
          </a:bodyPr>
          <a:lstStyle/>
          <a:p>
            <a:pPr algn="l"/>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ea typeface="+mn-ea"/>
                <a:cs typeface="+mn-cs"/>
              </a:rPr>
              <a:t>Atbalsta saņēmējs ir tiesīgs nodot </a:t>
            </a:r>
            <a:r>
              <a:rPr lang="lv-LV" sz="4000" dirty="0" err="1">
                <a:latin typeface="Bahnschrift Condensed" panose="020B0502040204020203" pitchFamily="34" charset="0"/>
                <a:ea typeface="+mn-ea"/>
                <a:cs typeface="+mn-cs"/>
              </a:rPr>
              <a:t>vaučeri</a:t>
            </a:r>
            <a:r>
              <a:rPr lang="lv-LV" sz="4000" dirty="0">
                <a:latin typeface="Bahnschrift Condensed" panose="020B0502040204020203" pitchFamily="34" charset="0"/>
                <a:ea typeface="+mn-ea"/>
                <a:cs typeface="+mn-cs"/>
              </a:rPr>
              <a:t> projekta pieteikumā norādītajam  pakalpojuma sniedzējam vai citam līdzvērtīgam pakalpojuma sniedzējam</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095770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87681" y="2864439"/>
            <a:ext cx="9144000" cy="1849438"/>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8000" dirty="0" err="1">
                <a:solidFill>
                  <a:schemeClr val="accent6">
                    <a:lumMod val="75000"/>
                  </a:schemeClr>
                </a:solidFill>
                <a:latin typeface="Bahnschrift Condensed" panose="020B0502040204020203" pitchFamily="34" charset="0"/>
                <a:ea typeface="+mn-ea"/>
                <a:cs typeface="+mn-cs"/>
              </a:rPr>
              <a:t>Vaučera</a:t>
            </a:r>
            <a:r>
              <a:rPr lang="lv-LV" sz="8000" dirty="0">
                <a:solidFill>
                  <a:schemeClr val="accent6">
                    <a:lumMod val="75000"/>
                  </a:schemeClr>
                </a:solidFill>
                <a:latin typeface="Bahnschrift Condensed" panose="020B0502040204020203" pitchFamily="34" charset="0"/>
                <a:ea typeface="+mn-ea"/>
                <a:cs typeface="+mn-cs"/>
              </a:rPr>
              <a:t> rezervēšana un </a:t>
            </a:r>
            <a:r>
              <a:rPr lang="lv-LV" sz="8000" dirty="0" err="1">
                <a:solidFill>
                  <a:schemeClr val="accent6">
                    <a:lumMod val="75000"/>
                  </a:schemeClr>
                </a:solidFill>
                <a:latin typeface="Bahnschrift Condensed" panose="020B0502040204020203" pitchFamily="34" charset="0"/>
                <a:ea typeface="+mn-ea"/>
                <a:cs typeface="+mn-cs"/>
              </a:rPr>
              <a:t>aktivižēšana</a:t>
            </a:r>
            <a:br>
              <a:rPr lang="lv-LV" dirty="0"/>
            </a:br>
            <a:endParaRPr lang="lv-LV" dirty="0">
              <a:latin typeface="Bahnschrift Condensed"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1643347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63555" y="1502229"/>
            <a:ext cx="10358535" cy="4754880"/>
          </a:xfrm>
        </p:spPr>
        <p:txBody>
          <a:bodyPr anchor="ctr">
            <a:normAutofit/>
          </a:bodyPr>
          <a:lstStyle/>
          <a:p>
            <a:r>
              <a:rPr lang="lv-LV" sz="3600" dirty="0">
                <a:latin typeface="Bahnschrift Condensed" panose="020B0502040204020203" pitchFamily="34" charset="0"/>
              </a:rPr>
              <a:t>Pirms atbalstāmo darbību uzsākšanas </a:t>
            </a:r>
            <a:r>
              <a:rPr lang="lv-LV" sz="3600" dirty="0" err="1">
                <a:latin typeface="Bahnschrift Condensed" panose="020B0502040204020203" pitchFamily="34" charset="0"/>
              </a:rPr>
              <a:t>vaučers</a:t>
            </a:r>
            <a:r>
              <a:rPr lang="lv-LV" sz="3600" dirty="0">
                <a:latin typeface="Bahnschrift Condensed" panose="020B0502040204020203" pitchFamily="34" charset="0"/>
              </a:rPr>
              <a:t>  pakalpojumu sniedzējam </a:t>
            </a:r>
            <a:r>
              <a:rPr lang="lv-LV" sz="3600" dirty="0">
                <a:solidFill>
                  <a:srgbClr val="FF0000"/>
                </a:solidFill>
                <a:latin typeface="Bahnschrift Condensed" panose="020B0502040204020203" pitchFamily="34" charset="0"/>
              </a:rPr>
              <a:t>ir jārezervē un jāaktivizē;</a:t>
            </a:r>
          </a:p>
          <a:p>
            <a:pPr marL="0" indent="0">
              <a:buNone/>
            </a:pPr>
            <a:endParaRPr lang="lv-LV" dirty="0">
              <a:latin typeface="Bahnschrift Condensed" panose="020B0502040204020203" pitchFamily="34" charset="0"/>
            </a:endParaRPr>
          </a:p>
          <a:p>
            <a:pPr marL="0" indent="0">
              <a:buNone/>
            </a:pPr>
            <a:endParaRPr lang="lv-LV" dirty="0">
              <a:latin typeface="Bahnschrift Condensed" panose="020B0502040204020203" pitchFamily="34" charset="0"/>
            </a:endParaRPr>
          </a:p>
          <a:p>
            <a:r>
              <a:rPr lang="lv-LV" sz="3600" dirty="0" err="1">
                <a:latin typeface="Bahnschrift Condensed" panose="020B0502040204020203" pitchFamily="34" charset="0"/>
              </a:rPr>
              <a:t>Vaučeru</a:t>
            </a:r>
            <a:r>
              <a:rPr lang="lv-LV" sz="3600" dirty="0">
                <a:latin typeface="Bahnschrift Condensed" panose="020B0502040204020203" pitchFamily="34" charset="0"/>
              </a:rPr>
              <a:t> LIAA apmaksā tikai tam pakalpojumu sniedzējam, kurš var uzrādīt saņemto </a:t>
            </a:r>
            <a:r>
              <a:rPr lang="lv-LV" sz="3600" dirty="0" err="1">
                <a:latin typeface="Bahnschrift Condensed" panose="020B0502040204020203" pitchFamily="34" charset="0"/>
              </a:rPr>
              <a:t>vaučeru</a:t>
            </a:r>
            <a:r>
              <a:rPr lang="lv-LV" sz="3600" dirty="0">
                <a:latin typeface="Bahnschrift Condensed" panose="020B0502040204020203" pitchFamily="34" charset="0"/>
              </a:rPr>
              <a:t>, un uz kura vārda ir veikta </a:t>
            </a:r>
            <a:r>
              <a:rPr lang="lv-LV" sz="3600" dirty="0" err="1">
                <a:latin typeface="Bahnschrift Condensed" panose="020B0502040204020203" pitchFamily="34" charset="0"/>
              </a:rPr>
              <a:t>vaučera</a:t>
            </a:r>
            <a:r>
              <a:rPr lang="lv-LV" sz="3600" dirty="0">
                <a:latin typeface="Bahnschrift Condensed" panose="020B0502040204020203" pitchFamily="34" charset="0"/>
              </a:rPr>
              <a:t> rezervācija un aktivizācija.</a:t>
            </a:r>
          </a:p>
          <a:p>
            <a:endParaRPr lang="lv-LV" dirty="0">
              <a:latin typeface="Bahnschrift Condensed" panose="020B0502040204020203"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363941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4079" y="867832"/>
            <a:ext cx="3624640" cy="2294467"/>
          </a:xfrm>
        </p:spPr>
        <p:txBody>
          <a:bodyPr>
            <a:normAutofit fontScale="90000"/>
          </a:bodyPr>
          <a:lstStyle/>
          <a:p>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br>
              <a:rPr lang="lv-LV" dirty="0">
                <a:latin typeface="Bahnschrift Condensed" panose="020B0502040204020203" pitchFamily="34" charset="0"/>
              </a:rPr>
            </a:br>
            <a:r>
              <a:rPr lang="lv-LV" sz="4000" dirty="0">
                <a:latin typeface="Bahnschrift Condensed" panose="020B0502040204020203" pitchFamily="34" charset="0"/>
              </a:rPr>
              <a:t>Pakalpojuma sniedzējs iesniedz </a:t>
            </a:r>
            <a:r>
              <a:rPr lang="lv-LV" sz="4000" dirty="0" err="1">
                <a:latin typeface="Bahnschrift Condensed" panose="020B0502040204020203" pitchFamily="34" charset="0"/>
              </a:rPr>
              <a:t>vaučera</a:t>
            </a:r>
            <a:r>
              <a:rPr lang="lv-LV" sz="4000" dirty="0">
                <a:latin typeface="Bahnschrift Condensed" panose="020B0502040204020203" pitchFamily="34" charset="0"/>
              </a:rPr>
              <a:t> rezervācijas</a:t>
            </a:r>
            <a:br>
              <a:rPr lang="lv-LV" sz="4000" dirty="0">
                <a:latin typeface="Bahnschrift Condensed" panose="020B0502040204020203" pitchFamily="34" charset="0"/>
              </a:rPr>
            </a:br>
            <a:r>
              <a:rPr lang="lv-LV" sz="4000" dirty="0">
                <a:latin typeface="Bahnschrift Condensed" panose="020B0502040204020203" pitchFamily="34" charset="0"/>
              </a:rPr>
              <a:t> pieteikumu</a:t>
            </a:r>
            <a:br>
              <a:rPr lang="lv-LV" dirty="0"/>
            </a:br>
            <a:endParaRPr lang="lv-LV" dirty="0">
              <a:latin typeface="Bahnschrift Condensed" panose="020B0502040204020203" pitchFamily="34" charset="0"/>
            </a:endParaRPr>
          </a:p>
        </p:txBody>
      </p:sp>
      <p:sp>
        <p:nvSpPr>
          <p:cNvPr id="3" name="Rectangle 2"/>
          <p:cNvSpPr/>
          <p:nvPr/>
        </p:nvSpPr>
        <p:spPr>
          <a:xfrm>
            <a:off x="1064079" y="6119612"/>
            <a:ext cx="10047514" cy="646331"/>
          </a:xfrm>
          <a:prstGeom prst="rect">
            <a:avLst/>
          </a:prstGeom>
        </p:spPr>
        <p:txBody>
          <a:bodyPr wrap="square">
            <a:spAutoFit/>
          </a:bodyPr>
          <a:lstStyle/>
          <a:p>
            <a:pPr algn="ctr"/>
            <a:r>
              <a:rPr lang="lv-LV" sz="3600" b="1" dirty="0">
                <a:latin typeface="Bahnschrift Condensed" panose="020B0502040204020203" pitchFamily="34" charset="0"/>
                <a:ea typeface="+mj-ea"/>
                <a:cs typeface="+mj-cs"/>
              </a:rPr>
              <a:t>LIAA aktivizē </a:t>
            </a:r>
            <a:r>
              <a:rPr lang="lv-LV" sz="3600" b="1" dirty="0" err="1">
                <a:latin typeface="Bahnschrift Condensed" panose="020B0502040204020203" pitchFamily="34" charset="0"/>
                <a:ea typeface="+mj-ea"/>
                <a:cs typeface="+mj-cs"/>
              </a:rPr>
              <a:t>vaučeri</a:t>
            </a:r>
            <a:endParaRPr lang="lv-LV" sz="3600" b="1" dirty="0">
              <a:latin typeface="Bahnschrift Condensed" panose="020B0502040204020203" pitchFamily="34" charset="0"/>
              <a:ea typeface="+mj-ea"/>
              <a:cs typeface="+mj-cs"/>
            </a:endParaRPr>
          </a:p>
        </p:txBody>
      </p:sp>
      <p:sp>
        <p:nvSpPr>
          <p:cNvPr id="13" name="Oval 12"/>
          <p:cNvSpPr/>
          <p:nvPr/>
        </p:nvSpPr>
        <p:spPr>
          <a:xfrm>
            <a:off x="5590116" y="741322"/>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14" name="Right Arrow 13"/>
          <p:cNvSpPr/>
          <p:nvPr/>
        </p:nvSpPr>
        <p:spPr>
          <a:xfrm flipH="1" flipV="1">
            <a:off x="6587067" y="1030602"/>
            <a:ext cx="990600"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6" name="Rectangle 15"/>
          <p:cNvSpPr/>
          <p:nvPr/>
        </p:nvSpPr>
        <p:spPr>
          <a:xfrm>
            <a:off x="7653867" y="170510"/>
            <a:ext cx="4207933" cy="2308324"/>
          </a:xfrm>
          <a:prstGeom prst="rect">
            <a:avLst/>
          </a:prstGeom>
        </p:spPr>
        <p:txBody>
          <a:bodyPr wrap="square">
            <a:spAutoFit/>
          </a:bodyPr>
          <a:lstStyle/>
          <a:p>
            <a:r>
              <a:rPr lang="lv-LV" sz="3600" dirty="0">
                <a:latin typeface="Bahnschrift Condensed" panose="020B0502040204020203" pitchFamily="34" charset="0"/>
                <a:ea typeface="+mj-ea"/>
                <a:cs typeface="+mj-cs"/>
              </a:rPr>
              <a:t>Atbalsta saņēmējs iesniedz apliecinājumus un iepirkumu dokumentāciju</a:t>
            </a:r>
          </a:p>
        </p:txBody>
      </p:sp>
      <p:sp>
        <p:nvSpPr>
          <p:cNvPr id="19" name="Down Arrow 18"/>
          <p:cNvSpPr/>
          <p:nvPr/>
        </p:nvSpPr>
        <p:spPr>
          <a:xfrm>
            <a:off x="5896881" y="1642533"/>
            <a:ext cx="207736" cy="745067"/>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0" name="Right Arrow 19"/>
          <p:cNvSpPr/>
          <p:nvPr/>
        </p:nvSpPr>
        <p:spPr>
          <a:xfrm flipV="1">
            <a:off x="4461933" y="1059241"/>
            <a:ext cx="990902" cy="265431"/>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3" name="Rectangle 22"/>
          <p:cNvSpPr/>
          <p:nvPr/>
        </p:nvSpPr>
        <p:spPr>
          <a:xfrm>
            <a:off x="1113508" y="2333534"/>
            <a:ext cx="10047514" cy="646331"/>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LIAA rezervē  </a:t>
            </a:r>
            <a:r>
              <a:rPr lang="lv-LV" sz="3600" dirty="0" err="1">
                <a:latin typeface="Bahnschrift Condensed" panose="020B0502040204020203" pitchFamily="34" charset="0"/>
                <a:ea typeface="+mj-ea"/>
                <a:cs typeface="+mj-cs"/>
              </a:rPr>
              <a:t>vaučeri</a:t>
            </a:r>
            <a:endParaRPr lang="lv-LV" sz="3600" dirty="0">
              <a:latin typeface="Bahnschrift Condensed" panose="020B0502040204020203" pitchFamily="34" charset="0"/>
              <a:ea typeface="+mj-ea"/>
              <a:cs typeface="+mj-cs"/>
            </a:endParaRPr>
          </a:p>
        </p:txBody>
      </p:sp>
      <p:sp>
        <p:nvSpPr>
          <p:cNvPr id="24" name="Oval 23"/>
          <p:cNvSpPr/>
          <p:nvPr/>
        </p:nvSpPr>
        <p:spPr>
          <a:xfrm>
            <a:off x="5552163" y="4680524"/>
            <a:ext cx="821266" cy="804334"/>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1"/>
                </a:solidFill>
              </a:rPr>
              <a:t>OK</a:t>
            </a:r>
            <a:r>
              <a:rPr lang="lv-LV" dirty="0"/>
              <a:t> </a:t>
            </a:r>
          </a:p>
        </p:txBody>
      </p:sp>
      <p:sp>
        <p:nvSpPr>
          <p:cNvPr id="25" name="Down Arrow 24"/>
          <p:cNvSpPr/>
          <p:nvPr/>
        </p:nvSpPr>
        <p:spPr>
          <a:xfrm>
            <a:off x="5896881" y="4097380"/>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6" name="Down Arrow 25"/>
          <p:cNvSpPr/>
          <p:nvPr/>
        </p:nvSpPr>
        <p:spPr>
          <a:xfrm>
            <a:off x="5869657" y="5585481"/>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7" name="Rectangle 26"/>
          <p:cNvSpPr/>
          <p:nvPr/>
        </p:nvSpPr>
        <p:spPr>
          <a:xfrm>
            <a:off x="1387625" y="3451049"/>
            <a:ext cx="10047514" cy="646331"/>
          </a:xfrm>
          <a:prstGeom prst="rect">
            <a:avLst/>
          </a:prstGeom>
        </p:spPr>
        <p:txBody>
          <a:bodyPr wrap="square">
            <a:spAutoFit/>
          </a:bodyPr>
          <a:lstStyle/>
          <a:p>
            <a:pPr algn="ctr"/>
            <a:r>
              <a:rPr lang="lv-LV" sz="3600" dirty="0">
                <a:latin typeface="Bahnschrift Condensed" panose="020B0502040204020203" pitchFamily="34" charset="0"/>
                <a:ea typeface="+mj-ea"/>
                <a:cs typeface="+mj-cs"/>
              </a:rPr>
              <a:t>Atbalsta saņēmējs iesniedz  noslēgtā pakalpojuma līgumu </a:t>
            </a:r>
          </a:p>
        </p:txBody>
      </p:sp>
      <p:sp>
        <p:nvSpPr>
          <p:cNvPr id="28" name="Down Arrow 27"/>
          <p:cNvSpPr/>
          <p:nvPr/>
        </p:nvSpPr>
        <p:spPr>
          <a:xfrm>
            <a:off x="5929529" y="2935415"/>
            <a:ext cx="207736" cy="534131"/>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13" y="0"/>
            <a:ext cx="2013959" cy="1424353"/>
          </a:xfrm>
          <a:prstGeom prst="rect">
            <a:avLst/>
          </a:prstGeom>
        </p:spPr>
      </p:pic>
    </p:spTree>
    <p:extLst>
      <p:ext uri="{BB962C8B-B14F-4D97-AF65-F5344CB8AC3E}">
        <p14:creationId xmlns:p14="http://schemas.microsoft.com/office/powerpoint/2010/main" val="2168160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4730</TotalTime>
  <Words>1250</Words>
  <Application>Microsoft Office PowerPoint</Application>
  <PresentationFormat>Widescreen</PresentationFormat>
  <Paragraphs>230</Paragraphs>
  <Slides>32</Slides>
  <Notes>32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Bahnschrift Condensed</vt:lpstr>
      <vt:lpstr>Bahnschrift SemiCondensed</vt:lpstr>
      <vt:lpstr>Calibri</vt:lpstr>
      <vt:lpstr>Calibri Light</vt:lpstr>
      <vt:lpstr>Office Theme</vt:lpstr>
      <vt:lpstr> Vaučera izsniegšanas, tā aprites un izmantošanas nosacījumi </vt:lpstr>
      <vt:lpstr>     Vaučera izsniegšana  atbalsta saņēmējam </vt:lpstr>
      <vt:lpstr>    </vt:lpstr>
      <vt:lpstr>Vaučerī norādītā informācija: </vt:lpstr>
      <vt:lpstr>     Vaučera nodošana pakalpojuma sniedzējam </vt:lpstr>
      <vt:lpstr>     Atbalsta saņēmējs ir tiesīgs nodot vaučeri projekta pieteikumā norādītajam  pakalpojuma sniedzējam vai citam līdzvērtīgam pakalpojuma sniedzējam </vt:lpstr>
      <vt:lpstr>     Vaučera rezervēšana un aktivižēšana </vt:lpstr>
      <vt:lpstr>PowerPoint Presentation</vt:lpstr>
      <vt:lpstr>          Pakalpojuma sniedzējs iesniedz vaučera rezervācijas  pieteikumu </vt:lpstr>
      <vt:lpstr>     Vaučera rezervēšana </vt:lpstr>
      <vt:lpstr>PowerPoint Presentation</vt:lpstr>
      <vt:lpstr>PowerPoint Presentation</vt:lpstr>
      <vt:lpstr>          1. Pakalpojuma sniedzējs iesniedz vaučera rezervācijas  pieteikumu  </vt:lpstr>
      <vt:lpstr>PowerPoint Presentation</vt:lpstr>
      <vt:lpstr>PowerPoint Presentation</vt:lpstr>
      <vt:lpstr>          1. Pakalpojuma sniedzējs iesniedz vaučera rezervācijas  pieteikumu  </vt:lpstr>
      <vt:lpstr>    Vaučera aktivizēšana  </vt:lpstr>
      <vt:lpstr>          LIAA rezervē  vaučeri </vt:lpstr>
      <vt:lpstr>LIAA pārbauda , vai pakalpojuma līgumā:</vt:lpstr>
      <vt:lpstr>          LIAA rezervē  vaučeri </vt:lpstr>
      <vt:lpstr>Vēršam uzmanību!</vt:lpstr>
      <vt:lpstr>PowerPoint Presentation</vt:lpstr>
      <vt:lpstr>          Pakalpojuma sniedzējs iesniedz vaučera rezervācijas  pieteikums  </vt:lpstr>
      <vt:lpstr>PowerPoint Presentation</vt:lpstr>
      <vt:lpstr>PowerPoint Presentation</vt:lpstr>
      <vt:lpstr>PowerPoint Presentation</vt:lpstr>
      <vt:lpstr> LIAA pārbauda, vai:</vt:lpstr>
      <vt:lpstr>        1. Pakalpojuma sniedzējs iesniedz VAP  </vt:lpstr>
      <vt:lpstr>PowerPoint Presentation</vt:lpstr>
      <vt:lpstr>LIAA pārbauda, vai: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Vaučeru aprites kārtība</dc:title>
  <dc:creator>Laura Legzdiņa</dc:creator>
  <cp:lastModifiedBy>Eva Jākobsone</cp:lastModifiedBy>
  <cp:revision>130</cp:revision>
  <cp:lastPrinted>2019-01-30T15:03:30Z</cp:lastPrinted>
  <dcterms:created xsi:type="dcterms:W3CDTF">2019-01-16T08:23:44Z</dcterms:created>
  <dcterms:modified xsi:type="dcterms:W3CDTF">2022-11-14T06:33:38Z</dcterms:modified>
</cp:coreProperties>
</file>