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639" r:id="rId2"/>
    <p:sldId id="3524" r:id="rId3"/>
    <p:sldId id="3537" r:id="rId4"/>
    <p:sldId id="3621" r:id="rId5"/>
    <p:sldId id="3675" r:id="rId6"/>
    <p:sldId id="256" r:id="rId7"/>
    <p:sldId id="261" r:id="rId8"/>
    <p:sldId id="262" r:id="rId9"/>
    <p:sldId id="3676" r:id="rId10"/>
    <p:sldId id="3682" r:id="rId11"/>
    <p:sldId id="3678" r:id="rId12"/>
    <p:sldId id="264" r:id="rId13"/>
    <p:sldId id="266" r:id="rId14"/>
    <p:sldId id="267" r:id="rId15"/>
    <p:sldId id="3599" r:id="rId16"/>
    <p:sldId id="258" r:id="rId17"/>
    <p:sldId id="268" r:id="rId18"/>
    <p:sldId id="270" r:id="rId19"/>
    <p:sldId id="3593" r:id="rId20"/>
    <p:sldId id="3619" r:id="rId21"/>
    <p:sldId id="274" r:id="rId22"/>
    <p:sldId id="3683" r:id="rId23"/>
    <p:sldId id="3641" r:id="rId24"/>
    <p:sldId id="3579"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FD7B55-FC32-4FFC-B0C6-3E3E5A76519E}">
          <p14:sldIdLst>
            <p14:sldId id="3639"/>
            <p14:sldId id="3524"/>
            <p14:sldId id="3537"/>
            <p14:sldId id="3621"/>
            <p14:sldId id="3675"/>
            <p14:sldId id="256"/>
            <p14:sldId id="261"/>
            <p14:sldId id="262"/>
            <p14:sldId id="3676"/>
            <p14:sldId id="3682"/>
            <p14:sldId id="3678"/>
            <p14:sldId id="264"/>
            <p14:sldId id="266"/>
            <p14:sldId id="267"/>
            <p14:sldId id="3599"/>
            <p14:sldId id="258"/>
            <p14:sldId id="268"/>
            <p14:sldId id="270"/>
            <p14:sldId id="3593"/>
            <p14:sldId id="3619"/>
            <p14:sldId id="274"/>
            <p14:sldId id="3683"/>
            <p14:sldId id="3641"/>
            <p14:sldId id="3579"/>
            <p14:sldId id="27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A33F0B-25CC-C822-C508-FC59C159AE33}" name="Aiga Irmeja" initials="AI" userId="S::aiga.irmeja@itbaltic.com::0d327a4f-55c0-4f03-a9e2-e311f4dba5da" providerId="AD"/>
  <p188:author id="{6E109469-32CD-E639-9D3E-D7FE8FE01682}" name="Ilze Raudiņa" initials="IR" userId="S::Ilze.Raudina@itbaltic.com::1934bfe1-f6e5-43cd-8ca6-7ee06e565afd" providerId="AD"/>
  <p188:author id="{6211B7AD-A2A1-4955-B398-022FAAF17D2F}" name="Aiga Irmeja" initials="AI" userId="Aiga Irmej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57E9"/>
    <a:srgbClr val="0AC280"/>
    <a:srgbClr val="0AC380"/>
    <a:srgbClr val="2DE33E"/>
    <a:srgbClr val="6C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F51C05-4320-7790-267D-798F38E4F501}" v="233" dt="2024-10-14T08:41:28.890"/>
  </p1510:revLst>
</p1510:revInfo>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Vidējs stils 4 - izcēlum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2C6A2-8BFE-488B-9180-BB480F10CC33}"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EC58FE74-A5EC-4413-AFAE-D34A5AD02930}">
      <dgm:prSet/>
      <dgm:spPr>
        <a:solidFill>
          <a:srgbClr val="1C57E9"/>
        </a:solidFill>
      </dgm:spPr>
      <dgm:t>
        <a:bodyPr/>
        <a:lstStyle/>
        <a:p>
          <a:r>
            <a:rPr lang="lv-LV" b="1" dirty="0">
              <a:latin typeface="Roboto" panose="02000000000000000000" pitchFamily="2" charset="0"/>
              <a:ea typeface="Roboto" panose="02000000000000000000" pitchFamily="2" charset="0"/>
              <a:cs typeface="Roboto" panose="02000000000000000000" pitchFamily="2" charset="0"/>
            </a:rPr>
            <a:t>3-4 tikšanās mēneša garumā</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2502200E-D1C4-4AA9-A308-F092A91D46F6}" type="parTrans" cxnId="{EA0352D2-9A98-4431-A393-8A5D870CB705}">
      <dgm:prSet/>
      <dgm:spPr/>
      <dgm:t>
        <a:bodyPr/>
        <a:lstStyle/>
        <a:p>
          <a:endParaRPr lang="en-US"/>
        </a:p>
      </dgm:t>
    </dgm:pt>
    <dgm:pt modelId="{00116DD4-A3F2-494E-ABD1-D90C6AB9225C}" type="sibTrans" cxnId="{EA0352D2-9A98-4431-A393-8A5D870CB705}">
      <dgm:prSet/>
      <dgm:spPr/>
      <dgm:t>
        <a:bodyPr/>
        <a:lstStyle/>
        <a:p>
          <a:endParaRPr lang="en-US"/>
        </a:p>
      </dgm:t>
    </dgm:pt>
    <dgm:pt modelId="{DE54C6C8-DB4F-400F-A895-FB5ABDDCF217}">
      <dgm:prSet/>
      <dgm:spPr>
        <a:solidFill>
          <a:srgbClr val="1C57E9"/>
        </a:solidFill>
      </dgm:spPr>
      <dgm:t>
        <a:bodyPr/>
        <a:lstStyle/>
        <a:p>
          <a:r>
            <a:rPr lang="lv-LV" b="1" dirty="0">
              <a:latin typeface="Roboto" panose="02000000000000000000" pitchFamily="2" charset="0"/>
              <a:ea typeface="Roboto" panose="02000000000000000000" pitchFamily="2" charset="0"/>
              <a:cs typeface="Roboto" panose="02000000000000000000" pitchFamily="2" charset="0"/>
            </a:rPr>
            <a:t>Radošās darbnīcas, mājasdarbi, biznesa modelēšana, prezentācijas, veiksme stāsti, </a:t>
          </a:r>
          <a:r>
            <a:rPr lang="lv-LV" b="1" dirty="0" err="1">
              <a:latin typeface="Roboto" panose="02000000000000000000" pitchFamily="2" charset="0"/>
              <a:ea typeface="Roboto" panose="02000000000000000000" pitchFamily="2" charset="0"/>
              <a:cs typeface="Roboto" panose="02000000000000000000" pitchFamily="2" charset="0"/>
            </a:rPr>
            <a:t>mentori</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0609AE83-35E4-450B-A685-0AF9AFFF675E}" type="parTrans" cxnId="{491014E1-796E-4CF1-B5D0-347A1FAF2747}">
      <dgm:prSet/>
      <dgm:spPr/>
      <dgm:t>
        <a:bodyPr/>
        <a:lstStyle/>
        <a:p>
          <a:endParaRPr lang="en-US"/>
        </a:p>
      </dgm:t>
    </dgm:pt>
    <dgm:pt modelId="{6811C7DC-F231-4E3E-84B2-95B613A52556}" type="sibTrans" cxnId="{491014E1-796E-4CF1-B5D0-347A1FAF2747}">
      <dgm:prSet/>
      <dgm:spPr/>
      <dgm:t>
        <a:bodyPr/>
        <a:lstStyle/>
        <a:p>
          <a:endParaRPr lang="en-US"/>
        </a:p>
      </dgm:t>
    </dgm:pt>
    <dgm:pt modelId="{0B6391CA-7405-433A-A814-FACCE5EB026C}">
      <dgm:prSet/>
      <dgm:spPr>
        <a:solidFill>
          <a:srgbClr val="1C57E9"/>
        </a:solidFill>
      </dgm:spPr>
      <dgm:t>
        <a:bodyPr/>
        <a:lstStyle/>
        <a:p>
          <a:r>
            <a:rPr lang="lv-LV" b="1">
              <a:latin typeface="Roboto" panose="02000000000000000000" pitchFamily="2" charset="0"/>
              <a:ea typeface="Roboto" panose="02000000000000000000" pitchFamily="2" charset="0"/>
              <a:cs typeface="Roboto" panose="02000000000000000000" pitchFamily="2" charset="0"/>
            </a:rPr>
            <a:t>Klientiem, kuri nezina, bet vēlas labāk saprast turpmāko digitalizāciju</a:t>
          </a:r>
          <a:endParaRPr lang="en-US">
            <a:latin typeface="Roboto" panose="02000000000000000000" pitchFamily="2" charset="0"/>
            <a:ea typeface="Roboto" panose="02000000000000000000" pitchFamily="2" charset="0"/>
            <a:cs typeface="Roboto" panose="02000000000000000000" pitchFamily="2" charset="0"/>
          </a:endParaRPr>
        </a:p>
      </dgm:t>
    </dgm:pt>
    <dgm:pt modelId="{B198430C-DBD1-40CB-9AA0-B2B63BD58AAB}" type="parTrans" cxnId="{0C0C4EE4-6F4A-496C-9B99-68A4E2AD93F5}">
      <dgm:prSet/>
      <dgm:spPr/>
      <dgm:t>
        <a:bodyPr/>
        <a:lstStyle/>
        <a:p>
          <a:endParaRPr lang="en-US"/>
        </a:p>
      </dgm:t>
    </dgm:pt>
    <dgm:pt modelId="{78C1A9DF-8521-4175-8F7D-683225FC62FA}" type="sibTrans" cxnId="{0C0C4EE4-6F4A-496C-9B99-68A4E2AD93F5}">
      <dgm:prSet/>
      <dgm:spPr/>
      <dgm:t>
        <a:bodyPr/>
        <a:lstStyle/>
        <a:p>
          <a:endParaRPr lang="en-US"/>
        </a:p>
      </dgm:t>
    </dgm:pt>
    <dgm:pt modelId="{00CAFB3C-BE58-49CA-A50A-66E91D2A1884}">
      <dgm:prSet/>
      <dgm:spPr>
        <a:solidFill>
          <a:srgbClr val="1C57E9"/>
        </a:solidFill>
      </dgm:spPr>
      <dgm:t>
        <a:bodyPr/>
        <a:lstStyle/>
        <a:p>
          <a:r>
            <a:rPr lang="lv-LV" b="1">
              <a:latin typeface="Roboto" panose="02000000000000000000" pitchFamily="2" charset="0"/>
              <a:ea typeface="Roboto" panose="02000000000000000000" pitchFamily="2" charset="0"/>
              <a:cs typeface="Roboto" panose="02000000000000000000" pitchFamily="2" charset="0"/>
            </a:rPr>
            <a:t>Kā digitalizācijas iespējas izmantot biznesa attīstībai</a:t>
          </a:r>
          <a:endParaRPr lang="en-US">
            <a:latin typeface="Roboto" panose="02000000000000000000" pitchFamily="2" charset="0"/>
            <a:ea typeface="Roboto" panose="02000000000000000000" pitchFamily="2" charset="0"/>
            <a:cs typeface="Roboto" panose="02000000000000000000" pitchFamily="2" charset="0"/>
          </a:endParaRPr>
        </a:p>
      </dgm:t>
    </dgm:pt>
    <dgm:pt modelId="{450B170F-6B30-418F-87D9-8BE9C624510E}" type="parTrans" cxnId="{1EEED5F5-02CA-4E91-9B3E-3D7651EA21B3}">
      <dgm:prSet/>
      <dgm:spPr/>
      <dgm:t>
        <a:bodyPr/>
        <a:lstStyle/>
        <a:p>
          <a:endParaRPr lang="en-US"/>
        </a:p>
      </dgm:t>
    </dgm:pt>
    <dgm:pt modelId="{749A6E4F-E7F2-4F98-A79B-27E09CCA74F9}" type="sibTrans" cxnId="{1EEED5F5-02CA-4E91-9B3E-3D7651EA21B3}">
      <dgm:prSet/>
      <dgm:spPr/>
      <dgm:t>
        <a:bodyPr/>
        <a:lstStyle/>
        <a:p>
          <a:endParaRPr lang="en-US"/>
        </a:p>
      </dgm:t>
    </dgm:pt>
    <dgm:pt modelId="{A1D1FD1C-C825-4E7E-9676-E94323015F51}" type="pres">
      <dgm:prSet presAssocID="{5C62C6A2-8BFE-488B-9180-BB480F10CC33}" presName="matrix" presStyleCnt="0">
        <dgm:presLayoutVars>
          <dgm:chMax val="1"/>
          <dgm:dir/>
          <dgm:resizeHandles val="exact"/>
        </dgm:presLayoutVars>
      </dgm:prSet>
      <dgm:spPr/>
    </dgm:pt>
    <dgm:pt modelId="{5C5DB86E-2BDA-4D44-8C00-ED288BC2B6A2}" type="pres">
      <dgm:prSet presAssocID="{5C62C6A2-8BFE-488B-9180-BB480F10CC33}" presName="diamond" presStyleLbl="bgShp" presStyleIdx="0" presStyleCnt="1"/>
      <dgm:spPr/>
    </dgm:pt>
    <dgm:pt modelId="{91D7FA42-38C7-45C9-9619-573EE0C2B943}" type="pres">
      <dgm:prSet presAssocID="{5C62C6A2-8BFE-488B-9180-BB480F10CC33}" presName="quad1" presStyleLbl="node1" presStyleIdx="0" presStyleCnt="4">
        <dgm:presLayoutVars>
          <dgm:chMax val="0"/>
          <dgm:chPref val="0"/>
          <dgm:bulletEnabled val="1"/>
        </dgm:presLayoutVars>
      </dgm:prSet>
      <dgm:spPr/>
    </dgm:pt>
    <dgm:pt modelId="{FCB4492A-13E0-42B5-9C3E-1947D2599C23}" type="pres">
      <dgm:prSet presAssocID="{5C62C6A2-8BFE-488B-9180-BB480F10CC33}" presName="quad2" presStyleLbl="node1" presStyleIdx="1" presStyleCnt="4">
        <dgm:presLayoutVars>
          <dgm:chMax val="0"/>
          <dgm:chPref val="0"/>
          <dgm:bulletEnabled val="1"/>
        </dgm:presLayoutVars>
      </dgm:prSet>
      <dgm:spPr/>
    </dgm:pt>
    <dgm:pt modelId="{650F7194-53C6-44F8-8F2C-CE9081141817}" type="pres">
      <dgm:prSet presAssocID="{5C62C6A2-8BFE-488B-9180-BB480F10CC33}" presName="quad3" presStyleLbl="node1" presStyleIdx="2" presStyleCnt="4">
        <dgm:presLayoutVars>
          <dgm:chMax val="0"/>
          <dgm:chPref val="0"/>
          <dgm:bulletEnabled val="1"/>
        </dgm:presLayoutVars>
      </dgm:prSet>
      <dgm:spPr/>
    </dgm:pt>
    <dgm:pt modelId="{73EB860B-1912-4327-B7CD-C5127BED430C}" type="pres">
      <dgm:prSet presAssocID="{5C62C6A2-8BFE-488B-9180-BB480F10CC33}" presName="quad4" presStyleLbl="node1" presStyleIdx="3" presStyleCnt="4">
        <dgm:presLayoutVars>
          <dgm:chMax val="0"/>
          <dgm:chPref val="0"/>
          <dgm:bulletEnabled val="1"/>
        </dgm:presLayoutVars>
      </dgm:prSet>
      <dgm:spPr/>
    </dgm:pt>
  </dgm:ptLst>
  <dgm:cxnLst>
    <dgm:cxn modelId="{6CB3A215-ABF7-46AB-A9D6-E576C68E00D7}" type="presOf" srcId="{5C62C6A2-8BFE-488B-9180-BB480F10CC33}" destId="{A1D1FD1C-C825-4E7E-9676-E94323015F51}" srcOrd="0" destOrd="0" presId="urn:microsoft.com/office/officeart/2005/8/layout/matrix3"/>
    <dgm:cxn modelId="{7AF4BB2C-8207-40E2-B7A4-B41CCB7AE5D7}" type="presOf" srcId="{00CAFB3C-BE58-49CA-A50A-66E91D2A1884}" destId="{73EB860B-1912-4327-B7CD-C5127BED430C}" srcOrd="0" destOrd="0" presId="urn:microsoft.com/office/officeart/2005/8/layout/matrix3"/>
    <dgm:cxn modelId="{4C2AFD63-7074-4BAF-BBB7-B750F8B8FBEA}" type="presOf" srcId="{0B6391CA-7405-433A-A814-FACCE5EB026C}" destId="{650F7194-53C6-44F8-8F2C-CE9081141817}" srcOrd="0" destOrd="0" presId="urn:microsoft.com/office/officeart/2005/8/layout/matrix3"/>
    <dgm:cxn modelId="{E924DFB1-617E-47E2-B155-1D6892EFD370}" type="presOf" srcId="{DE54C6C8-DB4F-400F-A895-FB5ABDDCF217}" destId="{FCB4492A-13E0-42B5-9C3E-1947D2599C23}" srcOrd="0" destOrd="0" presId="urn:microsoft.com/office/officeart/2005/8/layout/matrix3"/>
    <dgm:cxn modelId="{4D20ACB3-CC84-4F10-89DC-405CBC20181F}" type="presOf" srcId="{EC58FE74-A5EC-4413-AFAE-D34A5AD02930}" destId="{91D7FA42-38C7-45C9-9619-573EE0C2B943}" srcOrd="0" destOrd="0" presId="urn:microsoft.com/office/officeart/2005/8/layout/matrix3"/>
    <dgm:cxn modelId="{EA0352D2-9A98-4431-A393-8A5D870CB705}" srcId="{5C62C6A2-8BFE-488B-9180-BB480F10CC33}" destId="{EC58FE74-A5EC-4413-AFAE-D34A5AD02930}" srcOrd="0" destOrd="0" parTransId="{2502200E-D1C4-4AA9-A308-F092A91D46F6}" sibTransId="{00116DD4-A3F2-494E-ABD1-D90C6AB9225C}"/>
    <dgm:cxn modelId="{491014E1-796E-4CF1-B5D0-347A1FAF2747}" srcId="{5C62C6A2-8BFE-488B-9180-BB480F10CC33}" destId="{DE54C6C8-DB4F-400F-A895-FB5ABDDCF217}" srcOrd="1" destOrd="0" parTransId="{0609AE83-35E4-450B-A685-0AF9AFFF675E}" sibTransId="{6811C7DC-F231-4E3E-84B2-95B613A52556}"/>
    <dgm:cxn modelId="{0C0C4EE4-6F4A-496C-9B99-68A4E2AD93F5}" srcId="{5C62C6A2-8BFE-488B-9180-BB480F10CC33}" destId="{0B6391CA-7405-433A-A814-FACCE5EB026C}" srcOrd="2" destOrd="0" parTransId="{B198430C-DBD1-40CB-9AA0-B2B63BD58AAB}" sibTransId="{78C1A9DF-8521-4175-8F7D-683225FC62FA}"/>
    <dgm:cxn modelId="{1EEED5F5-02CA-4E91-9B3E-3D7651EA21B3}" srcId="{5C62C6A2-8BFE-488B-9180-BB480F10CC33}" destId="{00CAFB3C-BE58-49CA-A50A-66E91D2A1884}" srcOrd="3" destOrd="0" parTransId="{450B170F-6B30-418F-87D9-8BE9C624510E}" sibTransId="{749A6E4F-E7F2-4F98-A79B-27E09CCA74F9}"/>
    <dgm:cxn modelId="{2008995B-1BBA-46D6-8303-733E02993B1C}" type="presParOf" srcId="{A1D1FD1C-C825-4E7E-9676-E94323015F51}" destId="{5C5DB86E-2BDA-4D44-8C00-ED288BC2B6A2}" srcOrd="0" destOrd="0" presId="urn:microsoft.com/office/officeart/2005/8/layout/matrix3"/>
    <dgm:cxn modelId="{05263299-5AC1-4952-8B66-8AB792A55016}" type="presParOf" srcId="{A1D1FD1C-C825-4E7E-9676-E94323015F51}" destId="{91D7FA42-38C7-45C9-9619-573EE0C2B943}" srcOrd="1" destOrd="0" presId="urn:microsoft.com/office/officeart/2005/8/layout/matrix3"/>
    <dgm:cxn modelId="{FB337D61-108C-41F8-8A39-8E7C61C1E7D3}" type="presParOf" srcId="{A1D1FD1C-C825-4E7E-9676-E94323015F51}" destId="{FCB4492A-13E0-42B5-9C3E-1947D2599C23}" srcOrd="2" destOrd="0" presId="urn:microsoft.com/office/officeart/2005/8/layout/matrix3"/>
    <dgm:cxn modelId="{E9D9A4BA-BA96-435A-9CB7-9EBD939BDE17}" type="presParOf" srcId="{A1D1FD1C-C825-4E7E-9676-E94323015F51}" destId="{650F7194-53C6-44F8-8F2C-CE9081141817}" srcOrd="3" destOrd="0" presId="urn:microsoft.com/office/officeart/2005/8/layout/matrix3"/>
    <dgm:cxn modelId="{D0459DC6-0B1D-4A8B-9E23-EF3BF44D54FB}" type="presParOf" srcId="{A1D1FD1C-C825-4E7E-9676-E94323015F51}" destId="{73EB860B-1912-4327-B7CD-C5127BED430C}" srcOrd="4" destOrd="0" presId="urn:microsoft.com/office/officeart/2005/8/layout/matrix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DB86E-2BDA-4D44-8C00-ED288BC2B6A2}">
      <dsp:nvSpPr>
        <dsp:cNvPr id="0" name=""/>
        <dsp:cNvSpPr/>
      </dsp:nvSpPr>
      <dsp:spPr>
        <a:xfrm>
          <a:off x="1240309" y="0"/>
          <a:ext cx="5533048" cy="553304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D7FA42-38C7-45C9-9619-573EE0C2B943}">
      <dsp:nvSpPr>
        <dsp:cNvPr id="0" name=""/>
        <dsp:cNvSpPr/>
      </dsp:nvSpPr>
      <dsp:spPr>
        <a:xfrm>
          <a:off x="1765949" y="525639"/>
          <a:ext cx="2157888" cy="2157888"/>
        </a:xfrm>
        <a:prstGeom prst="roundRect">
          <a:avLst/>
        </a:prstGeom>
        <a:solidFill>
          <a:srgbClr val="1C57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b="1" kern="1200" dirty="0">
              <a:latin typeface="Roboto" panose="02000000000000000000" pitchFamily="2" charset="0"/>
              <a:ea typeface="Roboto" panose="02000000000000000000" pitchFamily="2" charset="0"/>
              <a:cs typeface="Roboto" panose="02000000000000000000" pitchFamily="2" charset="0"/>
            </a:rPr>
            <a:t>3-4 tikšanās mēneša garumā</a:t>
          </a:r>
          <a:endParaRPr lang="en-US" sz="1600" kern="1200" dirty="0">
            <a:latin typeface="Roboto" panose="02000000000000000000" pitchFamily="2" charset="0"/>
            <a:ea typeface="Roboto" panose="02000000000000000000" pitchFamily="2" charset="0"/>
            <a:cs typeface="Roboto" panose="02000000000000000000" pitchFamily="2" charset="0"/>
          </a:endParaRPr>
        </a:p>
      </dsp:txBody>
      <dsp:txXfrm>
        <a:off x="1871288" y="630978"/>
        <a:ext cx="1947210" cy="1947210"/>
      </dsp:txXfrm>
    </dsp:sp>
    <dsp:sp modelId="{FCB4492A-13E0-42B5-9C3E-1947D2599C23}">
      <dsp:nvSpPr>
        <dsp:cNvPr id="0" name=""/>
        <dsp:cNvSpPr/>
      </dsp:nvSpPr>
      <dsp:spPr>
        <a:xfrm>
          <a:off x="4089829" y="525639"/>
          <a:ext cx="2157888" cy="2157888"/>
        </a:xfrm>
        <a:prstGeom prst="roundRect">
          <a:avLst/>
        </a:prstGeom>
        <a:solidFill>
          <a:srgbClr val="1C57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b="1" kern="1200" dirty="0">
              <a:latin typeface="Roboto" panose="02000000000000000000" pitchFamily="2" charset="0"/>
              <a:ea typeface="Roboto" panose="02000000000000000000" pitchFamily="2" charset="0"/>
              <a:cs typeface="Roboto" panose="02000000000000000000" pitchFamily="2" charset="0"/>
            </a:rPr>
            <a:t>Radošās darbnīcas, mājasdarbi, biznesa modelēšana, prezentācijas, veiksme stāsti, </a:t>
          </a:r>
          <a:r>
            <a:rPr lang="lv-LV" sz="1600" b="1" kern="1200" dirty="0" err="1">
              <a:latin typeface="Roboto" panose="02000000000000000000" pitchFamily="2" charset="0"/>
              <a:ea typeface="Roboto" panose="02000000000000000000" pitchFamily="2" charset="0"/>
              <a:cs typeface="Roboto" panose="02000000000000000000" pitchFamily="2" charset="0"/>
            </a:rPr>
            <a:t>mentori</a:t>
          </a:r>
          <a:endParaRPr lang="en-US" sz="1600" kern="1200" dirty="0">
            <a:latin typeface="Roboto" panose="02000000000000000000" pitchFamily="2" charset="0"/>
            <a:ea typeface="Roboto" panose="02000000000000000000" pitchFamily="2" charset="0"/>
            <a:cs typeface="Roboto" panose="02000000000000000000" pitchFamily="2" charset="0"/>
          </a:endParaRPr>
        </a:p>
      </dsp:txBody>
      <dsp:txXfrm>
        <a:off x="4195168" y="630978"/>
        <a:ext cx="1947210" cy="1947210"/>
      </dsp:txXfrm>
    </dsp:sp>
    <dsp:sp modelId="{650F7194-53C6-44F8-8F2C-CE9081141817}">
      <dsp:nvSpPr>
        <dsp:cNvPr id="0" name=""/>
        <dsp:cNvSpPr/>
      </dsp:nvSpPr>
      <dsp:spPr>
        <a:xfrm>
          <a:off x="1765949" y="2849519"/>
          <a:ext cx="2157888" cy="2157888"/>
        </a:xfrm>
        <a:prstGeom prst="roundRect">
          <a:avLst/>
        </a:prstGeom>
        <a:solidFill>
          <a:srgbClr val="1C57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b="1" kern="1200">
              <a:latin typeface="Roboto" panose="02000000000000000000" pitchFamily="2" charset="0"/>
              <a:ea typeface="Roboto" panose="02000000000000000000" pitchFamily="2" charset="0"/>
              <a:cs typeface="Roboto" panose="02000000000000000000" pitchFamily="2" charset="0"/>
            </a:rPr>
            <a:t>Klientiem, kuri nezina, bet vēlas labāk saprast turpmāko digitalizāciju</a:t>
          </a:r>
          <a:endParaRPr lang="en-US" sz="1600" kern="1200">
            <a:latin typeface="Roboto" panose="02000000000000000000" pitchFamily="2" charset="0"/>
            <a:ea typeface="Roboto" panose="02000000000000000000" pitchFamily="2" charset="0"/>
            <a:cs typeface="Roboto" panose="02000000000000000000" pitchFamily="2" charset="0"/>
          </a:endParaRPr>
        </a:p>
      </dsp:txBody>
      <dsp:txXfrm>
        <a:off x="1871288" y="2954858"/>
        <a:ext cx="1947210" cy="1947210"/>
      </dsp:txXfrm>
    </dsp:sp>
    <dsp:sp modelId="{73EB860B-1912-4327-B7CD-C5127BED430C}">
      <dsp:nvSpPr>
        <dsp:cNvPr id="0" name=""/>
        <dsp:cNvSpPr/>
      </dsp:nvSpPr>
      <dsp:spPr>
        <a:xfrm>
          <a:off x="4089829" y="2849519"/>
          <a:ext cx="2157888" cy="2157888"/>
        </a:xfrm>
        <a:prstGeom prst="roundRect">
          <a:avLst/>
        </a:prstGeom>
        <a:solidFill>
          <a:srgbClr val="1C57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b="1" kern="1200">
              <a:latin typeface="Roboto" panose="02000000000000000000" pitchFamily="2" charset="0"/>
              <a:ea typeface="Roboto" panose="02000000000000000000" pitchFamily="2" charset="0"/>
              <a:cs typeface="Roboto" panose="02000000000000000000" pitchFamily="2" charset="0"/>
            </a:rPr>
            <a:t>Kā digitalizācijas iespējas izmantot biznesa attīstībai</a:t>
          </a:r>
          <a:endParaRPr lang="en-US" sz="1600" kern="1200">
            <a:latin typeface="Roboto" panose="02000000000000000000" pitchFamily="2" charset="0"/>
            <a:ea typeface="Roboto" panose="02000000000000000000" pitchFamily="2" charset="0"/>
            <a:cs typeface="Roboto" panose="02000000000000000000" pitchFamily="2" charset="0"/>
          </a:endParaRPr>
        </a:p>
      </dsp:txBody>
      <dsp:txXfrm>
        <a:off x="4195168" y="2954858"/>
        <a:ext cx="1947210" cy="194721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BED3EF-E737-4D39-AE25-C5BC227DC17D}" type="datetimeFigureOut">
              <a:rPr lang="en-US" smtClean="0"/>
              <a:t>10/14/2024</a:t>
            </a:fld>
            <a:endParaRPr lang="en-US"/>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BFF9D-1132-4095-BCE0-5DE14067D1BA}" type="slidenum">
              <a:rPr lang="en-US" smtClean="0"/>
              <a:t>‹#›</a:t>
            </a:fld>
            <a:endParaRPr lang="en-US"/>
          </a:p>
        </p:txBody>
      </p:sp>
    </p:spTree>
    <p:extLst>
      <p:ext uri="{BB962C8B-B14F-4D97-AF65-F5344CB8AC3E}">
        <p14:creationId xmlns:p14="http://schemas.microsoft.com/office/powerpoint/2010/main" val="263666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a:t>Eiropas mēroga iniciatīva, kopā Eiropā ap 160 šādu centru. Latvijā 2.</a:t>
            </a:r>
          </a:p>
          <a:p>
            <a:r>
              <a:rPr lang="lv-LV"/>
              <a:t>Iniciatīvas mērķis ir veicināt konkurētspēju, palielināt produktivitāti, </a:t>
            </a:r>
            <a:r>
              <a:rPr lang="lv-LV" err="1"/>
              <a:t>efektivizēt</a:t>
            </a:r>
            <a:r>
              <a:rPr lang="lv-LV"/>
              <a:t> biznesa procesus pielietojot digitālus rīkus. </a:t>
            </a:r>
          </a:p>
          <a:p>
            <a:r>
              <a:rPr lang="lv-LV"/>
              <a:t>EDIC fokuss – iekšējo procesu </a:t>
            </a:r>
            <a:r>
              <a:rPr lang="lv-LV" err="1"/>
              <a:t>digitalizācija</a:t>
            </a:r>
            <a:r>
              <a:rPr lang="lv-LV"/>
              <a:t> sākot no administratīviem, </a:t>
            </a:r>
            <a:r>
              <a:rPr lang="lv-LV" err="1"/>
              <a:t>personālvadības</a:t>
            </a:r>
            <a:r>
              <a:rPr lang="lv-LV"/>
              <a:t> procesiem līdz pārdošanas, loģistikas un ražošanas procesiem. </a:t>
            </a:r>
            <a:endParaRPr lang="en-US"/>
          </a:p>
        </p:txBody>
      </p:sp>
      <p:sp>
        <p:nvSpPr>
          <p:cNvPr id="4" name="Slaida numura vietturis 3"/>
          <p:cNvSpPr>
            <a:spLocks noGrp="1"/>
          </p:cNvSpPr>
          <p:nvPr>
            <p:ph type="sldNum" sz="quarter" idx="5"/>
          </p:nvPr>
        </p:nvSpPr>
        <p:spPr/>
        <p:txBody>
          <a:bodyPr/>
          <a:lstStyle/>
          <a:p>
            <a:fld id="{24FA9370-F83A-4BFA-8F8D-1F26624BCE03}" type="slidenum">
              <a:rPr lang="lv-LV" smtClean="0"/>
              <a:t>2</a:t>
            </a:fld>
            <a:endParaRPr lang="lv-LV"/>
          </a:p>
        </p:txBody>
      </p:sp>
    </p:spTree>
    <p:extLst>
      <p:ext uri="{BB962C8B-B14F-4D97-AF65-F5344CB8AC3E}">
        <p14:creationId xmlns:p14="http://schemas.microsoft.com/office/powerpoint/2010/main" val="945273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lv-LV"/>
              <a:t>Lai pieteiktos un pretendētu uz kādu no atbalsta programmām atbalsta pretendentam ir jāvēršas EDIC, mēs būsim tas jūsu primārais kontakts, lai noteiktu pašreizējo digitālo briedumu, kā arī uz tā pamata izstrādātu digitālās attīstības ceļa karti.  Tas ir tāds ļoti ciešs darbs klientam kopā ar EDIC ekspertu, lai saprastu un piemeklētu atbilstošāko variantu digitālajai pilnveidei. </a:t>
            </a:r>
          </a:p>
          <a:p>
            <a:pPr marL="0" indent="0">
              <a:buFontTx/>
              <a:buNone/>
            </a:pPr>
            <a:endParaRPr lang="lv-LV"/>
          </a:p>
          <a:p>
            <a:pPr marL="0" indent="0">
              <a:buFontTx/>
              <a:buNone/>
            </a:pPr>
            <a:r>
              <a:rPr lang="lv-LV"/>
              <a:t>Mēs nodrošinām arī dažādas apmācības, uzņēmumus, kurus ir nepieciešams konsultēt par </a:t>
            </a:r>
            <a:r>
              <a:rPr lang="lv-LV" err="1"/>
              <a:t>digitalizācijas</a:t>
            </a:r>
            <a:r>
              <a:rPr lang="lv-LV"/>
              <a:t> iespējām- konsultējam. </a:t>
            </a:r>
          </a:p>
          <a:p>
            <a:pPr marL="0" indent="0">
              <a:buFontTx/>
              <a:buNone/>
            </a:pPr>
            <a:r>
              <a:rPr lang="lv-LV"/>
              <a:t>Tāpat pieeja ekspertiem, laboratorijām, demonstrācijām caur tehnoloģiju pakalpojumiem, kur mums arī ir plašs partneru loks, kas to spēj nodrošināt.</a:t>
            </a:r>
          </a:p>
          <a:p>
            <a:pPr marL="0" indent="0">
              <a:buFontTx/>
              <a:buNone/>
            </a:pPr>
            <a:endParaRPr lang="lv-LV"/>
          </a:p>
          <a:p>
            <a:pPr marL="0" indent="0">
              <a:buFontTx/>
              <a:buNone/>
            </a:pPr>
            <a:endParaRPr lang="lv-LV"/>
          </a:p>
        </p:txBody>
      </p:sp>
      <p:sp>
        <p:nvSpPr>
          <p:cNvPr id="4" name="Slide Number Placeholder 3"/>
          <p:cNvSpPr>
            <a:spLocks noGrp="1"/>
          </p:cNvSpPr>
          <p:nvPr>
            <p:ph type="sldNum" sz="quarter" idx="5"/>
          </p:nvPr>
        </p:nvSpPr>
        <p:spPr/>
        <p:txBody>
          <a:bodyPr/>
          <a:lstStyle/>
          <a:p>
            <a:fld id="{22AD4354-3154-4FA6-A89D-D47F36BB1F62}" type="slidenum">
              <a:rPr lang="lv-LV" smtClean="0"/>
              <a:t>3</a:t>
            </a:fld>
            <a:endParaRPr lang="lv-LV"/>
          </a:p>
        </p:txBody>
      </p:sp>
    </p:spTree>
    <p:extLst>
      <p:ext uri="{BB962C8B-B14F-4D97-AF65-F5344CB8AC3E}">
        <p14:creationId xmlns:p14="http://schemas.microsoft.com/office/powerpoint/2010/main" val="320632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a:t>Madara</a:t>
            </a:r>
          </a:p>
        </p:txBody>
      </p:sp>
      <p:sp>
        <p:nvSpPr>
          <p:cNvPr id="4" name="Slaida numura vietturis 3"/>
          <p:cNvSpPr>
            <a:spLocks noGrp="1"/>
          </p:cNvSpPr>
          <p:nvPr>
            <p:ph type="sldNum" sz="quarter" idx="5"/>
          </p:nvPr>
        </p:nvSpPr>
        <p:spPr/>
        <p:txBody>
          <a:bodyPr/>
          <a:lstStyle/>
          <a:p>
            <a:fld id="{24FA9370-F83A-4BFA-8F8D-1F26624BCE03}" type="slidenum">
              <a:rPr lang="lv-LV" smtClean="0"/>
              <a:t>5</a:t>
            </a:fld>
            <a:endParaRPr lang="lv-LV"/>
          </a:p>
        </p:txBody>
      </p:sp>
    </p:spTree>
    <p:extLst>
      <p:ext uri="{BB962C8B-B14F-4D97-AF65-F5344CB8AC3E}">
        <p14:creationId xmlns:p14="http://schemas.microsoft.com/office/powerpoint/2010/main" val="478085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err="1"/>
              <a:t>Kicksart</a:t>
            </a:r>
            <a:r>
              <a:rPr lang="lv-LV" dirty="0"/>
              <a:t> ir </a:t>
            </a:r>
            <a:r>
              <a:rPr lang="lv-LV" dirty="0" err="1"/>
              <a:t>digitalizācijas</a:t>
            </a:r>
            <a:r>
              <a:rPr lang="lv-LV" dirty="0"/>
              <a:t> treniņš uzņēmumiem, kas iespējams ir nedaudz apmaldījušies visā </a:t>
            </a:r>
            <a:r>
              <a:rPr lang="lv-LV" dirty="0" err="1"/>
              <a:t>digitalizācijas</a:t>
            </a:r>
            <a:r>
              <a:rPr lang="lv-LV" dirty="0"/>
              <a:t> lielajā piedāvājumā un kam nav skaidrs plāns un vīzija, ko varētu uzlabot</a:t>
            </a:r>
            <a:endParaRPr lang="en-US" dirty="0"/>
          </a:p>
        </p:txBody>
      </p:sp>
      <p:sp>
        <p:nvSpPr>
          <p:cNvPr id="4" name="Slaida numura vietturis 3"/>
          <p:cNvSpPr>
            <a:spLocks noGrp="1"/>
          </p:cNvSpPr>
          <p:nvPr>
            <p:ph type="sldNum" sz="quarter" idx="5"/>
          </p:nvPr>
        </p:nvSpPr>
        <p:spPr/>
        <p:txBody>
          <a:bodyPr/>
          <a:lstStyle/>
          <a:p>
            <a:fld id="{24FA9370-F83A-4BFA-8F8D-1F26624BCE03}" type="slidenum">
              <a:rPr lang="lv-LV" smtClean="0"/>
              <a:t>24</a:t>
            </a:fld>
            <a:endParaRPr lang="lv-LV"/>
          </a:p>
        </p:txBody>
      </p:sp>
    </p:spTree>
    <p:extLst>
      <p:ext uri="{BB962C8B-B14F-4D97-AF65-F5344CB8AC3E}">
        <p14:creationId xmlns:p14="http://schemas.microsoft.com/office/powerpoint/2010/main" val="392813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31BFC-B60E-41BB-BE7B-FE176A76BB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0D754E-8F29-4506-AAEF-DA05147F63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EECA83-D8A7-4A7F-9B89-55C0F1A7C053}"/>
              </a:ext>
            </a:extLst>
          </p:cNvPr>
          <p:cNvSpPr>
            <a:spLocks noGrp="1"/>
          </p:cNvSpPr>
          <p:nvPr>
            <p:ph type="dt" sz="half" idx="10"/>
          </p:nvPr>
        </p:nvSpPr>
        <p:spPr/>
        <p:txBody>
          <a:bodyPr/>
          <a:lstStyle/>
          <a:p>
            <a:fld id="{B61F8D08-7686-46B5-8B7C-6C5DAD2E422F}" type="datetimeFigureOut">
              <a:rPr lang="en-US" smtClean="0"/>
              <a:t>10/14/2024</a:t>
            </a:fld>
            <a:endParaRPr lang="en-US"/>
          </a:p>
        </p:txBody>
      </p:sp>
      <p:sp>
        <p:nvSpPr>
          <p:cNvPr id="5" name="Footer Placeholder 4">
            <a:extLst>
              <a:ext uri="{FF2B5EF4-FFF2-40B4-BE49-F238E27FC236}">
                <a16:creationId xmlns:a16="http://schemas.microsoft.com/office/drawing/2014/main" id="{E2E7AE41-B7BF-4463-A4D8-22745A088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33E89-78E8-4E7A-A7D8-4F549A8B9E0A}"/>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2275467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1723-7208-4692-8E97-4A0F8819AC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27D006-D2D7-415F-ACC5-ED533A76A4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4FE5E-AB0F-4E0F-8E8F-2DBC96756C77}"/>
              </a:ext>
            </a:extLst>
          </p:cNvPr>
          <p:cNvSpPr>
            <a:spLocks noGrp="1"/>
          </p:cNvSpPr>
          <p:nvPr>
            <p:ph type="dt" sz="half" idx="10"/>
          </p:nvPr>
        </p:nvSpPr>
        <p:spPr/>
        <p:txBody>
          <a:bodyPr/>
          <a:lstStyle/>
          <a:p>
            <a:fld id="{B61F8D08-7686-46B5-8B7C-6C5DAD2E422F}" type="datetimeFigureOut">
              <a:rPr lang="en-US" smtClean="0"/>
              <a:t>10/14/2024</a:t>
            </a:fld>
            <a:endParaRPr lang="en-US"/>
          </a:p>
        </p:txBody>
      </p:sp>
      <p:sp>
        <p:nvSpPr>
          <p:cNvPr id="5" name="Footer Placeholder 4">
            <a:extLst>
              <a:ext uri="{FF2B5EF4-FFF2-40B4-BE49-F238E27FC236}">
                <a16:creationId xmlns:a16="http://schemas.microsoft.com/office/drawing/2014/main" id="{DE208B7C-8E57-435F-AA6F-51BE5C04C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939C1-4915-4C6A-A698-A1024B064514}"/>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386351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D0238D-93BF-4CBC-B2C8-83E95DA711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7852EF-6C60-42E8-A143-B5F5519D69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C00E3-305F-4859-9321-B60FA00446DD}"/>
              </a:ext>
            </a:extLst>
          </p:cNvPr>
          <p:cNvSpPr>
            <a:spLocks noGrp="1"/>
          </p:cNvSpPr>
          <p:nvPr>
            <p:ph type="dt" sz="half" idx="10"/>
          </p:nvPr>
        </p:nvSpPr>
        <p:spPr/>
        <p:txBody>
          <a:bodyPr/>
          <a:lstStyle/>
          <a:p>
            <a:fld id="{B61F8D08-7686-46B5-8B7C-6C5DAD2E422F}" type="datetimeFigureOut">
              <a:rPr lang="en-US" smtClean="0"/>
              <a:t>10/14/2024</a:t>
            </a:fld>
            <a:endParaRPr lang="en-US"/>
          </a:p>
        </p:txBody>
      </p:sp>
      <p:sp>
        <p:nvSpPr>
          <p:cNvPr id="5" name="Footer Placeholder 4">
            <a:extLst>
              <a:ext uri="{FF2B5EF4-FFF2-40B4-BE49-F238E27FC236}">
                <a16:creationId xmlns:a16="http://schemas.microsoft.com/office/drawing/2014/main" id="{D9ACB5B8-1183-425A-A607-E656271B5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B77335-54E3-4909-A148-33AA14EB4B82}"/>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3452774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74901-BE4E-4B05-82BB-40D1AB8507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8A640A-5DA0-4FB3-9E4B-C5E087CE24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D678C-2770-4536-9F5D-1B4AD3CD603D}"/>
              </a:ext>
            </a:extLst>
          </p:cNvPr>
          <p:cNvSpPr>
            <a:spLocks noGrp="1"/>
          </p:cNvSpPr>
          <p:nvPr>
            <p:ph type="dt" sz="half" idx="10"/>
          </p:nvPr>
        </p:nvSpPr>
        <p:spPr/>
        <p:txBody>
          <a:bodyPr/>
          <a:lstStyle/>
          <a:p>
            <a:fld id="{B61F8D08-7686-46B5-8B7C-6C5DAD2E422F}" type="datetimeFigureOut">
              <a:rPr lang="en-US" smtClean="0"/>
              <a:t>10/14/2024</a:t>
            </a:fld>
            <a:endParaRPr lang="en-US"/>
          </a:p>
        </p:txBody>
      </p:sp>
      <p:sp>
        <p:nvSpPr>
          <p:cNvPr id="5" name="Footer Placeholder 4">
            <a:extLst>
              <a:ext uri="{FF2B5EF4-FFF2-40B4-BE49-F238E27FC236}">
                <a16:creationId xmlns:a16="http://schemas.microsoft.com/office/drawing/2014/main" id="{64EBEEBA-2AB2-40E1-A66F-33C8B856A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2629F-380A-4F0F-A483-837D28E8E262}"/>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2720801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B3D9-2DB0-41E9-80DC-E730F44A47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7A10EA-CA6B-4298-B594-864FF1DBD6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4F1799-94D8-4FB2-86B7-C1CE9B21F377}"/>
              </a:ext>
            </a:extLst>
          </p:cNvPr>
          <p:cNvSpPr>
            <a:spLocks noGrp="1"/>
          </p:cNvSpPr>
          <p:nvPr>
            <p:ph type="dt" sz="half" idx="10"/>
          </p:nvPr>
        </p:nvSpPr>
        <p:spPr/>
        <p:txBody>
          <a:bodyPr/>
          <a:lstStyle/>
          <a:p>
            <a:fld id="{B61F8D08-7686-46B5-8B7C-6C5DAD2E422F}" type="datetimeFigureOut">
              <a:rPr lang="en-US" smtClean="0"/>
              <a:t>10/14/2024</a:t>
            </a:fld>
            <a:endParaRPr lang="en-US"/>
          </a:p>
        </p:txBody>
      </p:sp>
      <p:sp>
        <p:nvSpPr>
          <p:cNvPr id="5" name="Footer Placeholder 4">
            <a:extLst>
              <a:ext uri="{FF2B5EF4-FFF2-40B4-BE49-F238E27FC236}">
                <a16:creationId xmlns:a16="http://schemas.microsoft.com/office/drawing/2014/main" id="{B0670B3F-8A93-4D2C-A564-D19B45996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07C64-348E-457A-BB8F-50534C8FB21C}"/>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418940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80500-D03B-4871-805D-270AB00BC0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2A5BF5-1099-4B6B-A64D-09B0C85F18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0E85B6-FC37-430B-AE63-8A54914E3C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A3F81A-A757-4143-B9D1-90B703EC9799}"/>
              </a:ext>
            </a:extLst>
          </p:cNvPr>
          <p:cNvSpPr>
            <a:spLocks noGrp="1"/>
          </p:cNvSpPr>
          <p:nvPr>
            <p:ph type="dt" sz="half" idx="10"/>
          </p:nvPr>
        </p:nvSpPr>
        <p:spPr/>
        <p:txBody>
          <a:bodyPr/>
          <a:lstStyle/>
          <a:p>
            <a:fld id="{B61F8D08-7686-46B5-8B7C-6C5DAD2E422F}" type="datetimeFigureOut">
              <a:rPr lang="en-US" smtClean="0"/>
              <a:t>10/14/2024</a:t>
            </a:fld>
            <a:endParaRPr lang="en-US"/>
          </a:p>
        </p:txBody>
      </p:sp>
      <p:sp>
        <p:nvSpPr>
          <p:cNvPr id="6" name="Footer Placeholder 5">
            <a:extLst>
              <a:ext uri="{FF2B5EF4-FFF2-40B4-BE49-F238E27FC236}">
                <a16:creationId xmlns:a16="http://schemas.microsoft.com/office/drawing/2014/main" id="{9224ED0E-2D40-48C0-A191-F9FB04F27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5E4282-4C5F-44EC-95F7-0CB0D545112C}"/>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768965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CAA51-7683-4213-9463-C8A27A62DF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40002D-24E1-4D3B-82C9-930ABFB6FD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B485F0-F2B9-48E8-A7CA-2D47F5F32B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F5BDED-D1B4-4F8D-A823-E5C2B6CFF4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D181AD-1A55-48D0-8A05-738B1D9286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D1E10E-D583-42B3-8E0A-9AABBA54A846}"/>
              </a:ext>
            </a:extLst>
          </p:cNvPr>
          <p:cNvSpPr>
            <a:spLocks noGrp="1"/>
          </p:cNvSpPr>
          <p:nvPr>
            <p:ph type="dt" sz="half" idx="10"/>
          </p:nvPr>
        </p:nvSpPr>
        <p:spPr/>
        <p:txBody>
          <a:bodyPr/>
          <a:lstStyle/>
          <a:p>
            <a:fld id="{B61F8D08-7686-46B5-8B7C-6C5DAD2E422F}" type="datetimeFigureOut">
              <a:rPr lang="en-US" smtClean="0"/>
              <a:t>10/14/2024</a:t>
            </a:fld>
            <a:endParaRPr lang="en-US"/>
          </a:p>
        </p:txBody>
      </p:sp>
      <p:sp>
        <p:nvSpPr>
          <p:cNvPr id="8" name="Footer Placeholder 7">
            <a:extLst>
              <a:ext uri="{FF2B5EF4-FFF2-40B4-BE49-F238E27FC236}">
                <a16:creationId xmlns:a16="http://schemas.microsoft.com/office/drawing/2014/main" id="{8B042F8D-0993-4399-8784-8169DB2111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D5057-406D-4F6C-8585-3C6CC0D9ACA1}"/>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4225505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F9436-9268-4BA2-BC38-61568051FB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0C298A-B447-4A2E-8706-F9242B4EBA3B}"/>
              </a:ext>
            </a:extLst>
          </p:cNvPr>
          <p:cNvSpPr>
            <a:spLocks noGrp="1"/>
          </p:cNvSpPr>
          <p:nvPr>
            <p:ph type="dt" sz="half" idx="10"/>
          </p:nvPr>
        </p:nvSpPr>
        <p:spPr/>
        <p:txBody>
          <a:bodyPr/>
          <a:lstStyle/>
          <a:p>
            <a:fld id="{B61F8D08-7686-46B5-8B7C-6C5DAD2E422F}" type="datetimeFigureOut">
              <a:rPr lang="en-US" smtClean="0"/>
              <a:t>10/14/2024</a:t>
            </a:fld>
            <a:endParaRPr lang="en-US"/>
          </a:p>
        </p:txBody>
      </p:sp>
      <p:sp>
        <p:nvSpPr>
          <p:cNvPr id="4" name="Footer Placeholder 3">
            <a:extLst>
              <a:ext uri="{FF2B5EF4-FFF2-40B4-BE49-F238E27FC236}">
                <a16:creationId xmlns:a16="http://schemas.microsoft.com/office/drawing/2014/main" id="{C7EC1677-D45A-4EFC-B667-0C1E8E5E4E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448B1C-C95C-4132-8FBE-104819889403}"/>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3862065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614C66-8D21-4782-9FAC-CE25A7FAD696}"/>
              </a:ext>
            </a:extLst>
          </p:cNvPr>
          <p:cNvSpPr>
            <a:spLocks noGrp="1"/>
          </p:cNvSpPr>
          <p:nvPr>
            <p:ph type="dt" sz="half" idx="10"/>
          </p:nvPr>
        </p:nvSpPr>
        <p:spPr/>
        <p:txBody>
          <a:bodyPr/>
          <a:lstStyle/>
          <a:p>
            <a:fld id="{B61F8D08-7686-46B5-8B7C-6C5DAD2E422F}" type="datetimeFigureOut">
              <a:rPr lang="en-US" smtClean="0"/>
              <a:t>10/14/2024</a:t>
            </a:fld>
            <a:endParaRPr lang="en-US"/>
          </a:p>
        </p:txBody>
      </p:sp>
      <p:sp>
        <p:nvSpPr>
          <p:cNvPr id="3" name="Footer Placeholder 2">
            <a:extLst>
              <a:ext uri="{FF2B5EF4-FFF2-40B4-BE49-F238E27FC236}">
                <a16:creationId xmlns:a16="http://schemas.microsoft.com/office/drawing/2014/main" id="{DEB0869C-0321-46D7-911E-1837D3C5B6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C911FB-394F-44CE-BDFF-5030F4678E43}"/>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376169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5556-288C-4F0D-8632-A3B9539E5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7C2A74-55E3-45E0-9725-0C7F321F7B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7E20F0-1107-4582-8505-7C3344A19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8B76DB-D2A7-49E8-B8A9-CC2D254D7605}"/>
              </a:ext>
            </a:extLst>
          </p:cNvPr>
          <p:cNvSpPr>
            <a:spLocks noGrp="1"/>
          </p:cNvSpPr>
          <p:nvPr>
            <p:ph type="dt" sz="half" idx="10"/>
          </p:nvPr>
        </p:nvSpPr>
        <p:spPr/>
        <p:txBody>
          <a:bodyPr/>
          <a:lstStyle/>
          <a:p>
            <a:fld id="{B61F8D08-7686-46B5-8B7C-6C5DAD2E422F}" type="datetimeFigureOut">
              <a:rPr lang="en-US" smtClean="0"/>
              <a:t>10/14/2024</a:t>
            </a:fld>
            <a:endParaRPr lang="en-US"/>
          </a:p>
        </p:txBody>
      </p:sp>
      <p:sp>
        <p:nvSpPr>
          <p:cNvPr id="6" name="Footer Placeholder 5">
            <a:extLst>
              <a:ext uri="{FF2B5EF4-FFF2-40B4-BE49-F238E27FC236}">
                <a16:creationId xmlns:a16="http://schemas.microsoft.com/office/drawing/2014/main" id="{8AADC47D-6AB8-4490-9EC7-B77641A59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0484B0-5E04-4880-A630-7A2B972DDB1C}"/>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3274020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04D87-3A28-4E65-80F7-500E271619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9028B2-A0B0-4342-88CF-D4DABC0312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4D6A8F-F18D-4885-8C29-795255FC32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895893-C4EC-4ECE-A944-383E200E09FC}"/>
              </a:ext>
            </a:extLst>
          </p:cNvPr>
          <p:cNvSpPr>
            <a:spLocks noGrp="1"/>
          </p:cNvSpPr>
          <p:nvPr>
            <p:ph type="dt" sz="half" idx="10"/>
          </p:nvPr>
        </p:nvSpPr>
        <p:spPr/>
        <p:txBody>
          <a:bodyPr/>
          <a:lstStyle/>
          <a:p>
            <a:fld id="{B61F8D08-7686-46B5-8B7C-6C5DAD2E422F}" type="datetimeFigureOut">
              <a:rPr lang="en-US" smtClean="0"/>
              <a:t>10/14/2024</a:t>
            </a:fld>
            <a:endParaRPr lang="en-US"/>
          </a:p>
        </p:txBody>
      </p:sp>
      <p:sp>
        <p:nvSpPr>
          <p:cNvPr id="6" name="Footer Placeholder 5">
            <a:extLst>
              <a:ext uri="{FF2B5EF4-FFF2-40B4-BE49-F238E27FC236}">
                <a16:creationId xmlns:a16="http://schemas.microsoft.com/office/drawing/2014/main" id="{1DBD6FFE-1274-44B6-85F6-CFF8897475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32F62-0527-4792-9BEF-8D4F8542EB02}"/>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255852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FDBABE-14D3-430A-98F7-98974256D1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5F82EA-68BB-416A-A793-451EC86DA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33133-D40C-460B-AF43-CB6F361DC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F8D08-7686-46B5-8B7C-6C5DAD2E422F}" type="datetimeFigureOut">
              <a:rPr lang="en-US" smtClean="0"/>
              <a:t>10/14/2024</a:t>
            </a:fld>
            <a:endParaRPr lang="en-US"/>
          </a:p>
        </p:txBody>
      </p:sp>
      <p:sp>
        <p:nvSpPr>
          <p:cNvPr id="5" name="Footer Placeholder 4">
            <a:extLst>
              <a:ext uri="{FF2B5EF4-FFF2-40B4-BE49-F238E27FC236}">
                <a16:creationId xmlns:a16="http://schemas.microsoft.com/office/drawing/2014/main" id="{B9BF2E1E-7AE1-4C93-AB33-381A9FE3E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10C23E-37C9-4111-95D5-66F5733B7D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B2E96-5FF0-4067-8BE1-3694979CD819}" type="slidenum">
              <a:rPr lang="en-US" smtClean="0"/>
              <a:t>‹#›</a:t>
            </a:fld>
            <a:endParaRPr lang="en-US"/>
          </a:p>
        </p:txBody>
      </p:sp>
    </p:spTree>
    <p:extLst>
      <p:ext uri="{BB962C8B-B14F-4D97-AF65-F5344CB8AC3E}">
        <p14:creationId xmlns:p14="http://schemas.microsoft.com/office/powerpoint/2010/main" val="3213334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6.png"/><Relationship Id="rId4" Type="http://schemas.openxmlformats.org/officeDocument/2006/relationships/image" Target="../media/image33.sv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hyperlink" Target="http://www.edic.l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hyperlink" Target="mailto:andris.ondzuls@lpr.gov.lv" TargetMode="External"/><Relationship Id="rId13" Type="http://schemas.openxmlformats.org/officeDocument/2006/relationships/hyperlink" Target="mailto:ieva@greentechlatvia.eu" TargetMode="External"/><Relationship Id="rId18" Type="http://schemas.openxmlformats.org/officeDocument/2006/relationships/hyperlink" Target="mailto:ieva.rozenberga@vatp.lv" TargetMode="External"/><Relationship Id="rId3" Type="http://schemas.openxmlformats.org/officeDocument/2006/relationships/image" Target="../media/image41.png"/><Relationship Id="rId21" Type="http://schemas.openxmlformats.org/officeDocument/2006/relationships/hyperlink" Target="mailto:deniss.bickovs@digitallatvia.lv" TargetMode="External"/><Relationship Id="rId7" Type="http://schemas.openxmlformats.org/officeDocument/2006/relationships/hyperlink" Target="mailto:zelma.micule@vidzeme.lv" TargetMode="External"/><Relationship Id="rId12" Type="http://schemas.openxmlformats.org/officeDocument/2006/relationships/hyperlink" Target="mailto:EDIC@itbaltic.com" TargetMode="External"/><Relationship Id="rId17" Type="http://schemas.openxmlformats.org/officeDocument/2006/relationships/hyperlink" Target="mailto:matiss.kreslins@digitallatvia.lv" TargetMode="External"/><Relationship Id="rId2" Type="http://schemas.openxmlformats.org/officeDocument/2006/relationships/image" Target="../media/image40.png"/><Relationship Id="rId16" Type="http://schemas.openxmlformats.org/officeDocument/2006/relationships/hyperlink" Target="http://mailto:margarita.graiconoka@digitallatvia.lv/" TargetMode="External"/><Relationship Id="rId20" Type="http://schemas.openxmlformats.org/officeDocument/2006/relationships/hyperlink" Target="mailto:liga.ignate@digitallatvia.lv" TargetMode="External"/><Relationship Id="rId1" Type="http://schemas.openxmlformats.org/officeDocument/2006/relationships/slideLayout" Target="../slideLayouts/slideLayout7.xml"/><Relationship Id="rId6" Type="http://schemas.openxmlformats.org/officeDocument/2006/relationships/hyperlink" Target="mailto:ieva.kreile@vidzeme.lv" TargetMode="External"/><Relationship Id="rId11" Type="http://schemas.openxmlformats.org/officeDocument/2006/relationships/hyperlink" Target="mailto:gdeniss.baranovs@vatp.lv" TargetMode="External"/><Relationship Id="rId5" Type="http://schemas.openxmlformats.org/officeDocument/2006/relationships/hyperlink" Target="mailto:didzis.avisans@zpr.gov.lv" TargetMode="External"/><Relationship Id="rId15" Type="http://schemas.openxmlformats.org/officeDocument/2006/relationships/hyperlink" Target="mailto:juris.ceics@valmierasnovads.lv" TargetMode="External"/><Relationship Id="rId10" Type="http://schemas.openxmlformats.org/officeDocument/2006/relationships/hyperlink" Target="mailto:uldis.fridrihsbergs@vatp.lv" TargetMode="External"/><Relationship Id="rId19" Type="http://schemas.openxmlformats.org/officeDocument/2006/relationships/hyperlink" Target="mailto:liva.zvirbule@vatp.lv" TargetMode="External"/><Relationship Id="rId4" Type="http://schemas.openxmlformats.org/officeDocument/2006/relationships/image" Target="../media/image42.png"/><Relationship Id="rId9" Type="http://schemas.openxmlformats.org/officeDocument/2006/relationships/hyperlink" Target="mailto:gvido.grinbergs@vatp.lv" TargetMode="External"/><Relationship Id="rId14" Type="http://schemas.openxmlformats.org/officeDocument/2006/relationships/hyperlink" Target="mailto:ilze.ulmane@valmierasnovads.lv" TargetMode="External"/><Relationship Id="rId22"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9.png"/><Relationship Id="rId7" Type="http://schemas.openxmlformats.org/officeDocument/2006/relationships/image" Target="../media/image4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3.png"/><Relationship Id="rId5" Type="http://schemas.openxmlformats.org/officeDocument/2006/relationships/image" Target="../media/image44.svg"/><Relationship Id="rId10" Type="http://schemas.openxmlformats.org/officeDocument/2006/relationships/hyperlink" Target="https://www.kickstart.lv/" TargetMode="External"/><Relationship Id="rId4" Type="http://schemas.openxmlformats.org/officeDocument/2006/relationships/image" Target="../media/image20.png"/><Relationship Id="rId9" Type="http://schemas.openxmlformats.org/officeDocument/2006/relationships/image" Target="../media/image48.svg"/></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9.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5.png"/><Relationship Id="rId12" Type="http://schemas.openxmlformats.org/officeDocument/2006/relationships/image" Target="../media/image17.png"/><Relationship Id="rId17" Type="http://schemas.openxmlformats.org/officeDocument/2006/relationships/hyperlink" Target="https://www.flickr.com/photos/oakridgelab/49802624188/" TargetMode="External"/><Relationship Id="rId2" Type="http://schemas.openxmlformats.org/officeDocument/2006/relationships/notesSlide" Target="../notesSlides/notesSlide2.xml"/><Relationship Id="rId16" Type="http://schemas.microsoft.com/office/2007/relationships/hdphoto" Target="../media/hdphoto6.wdp"/><Relationship Id="rId1" Type="http://schemas.openxmlformats.org/officeDocument/2006/relationships/slideLayout" Target="../slideLayouts/slideLayout2.xml"/><Relationship Id="rId6" Type="http://schemas.openxmlformats.org/officeDocument/2006/relationships/hyperlink" Target="https://www.peoplematters.in/blog/hr-consulting/top-7-skills-that-can-help-you-make-a-great-career-in-consulting-24639" TargetMode="External"/><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hyperlink" Target="https://blog.markgrowth.com/expert-view-technology-assisted-learning-5ebec8ad8a93" TargetMode="External"/><Relationship Id="rId14" Type="http://schemas.openxmlformats.org/officeDocument/2006/relationships/hyperlink" Target="https://www.jisc.ac.uk/blog/what-universities-need-to-know-in-their-quest-for-good-business-intelligence-18-apr-201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1062" y="-549374"/>
            <a:ext cx="13677715" cy="8440290"/>
          </a:xfrm>
          <a:custGeom>
            <a:avLst/>
            <a:gdLst/>
            <a:ahLst/>
            <a:cxnLst/>
            <a:rect l="l" t="t" r="r" b="b"/>
            <a:pathLst>
              <a:path w="20516572" h="12660435">
                <a:moveTo>
                  <a:pt x="0" y="0"/>
                </a:moveTo>
                <a:lnTo>
                  <a:pt x="20516572" y="0"/>
                </a:lnTo>
                <a:lnTo>
                  <a:pt x="20516572" y="12660435"/>
                </a:lnTo>
                <a:lnTo>
                  <a:pt x="0" y="12660435"/>
                </a:lnTo>
                <a:lnTo>
                  <a:pt x="0" y="0"/>
                </a:lnTo>
                <a:close/>
              </a:path>
            </a:pathLst>
          </a:custGeom>
          <a:blipFill>
            <a:blip r:embed="rId2"/>
            <a:stretch>
              <a:fillRect/>
            </a:stretch>
          </a:blipFill>
        </p:spPr>
        <p:txBody>
          <a:bodyPr/>
          <a:lstStyle/>
          <a:p>
            <a:endParaRPr lang="lv-LV" sz="1200"/>
          </a:p>
        </p:txBody>
      </p:sp>
      <p:grpSp>
        <p:nvGrpSpPr>
          <p:cNvPr id="4" name="Group 4"/>
          <p:cNvGrpSpPr/>
          <p:nvPr/>
        </p:nvGrpSpPr>
        <p:grpSpPr>
          <a:xfrm rot="1773463">
            <a:off x="-292877" y="-1054956"/>
            <a:ext cx="3944126" cy="3047199"/>
            <a:chOff x="0" y="0"/>
            <a:chExt cx="1558173" cy="1203832"/>
          </a:xfrm>
        </p:grpSpPr>
        <p:sp>
          <p:nvSpPr>
            <p:cNvPr id="5" name="Freeform 5"/>
            <p:cNvSpPr/>
            <p:nvPr/>
          </p:nvSpPr>
          <p:spPr>
            <a:xfrm>
              <a:off x="0" y="0"/>
              <a:ext cx="1558173" cy="1203832"/>
            </a:xfrm>
            <a:custGeom>
              <a:avLst/>
              <a:gdLst/>
              <a:ahLst/>
              <a:cxnLst/>
              <a:rect l="l" t="t" r="r" b="b"/>
              <a:pathLst>
                <a:path w="1558173" h="1203832">
                  <a:moveTo>
                    <a:pt x="0" y="0"/>
                  </a:moveTo>
                  <a:lnTo>
                    <a:pt x="1558173" y="0"/>
                  </a:lnTo>
                  <a:lnTo>
                    <a:pt x="1558173" y="1203832"/>
                  </a:lnTo>
                  <a:lnTo>
                    <a:pt x="0" y="1203832"/>
                  </a:lnTo>
                  <a:close/>
                </a:path>
              </a:pathLst>
            </a:custGeom>
            <a:solidFill>
              <a:srgbClr val="0AC280"/>
            </a:solidFill>
          </p:spPr>
          <p:txBody>
            <a:bodyPr/>
            <a:lstStyle/>
            <a:p>
              <a:endParaRPr lang="lv-LV" sz="1200"/>
            </a:p>
          </p:txBody>
        </p:sp>
        <p:sp>
          <p:nvSpPr>
            <p:cNvPr id="6" name="TextBox 6"/>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7" name="Group 7"/>
          <p:cNvGrpSpPr/>
          <p:nvPr/>
        </p:nvGrpSpPr>
        <p:grpSpPr>
          <a:xfrm rot="1773463">
            <a:off x="10663656" y="5140271"/>
            <a:ext cx="3056689" cy="2918295"/>
            <a:chOff x="0" y="0"/>
            <a:chExt cx="1207581" cy="1152907"/>
          </a:xfrm>
        </p:grpSpPr>
        <p:sp>
          <p:nvSpPr>
            <p:cNvPr id="8" name="Freeform 8"/>
            <p:cNvSpPr/>
            <p:nvPr/>
          </p:nvSpPr>
          <p:spPr>
            <a:xfrm>
              <a:off x="0" y="0"/>
              <a:ext cx="1207581" cy="1152907"/>
            </a:xfrm>
            <a:custGeom>
              <a:avLst/>
              <a:gdLst/>
              <a:ahLst/>
              <a:cxnLst/>
              <a:rect l="l" t="t" r="r" b="b"/>
              <a:pathLst>
                <a:path w="1207581" h="1152907">
                  <a:moveTo>
                    <a:pt x="0" y="0"/>
                  </a:moveTo>
                  <a:lnTo>
                    <a:pt x="1207581" y="0"/>
                  </a:lnTo>
                  <a:lnTo>
                    <a:pt x="1207581" y="1152907"/>
                  </a:lnTo>
                  <a:lnTo>
                    <a:pt x="0" y="1152907"/>
                  </a:lnTo>
                  <a:close/>
                </a:path>
              </a:pathLst>
            </a:custGeom>
            <a:solidFill>
              <a:srgbClr val="0AC280"/>
            </a:solidFill>
          </p:spPr>
          <p:txBody>
            <a:bodyPr/>
            <a:lstStyle/>
            <a:p>
              <a:endParaRPr lang="lv-LV" sz="1200"/>
            </a:p>
          </p:txBody>
        </p:sp>
        <p:sp>
          <p:nvSpPr>
            <p:cNvPr id="9" name="TextBox 9"/>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sp>
        <p:nvSpPr>
          <p:cNvPr id="11" name="TextBox 11"/>
          <p:cNvSpPr txBox="1"/>
          <p:nvPr/>
        </p:nvSpPr>
        <p:spPr>
          <a:xfrm>
            <a:off x="3541965" y="1494520"/>
            <a:ext cx="7813354" cy="1384995"/>
          </a:xfrm>
          <a:prstGeom prst="rect">
            <a:avLst/>
          </a:prstGeom>
        </p:spPr>
        <p:txBody>
          <a:bodyPr lIns="0" tIns="0" rIns="0" bIns="0" rtlCol="0" anchor="t">
            <a:spAutoFit/>
          </a:bodyPr>
          <a:lstStyle/>
          <a:p>
            <a:pPr>
              <a:lnSpc>
                <a:spcPts val="5600"/>
              </a:lnSpc>
            </a:pPr>
            <a:r>
              <a:rPr lang="en-US" sz="4000" b="1">
                <a:solidFill>
                  <a:srgbClr val="000000">
                    <a:alpha val="69804"/>
                  </a:srgbClr>
                </a:solidFill>
                <a:latin typeface="Roboto" panose="02000000000000000000" pitchFamily="2" charset="0"/>
                <a:ea typeface="Roboto" panose="02000000000000000000" pitchFamily="2" charset="0"/>
                <a:cs typeface="Roboto" panose="02000000000000000000" pitchFamily="2" charset="0"/>
              </a:rPr>
              <a:t>ATBALSTS PROCESU DIGITALIZĀCIJAI</a:t>
            </a:r>
          </a:p>
        </p:txBody>
      </p:sp>
      <p:sp>
        <p:nvSpPr>
          <p:cNvPr id="12" name="TextBox 12"/>
          <p:cNvSpPr txBox="1"/>
          <p:nvPr/>
        </p:nvSpPr>
        <p:spPr>
          <a:xfrm>
            <a:off x="3541965" y="3742531"/>
            <a:ext cx="5664931" cy="1454437"/>
          </a:xfrm>
          <a:prstGeom prst="rect">
            <a:avLst/>
          </a:prstGeom>
        </p:spPr>
        <p:txBody>
          <a:bodyPr lIns="0" tIns="0" rIns="0" bIns="0" rtlCol="0" anchor="t">
            <a:spAutoFit/>
          </a:bodyPr>
          <a:lstStyle/>
          <a:p>
            <a:pPr>
              <a:lnSpc>
                <a:spcPts val="2333"/>
              </a:lnSpc>
            </a:pPr>
            <a:endParaRPr lang="lv-LV" sz="1650"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endParaRPr>
          </a:p>
          <a:p>
            <a:pPr>
              <a:lnSpc>
                <a:spcPts val="2333"/>
              </a:lnSpc>
            </a:pPr>
            <a:endParaRPr lang="lv-LV" sz="1650"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endParaRPr>
          </a:p>
          <a:p>
            <a:pPr>
              <a:lnSpc>
                <a:spcPts val="2333"/>
              </a:lnSpc>
            </a:pPr>
            <a:endParaRPr lang="en-US" sz="1666" b="1" i="1">
              <a:solidFill>
                <a:srgbClr val="000000">
                  <a:alpha val="70980"/>
                </a:srgbClr>
              </a:solidFill>
              <a:latin typeface="Roboto" panose="02000000000000000000" pitchFamily="2" charset="0"/>
              <a:ea typeface="Roboto" panose="02000000000000000000" pitchFamily="2" charset="0"/>
              <a:cs typeface="Roboto" panose="02000000000000000000" pitchFamily="2" charset="0"/>
            </a:endParaRPr>
          </a:p>
          <a:p>
            <a:pPr>
              <a:lnSpc>
                <a:spcPts val="2333"/>
              </a:lnSpc>
            </a:pPr>
            <a:r>
              <a:rPr lang="lv-LV" sz="1650" b="1" i="1" dirty="0">
                <a:solidFill>
                  <a:srgbClr val="000000">
                    <a:alpha val="70980"/>
                  </a:srgbClr>
                </a:solidFill>
                <a:latin typeface="Roboto"/>
                <a:ea typeface="Roboto"/>
                <a:cs typeface="Roboto"/>
              </a:rPr>
              <a:t>10.2024 </a:t>
            </a:r>
            <a:r>
              <a:rPr lang="en-US" sz="1650" b="1" i="1" dirty="0">
                <a:solidFill>
                  <a:srgbClr val="000000">
                    <a:alpha val="70980"/>
                  </a:srgbClr>
                </a:solidFill>
                <a:latin typeface="Roboto"/>
                <a:ea typeface="Roboto"/>
                <a:cs typeface="Roboto"/>
              </a:rPr>
              <a:t>/ EDI</a:t>
            </a:r>
            <a:r>
              <a:rPr lang="lv-LV" sz="1650" b="1" i="1" dirty="0">
                <a:solidFill>
                  <a:srgbClr val="000000">
                    <a:alpha val="70980"/>
                  </a:srgbClr>
                </a:solidFill>
                <a:latin typeface="Roboto"/>
                <a:ea typeface="Roboto"/>
                <a:cs typeface="Roboto"/>
              </a:rPr>
              <a:t>C</a:t>
            </a:r>
            <a:endParaRPr lang="en-US" sz="1650" b="1" i="1">
              <a:solidFill>
                <a:srgbClr val="000000">
                  <a:alpha val="70980"/>
                </a:srgbClr>
              </a:solidFill>
              <a:latin typeface="Roboto"/>
              <a:ea typeface="Roboto"/>
              <a:cs typeface="Roboto"/>
            </a:endParaRPr>
          </a:p>
          <a:p>
            <a:pPr>
              <a:lnSpc>
                <a:spcPts val="2333"/>
              </a:lnSpc>
            </a:pPr>
            <a:endParaRPr lang="en-US" sz="1666" b="1" i="1">
              <a:solidFill>
                <a:srgbClr val="000000">
                  <a:alpha val="70980"/>
                </a:srgbClr>
              </a:solidFill>
              <a:latin typeface="Roboto" panose="02000000000000000000" pitchFamily="2" charset="0"/>
              <a:ea typeface="Roboto" panose="02000000000000000000" pitchFamily="2" charset="0"/>
              <a:cs typeface="Roboto" panose="02000000000000000000" pitchFamily="2" charset="0"/>
            </a:endParaRPr>
          </a:p>
        </p:txBody>
      </p:sp>
      <p:pic>
        <p:nvPicPr>
          <p:cNvPr id="13" name="Picture 12" descr="A black background with white text&#10;&#10;Description automatically generated">
            <a:extLst>
              <a:ext uri="{FF2B5EF4-FFF2-40B4-BE49-F238E27FC236}">
                <a16:creationId xmlns:a16="http://schemas.microsoft.com/office/drawing/2014/main" id="{AC35BE64-8547-D7ED-A42E-3E8CEB671678}"/>
              </a:ext>
            </a:extLst>
          </p:cNvPr>
          <p:cNvPicPr>
            <a:picLocks noChangeAspect="1"/>
          </p:cNvPicPr>
          <p:nvPr/>
        </p:nvPicPr>
        <p:blipFill>
          <a:blip r:embed="rId3"/>
          <a:stretch>
            <a:fillRect/>
          </a:stretch>
        </p:blipFill>
        <p:spPr>
          <a:xfrm>
            <a:off x="263626" y="287148"/>
            <a:ext cx="3158436" cy="831125"/>
          </a:xfrm>
          <a:prstGeom prst="rect">
            <a:avLst/>
          </a:prstGeom>
        </p:spPr>
      </p:pic>
      <p:pic>
        <p:nvPicPr>
          <p:cNvPr id="14" name="Picture 13">
            <a:extLst>
              <a:ext uri="{FF2B5EF4-FFF2-40B4-BE49-F238E27FC236}">
                <a16:creationId xmlns:a16="http://schemas.microsoft.com/office/drawing/2014/main" id="{FE95A7E2-E76F-83D1-15EF-0CDDFF58F1BB}"/>
              </a:ext>
            </a:extLst>
          </p:cNvPr>
          <p:cNvPicPr>
            <a:picLocks noChangeAspect="1"/>
          </p:cNvPicPr>
          <p:nvPr/>
        </p:nvPicPr>
        <p:blipFill>
          <a:blip r:embed="rId4"/>
          <a:stretch>
            <a:fillRect/>
          </a:stretch>
        </p:blipFill>
        <p:spPr>
          <a:xfrm>
            <a:off x="481569" y="5623112"/>
            <a:ext cx="4381502" cy="8182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sp>
        <p:nvSpPr>
          <p:cNvPr id="3" name="Freeform 3"/>
          <p:cNvSpPr/>
          <p:nvPr/>
        </p:nvSpPr>
        <p:spPr>
          <a:xfrm>
            <a:off x="-455911" y="835"/>
            <a:ext cx="5591643" cy="6858000"/>
          </a:xfrm>
          <a:custGeom>
            <a:avLst/>
            <a:gdLst/>
            <a:ahLst/>
            <a:cxnLst/>
            <a:rect l="l" t="t" r="r" b="b"/>
            <a:pathLst>
              <a:path w="8387465" h="10287000">
                <a:moveTo>
                  <a:pt x="0" y="0"/>
                </a:moveTo>
                <a:lnTo>
                  <a:pt x="8387465" y="0"/>
                </a:lnTo>
                <a:lnTo>
                  <a:pt x="8387465" y="10287000"/>
                </a:lnTo>
                <a:lnTo>
                  <a:pt x="0" y="10287000"/>
                </a:lnTo>
                <a:lnTo>
                  <a:pt x="0" y="0"/>
                </a:lnTo>
                <a:close/>
              </a:path>
            </a:pathLst>
          </a:custGeom>
          <a:blipFill>
            <a:blip r:embed="rId3"/>
            <a:stretch>
              <a:fillRect l="-133799" t="-21069" r="-62870" b="-14993"/>
            </a:stretch>
          </a:blipFill>
        </p:spPr>
        <p:txBody>
          <a:bodyPr/>
          <a:lstStyle/>
          <a:p>
            <a:endParaRPr lang="lv-LV" sz="1200"/>
          </a:p>
        </p:txBody>
      </p:sp>
      <p:sp>
        <p:nvSpPr>
          <p:cNvPr id="5" name="TextBox 5"/>
          <p:cNvSpPr txBox="1"/>
          <p:nvPr/>
        </p:nvSpPr>
        <p:spPr>
          <a:xfrm>
            <a:off x="0" y="368300"/>
            <a:ext cx="12054888" cy="1740861"/>
          </a:xfrm>
          <a:prstGeom prst="rect">
            <a:avLst/>
          </a:prstGeom>
        </p:spPr>
        <p:txBody>
          <a:bodyPr lIns="0" tIns="0" rIns="0" bIns="0" rtlCol="0" anchor="t">
            <a:spAutoFit/>
          </a:bodyPr>
          <a:lstStyle/>
          <a:p>
            <a:pPr algn="ctr">
              <a:lnSpc>
                <a:spcPts val="4600"/>
              </a:lnSpc>
              <a:spcBef>
                <a:spcPct val="0"/>
              </a:spcBef>
            </a:pPr>
            <a:r>
              <a:rPr lang="en-US" sz="3300" b="1" spc="167">
                <a:solidFill>
                  <a:srgbClr val="0AC380"/>
                </a:solidFill>
                <a:latin typeface="Roboto" panose="02000000000000000000" pitchFamily="2" charset="0"/>
                <a:ea typeface="Roboto" panose="02000000000000000000" pitchFamily="2" charset="0"/>
                <a:cs typeface="Roboto" panose="02000000000000000000" pitchFamily="2" charset="0"/>
              </a:rPr>
              <a:t>NEATBALSTĀMĀS NOZARES (NACE2)</a:t>
            </a:r>
            <a:r>
              <a:rPr lang="lv-LV" sz="3300" b="1" spc="167">
                <a:solidFill>
                  <a:srgbClr val="0AC380"/>
                </a:solidFill>
                <a:latin typeface="Roboto" panose="02000000000000000000" pitchFamily="2" charset="0"/>
                <a:ea typeface="Roboto" panose="02000000000000000000" pitchFamily="2" charset="0"/>
                <a:cs typeface="Roboto" panose="02000000000000000000" pitchFamily="2" charset="0"/>
              </a:rPr>
              <a:t> LIAA</a:t>
            </a:r>
          </a:p>
          <a:p>
            <a:pPr algn="ctr">
              <a:lnSpc>
                <a:spcPts val="4600"/>
              </a:lnSpc>
              <a:spcBef>
                <a:spcPct val="0"/>
              </a:spcBef>
            </a:pPr>
            <a:r>
              <a:rPr lang="lv-LV" sz="2800" b="1" u="sng" spc="167">
                <a:solidFill>
                  <a:srgbClr val="0AC380"/>
                </a:solidFill>
                <a:latin typeface="Roboto" panose="02000000000000000000" pitchFamily="2" charset="0"/>
                <a:ea typeface="Roboto" panose="02000000000000000000" pitchFamily="2" charset="0"/>
                <a:cs typeface="Roboto" panose="02000000000000000000" pitchFamily="2" charset="0"/>
              </a:rPr>
              <a:t>Tikai reģionālajam atbalstam (</a:t>
            </a:r>
            <a:r>
              <a:rPr lang="lv-LV" sz="2800" b="1" u="sng" spc="167" err="1">
                <a:solidFill>
                  <a:srgbClr val="0AC380"/>
                </a:solidFill>
                <a:latin typeface="Roboto" panose="02000000000000000000" pitchFamily="2" charset="0"/>
                <a:ea typeface="Roboto" panose="02000000000000000000" pitchFamily="2" charset="0"/>
                <a:cs typeface="Roboto" panose="02000000000000000000" pitchFamily="2" charset="0"/>
              </a:rPr>
              <a:t>Reg.Nr</a:t>
            </a:r>
            <a:r>
              <a:rPr lang="lv-LV" sz="2800" b="1" u="sng" spc="167">
                <a:solidFill>
                  <a:srgbClr val="0AC380"/>
                </a:solidFill>
                <a:latin typeface="Roboto" panose="02000000000000000000" pitchFamily="2" charset="0"/>
                <a:ea typeface="Roboto" panose="02000000000000000000" pitchFamily="2" charset="0"/>
                <a:cs typeface="Roboto" panose="02000000000000000000" pitchFamily="2" charset="0"/>
              </a:rPr>
              <a:t>. 651/2014)</a:t>
            </a:r>
          </a:p>
          <a:p>
            <a:pPr algn="ctr">
              <a:lnSpc>
                <a:spcPts val="4600"/>
              </a:lnSpc>
              <a:spcBef>
                <a:spcPct val="0"/>
              </a:spcBef>
            </a:pPr>
            <a:endParaRPr lang="en-US" sz="3700" b="1" spc="167">
              <a:solidFill>
                <a:srgbClr val="0AC380"/>
              </a:solidFill>
              <a:latin typeface="Roboto Bold"/>
            </a:endParaRPr>
          </a:p>
        </p:txBody>
      </p:sp>
      <p:sp>
        <p:nvSpPr>
          <p:cNvPr id="6" name="TextBox 6"/>
          <p:cNvSpPr txBox="1"/>
          <p:nvPr/>
        </p:nvSpPr>
        <p:spPr>
          <a:xfrm>
            <a:off x="909924" y="1775948"/>
            <a:ext cx="10966390" cy="3206006"/>
          </a:xfrm>
          <a:prstGeom prst="rect">
            <a:avLst/>
          </a:prstGeom>
        </p:spPr>
        <p:txBody>
          <a:bodyPr wrap="square" lIns="0" tIns="0" rIns="0" bIns="0" rtlCol="0" anchor="t">
            <a:spAutoFit/>
          </a:bodyPr>
          <a:lstStyle/>
          <a:p>
            <a:pPr marL="431800" lvl="1" indent="-215900" algn="just">
              <a:lnSpc>
                <a:spcPts val="2800"/>
              </a:lnSpc>
              <a:buFont typeface="Arial"/>
              <a:buChar char="•"/>
            </a:pPr>
            <a:r>
              <a:rPr lang="en-US" sz="2000" err="1">
                <a:solidFill>
                  <a:srgbClr val="1B56E8"/>
                </a:solidFill>
                <a:latin typeface="Roboto"/>
                <a:ea typeface="Roboto"/>
                <a:cs typeface="Roboto"/>
              </a:rPr>
              <a:t>Centrālo</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biroju</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darbība</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grupa</a:t>
            </a:r>
            <a:r>
              <a:rPr lang="en-US" sz="2000">
                <a:solidFill>
                  <a:srgbClr val="1B56E8"/>
                </a:solidFill>
                <a:latin typeface="Roboto"/>
                <a:ea typeface="Roboto"/>
                <a:cs typeface="Roboto"/>
              </a:rPr>
              <a:t> </a:t>
            </a:r>
            <a:r>
              <a:rPr lang="en-US" sz="2000" b="1">
                <a:solidFill>
                  <a:srgbClr val="1B56E8"/>
                </a:solidFill>
                <a:latin typeface="Roboto"/>
                <a:ea typeface="Roboto"/>
                <a:cs typeface="Roboto"/>
              </a:rPr>
              <a:t>70.10</a:t>
            </a:r>
          </a:p>
          <a:p>
            <a:pPr marL="431800" lvl="1" indent="-215900" algn="just">
              <a:lnSpc>
                <a:spcPts val="2800"/>
              </a:lnSpc>
              <a:buFont typeface="Arial"/>
              <a:buChar char="•"/>
            </a:pPr>
            <a:r>
              <a:rPr lang="en-US" sz="2000" err="1">
                <a:solidFill>
                  <a:srgbClr val="1B56E8"/>
                </a:solidFill>
                <a:latin typeface="Roboto"/>
                <a:ea typeface="Roboto"/>
                <a:cs typeface="Roboto"/>
              </a:rPr>
              <a:t>Konsultēšana</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komercdarbībā</a:t>
            </a:r>
            <a:r>
              <a:rPr lang="en-US" sz="2000">
                <a:solidFill>
                  <a:srgbClr val="1B56E8"/>
                </a:solidFill>
                <a:latin typeface="Roboto"/>
                <a:ea typeface="Roboto"/>
                <a:cs typeface="Roboto"/>
              </a:rPr>
              <a:t> un </a:t>
            </a:r>
            <a:r>
              <a:rPr lang="en-US" sz="2000" err="1">
                <a:solidFill>
                  <a:srgbClr val="1B56E8"/>
                </a:solidFill>
                <a:latin typeface="Roboto"/>
                <a:ea typeface="Roboto"/>
                <a:cs typeface="Roboto"/>
              </a:rPr>
              <a:t>vadībzinībās</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grupa</a:t>
            </a:r>
            <a:r>
              <a:rPr lang="en-US" sz="2000">
                <a:solidFill>
                  <a:srgbClr val="1B56E8"/>
                </a:solidFill>
                <a:latin typeface="Roboto"/>
                <a:ea typeface="Roboto"/>
                <a:cs typeface="Roboto"/>
              </a:rPr>
              <a:t> </a:t>
            </a:r>
            <a:r>
              <a:rPr lang="en-US" sz="2000" b="1">
                <a:solidFill>
                  <a:srgbClr val="1B56E8"/>
                </a:solidFill>
                <a:latin typeface="Roboto"/>
                <a:ea typeface="Roboto"/>
                <a:cs typeface="Roboto"/>
              </a:rPr>
              <a:t>70.22</a:t>
            </a:r>
          </a:p>
          <a:p>
            <a:pPr marL="431800" lvl="1" indent="-215900" algn="just">
              <a:lnSpc>
                <a:spcPts val="2800"/>
              </a:lnSpc>
              <a:buFont typeface="Arial"/>
              <a:buChar char="•"/>
            </a:pPr>
            <a:r>
              <a:rPr lang="en-US" sz="2000">
                <a:solidFill>
                  <a:srgbClr val="1B56E8"/>
                </a:solidFill>
                <a:latin typeface="Roboto"/>
                <a:ea typeface="Roboto"/>
                <a:cs typeface="Roboto"/>
              </a:rPr>
              <a:t>Ja </a:t>
            </a:r>
            <a:r>
              <a:rPr lang="en-US" sz="2000" err="1">
                <a:solidFill>
                  <a:srgbClr val="1B56E8"/>
                </a:solidFill>
                <a:latin typeface="Roboto"/>
                <a:ea typeface="Roboto"/>
                <a:cs typeface="Roboto"/>
              </a:rPr>
              <a:t>darbība</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atbalsta</a:t>
            </a:r>
            <a:r>
              <a:rPr lang="en-US" sz="2000">
                <a:solidFill>
                  <a:srgbClr val="1B56E8"/>
                </a:solidFill>
                <a:latin typeface="Roboto"/>
                <a:ea typeface="Roboto"/>
                <a:cs typeface="Roboto"/>
              </a:rPr>
              <a:t> un </a:t>
            </a:r>
            <a:r>
              <a:rPr lang="en-US" sz="2000" err="1">
                <a:solidFill>
                  <a:srgbClr val="1B56E8"/>
                </a:solidFill>
                <a:latin typeface="Roboto"/>
                <a:ea typeface="Roboto"/>
                <a:cs typeface="Roboto"/>
              </a:rPr>
              <a:t>veicina</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darbības</a:t>
            </a:r>
            <a:r>
              <a:rPr lang="en-US" sz="2000">
                <a:solidFill>
                  <a:srgbClr val="1B56E8"/>
                </a:solidFill>
                <a:latin typeface="Roboto"/>
                <a:ea typeface="Roboto"/>
                <a:cs typeface="Roboto"/>
              </a:rPr>
              <a:t> </a:t>
            </a:r>
            <a:r>
              <a:rPr lang="en-US" sz="2000" err="1">
                <a:solidFill>
                  <a:srgbClr val="1B56E8"/>
                </a:solidFill>
                <a:latin typeface="Roboto Bold"/>
                <a:ea typeface="Roboto Bold"/>
                <a:cs typeface="Roboto Bold"/>
              </a:rPr>
              <a:t>tērauda</a:t>
            </a:r>
            <a:r>
              <a:rPr lang="en-US" sz="2000">
                <a:solidFill>
                  <a:srgbClr val="1B56E8"/>
                </a:solidFill>
                <a:latin typeface="Roboto Bold"/>
                <a:ea typeface="Roboto Bold"/>
                <a:cs typeface="Roboto Bold"/>
              </a:rPr>
              <a:t>, </a:t>
            </a:r>
            <a:r>
              <a:rPr lang="en-US" sz="2000" err="1">
                <a:solidFill>
                  <a:srgbClr val="1B56E8"/>
                </a:solidFill>
                <a:latin typeface="Roboto Bold"/>
                <a:ea typeface="Roboto Bold"/>
                <a:cs typeface="Roboto Bold"/>
              </a:rPr>
              <a:t>ogļrūpniecības</a:t>
            </a:r>
            <a:r>
              <a:rPr lang="en-US" sz="2000">
                <a:solidFill>
                  <a:srgbClr val="1B56E8"/>
                </a:solidFill>
                <a:latin typeface="Roboto Bold"/>
                <a:ea typeface="Roboto Bold"/>
                <a:cs typeface="Roboto Bold"/>
              </a:rPr>
              <a:t>, </a:t>
            </a:r>
            <a:r>
              <a:rPr lang="en-US" sz="2000" err="1">
                <a:solidFill>
                  <a:srgbClr val="1B56E8"/>
                </a:solidFill>
                <a:latin typeface="Roboto Bold"/>
                <a:ea typeface="Roboto Bold"/>
                <a:cs typeface="Roboto Bold"/>
              </a:rPr>
              <a:t>kuģu</a:t>
            </a:r>
            <a:r>
              <a:rPr lang="en-US" sz="2000">
                <a:solidFill>
                  <a:srgbClr val="1B56E8"/>
                </a:solidFill>
                <a:latin typeface="Roboto Bold"/>
                <a:ea typeface="Roboto Bold"/>
                <a:cs typeface="Roboto Bold"/>
              </a:rPr>
              <a:t> </a:t>
            </a:r>
            <a:r>
              <a:rPr lang="en-US" sz="2000" err="1">
                <a:solidFill>
                  <a:srgbClr val="1B56E8"/>
                </a:solidFill>
                <a:latin typeface="Roboto Bold"/>
                <a:ea typeface="Roboto Bold"/>
                <a:cs typeface="Roboto Bold"/>
              </a:rPr>
              <a:t>būves</a:t>
            </a:r>
            <a:r>
              <a:rPr lang="en-US" sz="2000">
                <a:solidFill>
                  <a:srgbClr val="1B56E8"/>
                </a:solidFill>
                <a:latin typeface="Roboto Bold"/>
                <a:ea typeface="Roboto Bold"/>
                <a:cs typeface="Roboto Bold"/>
              </a:rPr>
              <a:t> </a:t>
            </a:r>
            <a:r>
              <a:rPr lang="en-US" sz="2000">
                <a:solidFill>
                  <a:srgbClr val="1B56E8"/>
                </a:solidFill>
                <a:latin typeface="Roboto"/>
                <a:ea typeface="Roboto"/>
                <a:cs typeface="Roboto"/>
              </a:rPr>
              <a:t>un </a:t>
            </a:r>
            <a:r>
              <a:rPr lang="en-US" sz="2000" err="1">
                <a:solidFill>
                  <a:srgbClr val="1B56E8"/>
                </a:solidFill>
                <a:latin typeface="Roboto Bold"/>
                <a:ea typeface="Roboto Bold"/>
                <a:cs typeface="Roboto Bold"/>
              </a:rPr>
              <a:t>sintētisko</a:t>
            </a:r>
            <a:r>
              <a:rPr lang="en-US" sz="2000">
                <a:solidFill>
                  <a:srgbClr val="1B56E8"/>
                </a:solidFill>
                <a:latin typeface="Roboto Bold"/>
                <a:ea typeface="Roboto Bold"/>
                <a:cs typeface="Roboto Bold"/>
              </a:rPr>
              <a:t> </a:t>
            </a:r>
            <a:r>
              <a:rPr lang="en-US" sz="2000" err="1">
                <a:solidFill>
                  <a:srgbClr val="1B56E8"/>
                </a:solidFill>
                <a:latin typeface="Roboto Bold"/>
                <a:ea typeface="Roboto Bold"/>
                <a:cs typeface="Roboto Bold"/>
              </a:rPr>
              <a:t>šķiedru</a:t>
            </a:r>
            <a:r>
              <a:rPr lang="en-US" sz="2000">
                <a:solidFill>
                  <a:srgbClr val="1B56E8"/>
                </a:solidFill>
                <a:latin typeface="Roboto Bold"/>
                <a:ea typeface="Roboto Bold"/>
                <a:cs typeface="Roboto Bold"/>
              </a:rPr>
              <a:t> </a:t>
            </a:r>
            <a:r>
              <a:rPr lang="en-US" sz="2000" err="1">
                <a:solidFill>
                  <a:srgbClr val="1B56E8"/>
                </a:solidFill>
                <a:latin typeface="Roboto Bold"/>
                <a:ea typeface="Roboto Bold"/>
                <a:cs typeface="Roboto Bold"/>
              </a:rPr>
              <a:t>nozarēs</a:t>
            </a:r>
            <a:r>
              <a:rPr lang="en-US" sz="2000">
                <a:solidFill>
                  <a:srgbClr val="1B56E8"/>
                </a:solidFill>
                <a:latin typeface="Roboto Bold"/>
                <a:ea typeface="Roboto Bold"/>
                <a:cs typeface="Roboto Bold"/>
              </a:rPr>
              <a:t>, </a:t>
            </a:r>
            <a:r>
              <a:rPr lang="en-US" sz="2000" err="1">
                <a:solidFill>
                  <a:srgbClr val="1B56E8"/>
                </a:solidFill>
                <a:latin typeface="Roboto Bold"/>
                <a:ea typeface="Roboto Bold"/>
                <a:cs typeface="Roboto Bold"/>
              </a:rPr>
              <a:t>transporta</a:t>
            </a:r>
            <a:r>
              <a:rPr lang="en-US" sz="2000">
                <a:solidFill>
                  <a:srgbClr val="1B56E8"/>
                </a:solidFill>
                <a:latin typeface="Roboto Bold"/>
                <a:ea typeface="Roboto Bold"/>
                <a:cs typeface="Roboto Bold"/>
              </a:rPr>
              <a:t> </a:t>
            </a:r>
            <a:r>
              <a:rPr lang="en-US" sz="2000" err="1">
                <a:solidFill>
                  <a:srgbClr val="1B56E8"/>
                </a:solidFill>
                <a:latin typeface="Roboto Bold"/>
                <a:ea typeface="Roboto Bold"/>
                <a:cs typeface="Roboto Bold"/>
              </a:rPr>
              <a:t>nozari</a:t>
            </a:r>
            <a:r>
              <a:rPr lang="en-US" sz="2000">
                <a:solidFill>
                  <a:srgbClr val="1B56E8"/>
                </a:solidFill>
                <a:latin typeface="Roboto Bold"/>
                <a:ea typeface="Roboto Bold"/>
                <a:cs typeface="Roboto Bold"/>
              </a:rPr>
              <a:t> </a:t>
            </a:r>
            <a:r>
              <a:rPr lang="en-US" sz="2000">
                <a:solidFill>
                  <a:srgbClr val="1B56E8"/>
                </a:solidFill>
                <a:latin typeface="Roboto"/>
                <a:ea typeface="Roboto"/>
                <a:cs typeface="Roboto"/>
              </a:rPr>
              <a:t>un </a:t>
            </a:r>
            <a:r>
              <a:rPr lang="en-US" sz="2000" err="1">
                <a:solidFill>
                  <a:srgbClr val="1B56E8"/>
                </a:solidFill>
                <a:latin typeface="Roboto"/>
                <a:ea typeface="Roboto"/>
                <a:cs typeface="Roboto"/>
              </a:rPr>
              <a:t>saistīto</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infrastruktūru</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atbalsts</a:t>
            </a:r>
            <a:r>
              <a:rPr lang="en-US" sz="2000">
                <a:solidFill>
                  <a:srgbClr val="1B56E8"/>
                </a:solidFill>
                <a:latin typeface="Roboto"/>
                <a:ea typeface="Roboto"/>
                <a:cs typeface="Roboto"/>
              </a:rPr>
              <a:t> </a:t>
            </a:r>
            <a:r>
              <a:rPr lang="en-US" sz="2000" err="1">
                <a:solidFill>
                  <a:srgbClr val="1B56E8"/>
                </a:solidFill>
                <a:latin typeface="Roboto Bold"/>
                <a:ea typeface="Roboto Bold"/>
                <a:cs typeface="Roboto Bold"/>
              </a:rPr>
              <a:t>enerģijas</a:t>
            </a:r>
            <a:r>
              <a:rPr lang="en-US" sz="2000">
                <a:solidFill>
                  <a:srgbClr val="1B56E8"/>
                </a:solidFill>
                <a:latin typeface="Roboto Bold"/>
                <a:ea typeface="Roboto Bold"/>
                <a:cs typeface="Roboto Bold"/>
              </a:rPr>
              <a:t> </a:t>
            </a:r>
            <a:r>
              <a:rPr lang="en-US" sz="2000" err="1">
                <a:solidFill>
                  <a:srgbClr val="1B56E8"/>
                </a:solidFill>
                <a:latin typeface="Roboto Bold"/>
                <a:ea typeface="Roboto Bold"/>
                <a:cs typeface="Roboto Bold"/>
              </a:rPr>
              <a:t>ražošanai</a:t>
            </a:r>
            <a:r>
              <a:rPr lang="en-US" sz="2000">
                <a:solidFill>
                  <a:srgbClr val="1B56E8"/>
                </a:solidFill>
                <a:latin typeface="Roboto Bold"/>
                <a:ea typeface="Roboto Bold"/>
                <a:cs typeface="Roboto Bold"/>
              </a:rPr>
              <a:t>, </a:t>
            </a:r>
            <a:r>
              <a:rPr lang="en-US" sz="2000" err="1">
                <a:solidFill>
                  <a:srgbClr val="1B56E8"/>
                </a:solidFill>
                <a:latin typeface="Roboto Bold"/>
                <a:ea typeface="Roboto Bold"/>
                <a:cs typeface="Roboto Bold"/>
              </a:rPr>
              <a:t>sadalei</a:t>
            </a:r>
            <a:r>
              <a:rPr lang="en-US" sz="2000">
                <a:solidFill>
                  <a:srgbClr val="1B56E8"/>
                </a:solidFill>
                <a:latin typeface="Roboto Bold"/>
                <a:ea typeface="Roboto Bold"/>
                <a:cs typeface="Roboto Bold"/>
              </a:rPr>
              <a:t> un </a:t>
            </a:r>
            <a:r>
              <a:rPr lang="en-US" sz="2000" err="1">
                <a:solidFill>
                  <a:srgbClr val="1B56E8"/>
                </a:solidFill>
                <a:latin typeface="Roboto Bold"/>
                <a:ea typeface="Roboto Bold"/>
                <a:cs typeface="Roboto Bold"/>
              </a:rPr>
              <a:t>infrastruktūrai</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izņemot</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reģionālo</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ieguldījumu</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atbalstu</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tālākajos</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reģionos</a:t>
            </a:r>
            <a:r>
              <a:rPr lang="en-US" sz="2000">
                <a:solidFill>
                  <a:srgbClr val="1B56E8"/>
                </a:solidFill>
                <a:latin typeface="Roboto"/>
                <a:ea typeface="Roboto"/>
                <a:cs typeface="Roboto"/>
              </a:rPr>
              <a:t> un </a:t>
            </a:r>
            <a:r>
              <a:rPr lang="en-US" sz="2000" err="1">
                <a:solidFill>
                  <a:srgbClr val="1B56E8"/>
                </a:solidFill>
                <a:latin typeface="Roboto"/>
                <a:ea typeface="Roboto"/>
                <a:cs typeface="Roboto"/>
              </a:rPr>
              <a:t>reģionālā</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darbības</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atbalsta</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shēmas</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u.c</a:t>
            </a:r>
            <a:endParaRPr lang="lv-LV" sz="2000">
              <a:solidFill>
                <a:srgbClr val="1B56E8"/>
              </a:solidFill>
              <a:latin typeface="Roboto"/>
              <a:ea typeface="Roboto"/>
              <a:cs typeface="Roboto"/>
            </a:endParaRPr>
          </a:p>
          <a:p>
            <a:pPr marL="431800" lvl="1" indent="-215900" algn="just">
              <a:lnSpc>
                <a:spcPts val="2800"/>
              </a:lnSpc>
              <a:buFont typeface="Arial"/>
              <a:buChar char="•"/>
            </a:pPr>
            <a:r>
              <a:rPr lang="en-US" sz="2000" err="1">
                <a:solidFill>
                  <a:srgbClr val="1B56E8"/>
                </a:solidFill>
                <a:latin typeface="Roboto"/>
                <a:ea typeface="Roboto"/>
                <a:cs typeface="Roboto"/>
              </a:rPr>
              <a:t>Zivsaimniecības</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akvakultūras</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nozarē</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primārās</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lauksaimniecības</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nozarē</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atbalsts</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lauksaimniecības</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produktu</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pārstrādes</a:t>
            </a:r>
            <a:r>
              <a:rPr lang="en-US" sz="2000">
                <a:solidFill>
                  <a:srgbClr val="1B56E8"/>
                </a:solidFill>
                <a:latin typeface="Roboto"/>
                <a:ea typeface="Roboto"/>
                <a:cs typeface="Roboto"/>
              </a:rPr>
              <a:t> un </a:t>
            </a:r>
            <a:r>
              <a:rPr lang="en-US" sz="2000" err="1">
                <a:solidFill>
                  <a:srgbClr val="1B56E8"/>
                </a:solidFill>
                <a:latin typeface="Roboto"/>
                <a:ea typeface="Roboto"/>
                <a:cs typeface="Roboto"/>
              </a:rPr>
              <a:t>tirdzniecības</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nozarē</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ar</a:t>
            </a:r>
            <a:r>
              <a:rPr lang="en-US" sz="2000">
                <a:solidFill>
                  <a:srgbClr val="1B56E8"/>
                </a:solidFill>
                <a:latin typeface="Roboto"/>
                <a:ea typeface="Roboto"/>
                <a:cs typeface="Roboto"/>
              </a:rPr>
              <a:t> </a:t>
            </a:r>
            <a:r>
              <a:rPr lang="en-US" sz="2000" err="1">
                <a:solidFill>
                  <a:srgbClr val="1B56E8"/>
                </a:solidFill>
                <a:latin typeface="Roboto"/>
                <a:ea typeface="Roboto"/>
                <a:cs typeface="Roboto"/>
              </a:rPr>
              <a:t>izņēmumiem</a:t>
            </a:r>
            <a:r>
              <a:rPr lang="en-US" sz="2000">
                <a:solidFill>
                  <a:srgbClr val="1B56E8"/>
                </a:solidFill>
                <a:latin typeface="Roboto"/>
                <a:ea typeface="Roboto"/>
                <a:cs typeface="Roboto"/>
              </a:rPr>
              <a:t>)</a:t>
            </a:r>
            <a:endParaRPr lang="lv-LV" sz="2000">
              <a:solidFill>
                <a:srgbClr val="1B56E8"/>
              </a:solidFill>
              <a:latin typeface="Roboto"/>
              <a:ea typeface="Roboto"/>
              <a:cs typeface="Roboto"/>
            </a:endParaRPr>
          </a:p>
          <a:p>
            <a:pPr marL="215900" lvl="1" algn="just">
              <a:lnSpc>
                <a:spcPts val="2800"/>
              </a:lnSpc>
            </a:pPr>
            <a:endParaRPr lang="en-US" sz="2000">
              <a:solidFill>
                <a:srgbClr val="1B56E8"/>
              </a:solidFill>
              <a:latin typeface="Roboto"/>
              <a:ea typeface="Roboto"/>
              <a:cs typeface="Roboto"/>
            </a:endParaRPr>
          </a:p>
        </p:txBody>
      </p:sp>
      <p:pic>
        <p:nvPicPr>
          <p:cNvPr id="8" name="Picture 7">
            <a:extLst>
              <a:ext uri="{FF2B5EF4-FFF2-40B4-BE49-F238E27FC236}">
                <a16:creationId xmlns:a16="http://schemas.microsoft.com/office/drawing/2014/main" id="{4C483C8C-A380-CCDA-6718-D0522155C8A0}"/>
              </a:ext>
            </a:extLst>
          </p:cNvPr>
          <p:cNvPicPr>
            <a:picLocks noChangeAspect="1"/>
          </p:cNvPicPr>
          <p:nvPr/>
        </p:nvPicPr>
        <p:blipFill>
          <a:blip r:embed="rId4"/>
          <a:stretch>
            <a:fillRect/>
          </a:stretch>
        </p:blipFill>
        <p:spPr>
          <a:xfrm>
            <a:off x="481569" y="5861236"/>
            <a:ext cx="3083721" cy="580095"/>
          </a:xfrm>
          <a:prstGeom prst="rect">
            <a:avLst/>
          </a:prstGeom>
        </p:spPr>
      </p:pic>
    </p:spTree>
    <p:extLst>
      <p:ext uri="{BB962C8B-B14F-4D97-AF65-F5344CB8AC3E}">
        <p14:creationId xmlns:p14="http://schemas.microsoft.com/office/powerpoint/2010/main" val="851805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sp>
        <p:nvSpPr>
          <p:cNvPr id="3" name="Freeform 3"/>
          <p:cNvSpPr/>
          <p:nvPr/>
        </p:nvSpPr>
        <p:spPr>
          <a:xfrm>
            <a:off x="-455911" y="835"/>
            <a:ext cx="5591643" cy="6858000"/>
          </a:xfrm>
          <a:custGeom>
            <a:avLst/>
            <a:gdLst/>
            <a:ahLst/>
            <a:cxnLst/>
            <a:rect l="l" t="t" r="r" b="b"/>
            <a:pathLst>
              <a:path w="8387465" h="10287000">
                <a:moveTo>
                  <a:pt x="0" y="0"/>
                </a:moveTo>
                <a:lnTo>
                  <a:pt x="8387465" y="0"/>
                </a:lnTo>
                <a:lnTo>
                  <a:pt x="8387465" y="10287000"/>
                </a:lnTo>
                <a:lnTo>
                  <a:pt x="0" y="10287000"/>
                </a:lnTo>
                <a:lnTo>
                  <a:pt x="0" y="0"/>
                </a:lnTo>
                <a:close/>
              </a:path>
            </a:pathLst>
          </a:custGeom>
          <a:blipFill>
            <a:blip r:embed="rId3"/>
            <a:stretch>
              <a:fillRect l="-133799" t="-21069" r="-62870" b="-14993"/>
            </a:stretch>
          </a:blipFill>
        </p:spPr>
        <p:txBody>
          <a:bodyPr/>
          <a:lstStyle/>
          <a:p>
            <a:endParaRPr lang="lv-LV" sz="1200"/>
          </a:p>
        </p:txBody>
      </p:sp>
      <p:sp>
        <p:nvSpPr>
          <p:cNvPr id="5" name="TextBox 5"/>
          <p:cNvSpPr txBox="1"/>
          <p:nvPr/>
        </p:nvSpPr>
        <p:spPr>
          <a:xfrm>
            <a:off x="0" y="368300"/>
            <a:ext cx="12054888" cy="1740861"/>
          </a:xfrm>
          <a:prstGeom prst="rect">
            <a:avLst/>
          </a:prstGeom>
        </p:spPr>
        <p:txBody>
          <a:bodyPr lIns="0" tIns="0" rIns="0" bIns="0" rtlCol="0" anchor="t">
            <a:spAutoFit/>
          </a:bodyPr>
          <a:lstStyle/>
          <a:p>
            <a:pPr algn="ctr">
              <a:lnSpc>
                <a:spcPts val="4600"/>
              </a:lnSpc>
              <a:spcBef>
                <a:spcPct val="0"/>
              </a:spcBef>
            </a:pPr>
            <a:r>
              <a:rPr lang="lv-LV" sz="3300" b="1" spc="167">
                <a:solidFill>
                  <a:srgbClr val="0AC380"/>
                </a:solidFill>
                <a:latin typeface="Roboto"/>
                <a:ea typeface="Roboto"/>
                <a:cs typeface="Roboto"/>
              </a:rPr>
              <a:t>ATBALSTA IEROBEŽOJUMI</a:t>
            </a:r>
            <a:endParaRPr lang="en-US" sz="3300" b="1" strike="sngStrike" spc="167">
              <a:solidFill>
                <a:srgbClr val="FF0000"/>
              </a:solidFill>
              <a:latin typeface="Roboto"/>
              <a:ea typeface="Roboto"/>
              <a:cs typeface="Roboto"/>
            </a:endParaRPr>
          </a:p>
          <a:p>
            <a:pPr algn="ctr">
              <a:lnSpc>
                <a:spcPts val="4600"/>
              </a:lnSpc>
              <a:spcBef>
                <a:spcPct val="0"/>
              </a:spcBef>
            </a:pPr>
            <a:r>
              <a:rPr lang="lv-LV" sz="2800" b="1" u="sng" spc="167">
                <a:solidFill>
                  <a:srgbClr val="0AC380"/>
                </a:solidFill>
                <a:latin typeface="Roboto"/>
                <a:ea typeface="Roboto"/>
                <a:cs typeface="Roboto"/>
              </a:rPr>
              <a:t>Tikai</a:t>
            </a:r>
            <a:r>
              <a:rPr lang="lv-LV" sz="2800" b="1" i="1" u="sng" spc="167">
                <a:solidFill>
                  <a:srgbClr val="0AC380"/>
                </a:solidFill>
                <a:latin typeface="Roboto"/>
                <a:ea typeface="Roboto"/>
                <a:cs typeface="Roboto"/>
              </a:rPr>
              <a:t> </a:t>
            </a:r>
            <a:r>
              <a:rPr lang="lv-LV" sz="2800" b="1" i="1" u="sng" spc="167" err="1">
                <a:solidFill>
                  <a:srgbClr val="0AC380"/>
                </a:solidFill>
                <a:latin typeface="Roboto"/>
                <a:ea typeface="Roboto"/>
                <a:cs typeface="Roboto"/>
              </a:rPr>
              <a:t>de</a:t>
            </a:r>
            <a:r>
              <a:rPr lang="lv-LV" sz="2800" b="1" i="1" u="sng" spc="167">
                <a:solidFill>
                  <a:srgbClr val="0AC380"/>
                </a:solidFill>
                <a:latin typeface="Roboto"/>
                <a:ea typeface="Roboto"/>
                <a:cs typeface="Roboto"/>
              </a:rPr>
              <a:t> </a:t>
            </a:r>
            <a:r>
              <a:rPr lang="lv-LV" sz="2800" b="1" i="1" u="sng" spc="167" err="1">
                <a:solidFill>
                  <a:srgbClr val="0AC380"/>
                </a:solidFill>
                <a:latin typeface="Roboto"/>
                <a:ea typeface="Roboto"/>
                <a:cs typeface="Roboto"/>
              </a:rPr>
              <a:t>minimis</a:t>
            </a:r>
            <a:r>
              <a:rPr lang="lv-LV" sz="2800" b="1" i="1" u="sng" spc="167">
                <a:solidFill>
                  <a:srgbClr val="0AC380"/>
                </a:solidFill>
                <a:latin typeface="Roboto"/>
                <a:ea typeface="Roboto"/>
                <a:cs typeface="Roboto"/>
              </a:rPr>
              <a:t> atbalstam</a:t>
            </a:r>
          </a:p>
          <a:p>
            <a:pPr algn="ctr">
              <a:lnSpc>
                <a:spcPts val="4600"/>
              </a:lnSpc>
              <a:spcBef>
                <a:spcPct val="0"/>
              </a:spcBef>
            </a:pPr>
            <a:endParaRPr lang="en-US" sz="3700" b="1" spc="167">
              <a:solidFill>
                <a:srgbClr val="0AC380"/>
              </a:solidFill>
              <a:latin typeface="Roboto Bold"/>
            </a:endParaRPr>
          </a:p>
        </p:txBody>
      </p:sp>
      <p:sp>
        <p:nvSpPr>
          <p:cNvPr id="6" name="TextBox 6"/>
          <p:cNvSpPr txBox="1"/>
          <p:nvPr/>
        </p:nvSpPr>
        <p:spPr>
          <a:xfrm>
            <a:off x="888153" y="2363777"/>
            <a:ext cx="9265695" cy="1769715"/>
          </a:xfrm>
          <a:prstGeom prst="rect">
            <a:avLst/>
          </a:prstGeom>
        </p:spPr>
        <p:txBody>
          <a:bodyPr wrap="square" lIns="0" tIns="0" rIns="0" bIns="0" rtlCol="0" anchor="t">
            <a:spAutoFit/>
          </a:bodyPr>
          <a:lstStyle/>
          <a:p>
            <a:pPr marL="431800" lvl="1" indent="-215900" algn="just">
              <a:lnSpc>
                <a:spcPts val="2800"/>
              </a:lnSpc>
              <a:buFont typeface="Arial"/>
              <a:buChar char="•"/>
            </a:pPr>
            <a:r>
              <a:rPr lang="lv-LV" sz="2000" b="1">
                <a:solidFill>
                  <a:srgbClr val="1B56E8"/>
                </a:solidFill>
                <a:latin typeface="Roboto"/>
                <a:ea typeface="Roboto"/>
                <a:cs typeface="Calibri"/>
              </a:rPr>
              <a:t>Plānotais</a:t>
            </a:r>
            <a:r>
              <a:rPr lang="lv-LV" sz="2000" i="1">
                <a:solidFill>
                  <a:srgbClr val="1B56E8"/>
                </a:solidFill>
                <a:latin typeface="Roboto"/>
                <a:ea typeface="Roboto"/>
                <a:cs typeface="Calibri"/>
              </a:rPr>
              <a:t> </a:t>
            </a:r>
            <a:r>
              <a:rPr lang="lv-LV" sz="2000" i="1" err="1">
                <a:solidFill>
                  <a:srgbClr val="1B56E8"/>
                </a:solidFill>
                <a:latin typeface="Roboto"/>
                <a:ea typeface="Roboto"/>
                <a:cs typeface="Calibri"/>
              </a:rPr>
              <a:t>de</a:t>
            </a:r>
            <a:r>
              <a:rPr lang="lv-LV" sz="2000" i="1">
                <a:solidFill>
                  <a:srgbClr val="1B56E8"/>
                </a:solidFill>
                <a:latin typeface="Roboto"/>
                <a:ea typeface="Roboto"/>
                <a:cs typeface="Calibri"/>
              </a:rPr>
              <a:t> </a:t>
            </a:r>
            <a:r>
              <a:rPr lang="lv-LV" sz="2000" i="1" err="1">
                <a:solidFill>
                  <a:srgbClr val="1B56E8"/>
                </a:solidFill>
                <a:latin typeface="Roboto"/>
                <a:ea typeface="Roboto"/>
                <a:cs typeface="Calibri"/>
              </a:rPr>
              <a:t>minimis</a:t>
            </a:r>
            <a:r>
              <a:rPr lang="lv-LV" sz="2000">
                <a:solidFill>
                  <a:srgbClr val="1B56E8"/>
                </a:solidFill>
                <a:latin typeface="Roboto"/>
                <a:ea typeface="Roboto"/>
                <a:cs typeface="Calibri"/>
              </a:rPr>
              <a:t> atbalsts </a:t>
            </a:r>
            <a:r>
              <a:rPr lang="lv-LV" sz="2000" b="1">
                <a:solidFill>
                  <a:srgbClr val="1B56E8"/>
                </a:solidFill>
                <a:latin typeface="Roboto"/>
                <a:ea typeface="Roboto"/>
                <a:cs typeface="Calibri"/>
              </a:rPr>
              <a:t>kopā ar iepriekšējos trijos gados no atbalsta piešķiršanas dienas</a:t>
            </a:r>
            <a:r>
              <a:rPr lang="lv-LV" sz="2000">
                <a:solidFill>
                  <a:srgbClr val="1B56E8"/>
                </a:solidFill>
                <a:latin typeface="Roboto"/>
                <a:ea typeface="Roboto"/>
                <a:cs typeface="Calibri"/>
              </a:rPr>
              <a:t> </a:t>
            </a:r>
            <a:r>
              <a:rPr lang="lv-LV" sz="2000" b="1">
                <a:solidFill>
                  <a:srgbClr val="1B56E8"/>
                </a:solidFill>
                <a:latin typeface="Roboto"/>
                <a:ea typeface="Roboto"/>
                <a:cs typeface="Calibri"/>
              </a:rPr>
              <a:t>piešķirto</a:t>
            </a:r>
            <a:r>
              <a:rPr lang="lv-LV" sz="2000">
                <a:solidFill>
                  <a:srgbClr val="1B56E8"/>
                </a:solidFill>
                <a:latin typeface="Roboto"/>
                <a:ea typeface="Roboto"/>
                <a:cs typeface="Calibri"/>
              </a:rPr>
              <a:t> </a:t>
            </a:r>
            <a:r>
              <a:rPr lang="lv-LV" sz="2000" i="1" err="1">
                <a:solidFill>
                  <a:srgbClr val="1B56E8"/>
                </a:solidFill>
                <a:latin typeface="Roboto"/>
                <a:ea typeface="Roboto"/>
                <a:cs typeface="Calibri"/>
              </a:rPr>
              <a:t>de</a:t>
            </a:r>
            <a:r>
              <a:rPr lang="lv-LV" sz="2000" i="1">
                <a:solidFill>
                  <a:srgbClr val="1B56E8"/>
                </a:solidFill>
                <a:latin typeface="Roboto"/>
                <a:ea typeface="Roboto"/>
                <a:cs typeface="Calibri"/>
              </a:rPr>
              <a:t> </a:t>
            </a:r>
            <a:r>
              <a:rPr lang="lv-LV" sz="2000" i="1" err="1">
                <a:solidFill>
                  <a:srgbClr val="1B56E8"/>
                </a:solidFill>
                <a:latin typeface="Roboto"/>
                <a:ea typeface="Roboto"/>
                <a:cs typeface="Calibri"/>
              </a:rPr>
              <a:t>minimis</a:t>
            </a:r>
            <a:r>
              <a:rPr lang="lv-LV" sz="2000" i="1">
                <a:solidFill>
                  <a:srgbClr val="1B56E8"/>
                </a:solidFill>
                <a:latin typeface="Roboto"/>
                <a:ea typeface="Roboto"/>
                <a:cs typeface="Calibri"/>
              </a:rPr>
              <a:t> </a:t>
            </a:r>
            <a:r>
              <a:rPr lang="lv-LV" sz="2000">
                <a:solidFill>
                  <a:srgbClr val="1B56E8"/>
                </a:solidFill>
                <a:latin typeface="Roboto"/>
                <a:ea typeface="Roboto"/>
                <a:cs typeface="Calibri"/>
              </a:rPr>
              <a:t>atbalstu viena vienota uzņēmuma līmenī nepārsniedz:</a:t>
            </a:r>
            <a:endParaRPr lang="lv-LV" sz="2000" b="1">
              <a:solidFill>
                <a:srgbClr val="1B56E8"/>
              </a:solidFill>
              <a:latin typeface="Roboto"/>
              <a:ea typeface="Roboto"/>
              <a:cs typeface="Roboto"/>
            </a:endParaRPr>
          </a:p>
          <a:p>
            <a:pPr marL="889000" lvl="2" indent="-215900" algn="just">
              <a:lnSpc>
                <a:spcPts val="2800"/>
              </a:lnSpc>
              <a:buFont typeface="Arial"/>
              <a:buChar char="•"/>
            </a:pPr>
            <a:r>
              <a:rPr lang="lv-LV" sz="2000">
                <a:solidFill>
                  <a:srgbClr val="1B56E8"/>
                </a:solidFill>
                <a:latin typeface="Roboto"/>
                <a:ea typeface="Roboto"/>
                <a:cs typeface="Roboto"/>
              </a:rPr>
              <a:t>Vispārējā </a:t>
            </a:r>
            <a:r>
              <a:rPr lang="lv-LV" sz="2000" i="1" err="1">
                <a:solidFill>
                  <a:srgbClr val="1B56E8"/>
                </a:solidFill>
                <a:latin typeface="Roboto"/>
                <a:ea typeface="Roboto"/>
                <a:cs typeface="Roboto"/>
              </a:rPr>
              <a:t>de</a:t>
            </a:r>
            <a:r>
              <a:rPr lang="lv-LV" sz="2000" i="1">
                <a:solidFill>
                  <a:srgbClr val="1B56E8"/>
                </a:solidFill>
                <a:latin typeface="Roboto"/>
                <a:ea typeface="Roboto"/>
                <a:cs typeface="Roboto"/>
              </a:rPr>
              <a:t> </a:t>
            </a:r>
            <a:r>
              <a:rPr lang="lv-LV" sz="2000" i="1" err="1">
                <a:solidFill>
                  <a:srgbClr val="1B56E8"/>
                </a:solidFill>
                <a:latin typeface="Roboto"/>
                <a:ea typeface="Roboto"/>
                <a:cs typeface="Roboto"/>
              </a:rPr>
              <a:t>minimis</a:t>
            </a:r>
            <a:r>
              <a:rPr lang="lv-LV" sz="2000" i="1">
                <a:solidFill>
                  <a:srgbClr val="1B56E8"/>
                </a:solidFill>
                <a:latin typeface="Roboto"/>
                <a:ea typeface="Roboto"/>
                <a:cs typeface="Roboto"/>
              </a:rPr>
              <a:t> </a:t>
            </a:r>
            <a:r>
              <a:rPr lang="lv-LV" sz="2000">
                <a:solidFill>
                  <a:srgbClr val="1B56E8"/>
                </a:solidFill>
                <a:latin typeface="Roboto"/>
                <a:ea typeface="Roboto"/>
                <a:cs typeface="Roboto"/>
              </a:rPr>
              <a:t>(Regula Nr. 2023/2831) – </a:t>
            </a:r>
            <a:r>
              <a:rPr lang="lv-LV" sz="2000" b="1">
                <a:solidFill>
                  <a:srgbClr val="1B56E8"/>
                </a:solidFill>
                <a:latin typeface="Roboto"/>
                <a:ea typeface="Roboto"/>
                <a:cs typeface="Roboto"/>
              </a:rPr>
              <a:t>300 000 </a:t>
            </a:r>
            <a:r>
              <a:rPr lang="lv-LV" sz="2000" b="1" err="1">
                <a:solidFill>
                  <a:srgbClr val="1B56E8"/>
                </a:solidFill>
                <a:latin typeface="Roboto"/>
                <a:ea typeface="Roboto"/>
                <a:cs typeface="Roboto"/>
              </a:rPr>
              <a:t>euro</a:t>
            </a:r>
            <a:endParaRPr lang="lv-LV" sz="2000" b="1">
              <a:solidFill>
                <a:srgbClr val="1B56E8"/>
              </a:solidFill>
              <a:latin typeface="Roboto"/>
              <a:ea typeface="Roboto"/>
              <a:cs typeface="Roboto"/>
            </a:endParaRPr>
          </a:p>
          <a:p>
            <a:pPr marL="889000" lvl="2" indent="-215900" algn="just">
              <a:lnSpc>
                <a:spcPts val="2800"/>
              </a:lnSpc>
              <a:buFont typeface="Arial"/>
              <a:buChar char="•"/>
            </a:pPr>
            <a:r>
              <a:rPr lang="lv-LV" sz="2000" b="1">
                <a:solidFill>
                  <a:srgbClr val="1B56E8"/>
                </a:solidFill>
                <a:latin typeface="Roboto"/>
                <a:ea typeface="Roboto"/>
                <a:cs typeface="Roboto"/>
              </a:rPr>
              <a:t>Lauksaimniecība</a:t>
            </a:r>
            <a:r>
              <a:rPr lang="lv-LV" sz="2000">
                <a:solidFill>
                  <a:srgbClr val="1B56E8"/>
                </a:solidFill>
                <a:latin typeface="Roboto"/>
                <a:ea typeface="Roboto"/>
                <a:cs typeface="Roboto"/>
              </a:rPr>
              <a:t>s nozare (Regula Nr. 1408/2013) – </a:t>
            </a:r>
            <a:r>
              <a:rPr lang="lv-LV" sz="2000" b="1">
                <a:solidFill>
                  <a:srgbClr val="1B56E8"/>
                </a:solidFill>
                <a:latin typeface="Roboto"/>
                <a:ea typeface="Roboto"/>
                <a:cs typeface="Roboto"/>
              </a:rPr>
              <a:t>25 000 </a:t>
            </a:r>
            <a:r>
              <a:rPr lang="lv-LV" sz="2000" b="1" err="1">
                <a:solidFill>
                  <a:srgbClr val="1B56E8"/>
                </a:solidFill>
                <a:latin typeface="Roboto"/>
                <a:ea typeface="Roboto"/>
                <a:cs typeface="Roboto"/>
              </a:rPr>
              <a:t>euro</a:t>
            </a:r>
            <a:endParaRPr lang="en-US" sz="2000" b="1">
              <a:solidFill>
                <a:srgbClr val="1B56E8"/>
              </a:solidFill>
              <a:latin typeface="Roboto"/>
              <a:ea typeface="Roboto"/>
              <a:cs typeface="Roboto"/>
            </a:endParaRPr>
          </a:p>
        </p:txBody>
      </p:sp>
      <p:pic>
        <p:nvPicPr>
          <p:cNvPr id="8" name="Picture 7">
            <a:extLst>
              <a:ext uri="{FF2B5EF4-FFF2-40B4-BE49-F238E27FC236}">
                <a16:creationId xmlns:a16="http://schemas.microsoft.com/office/drawing/2014/main" id="{92B12CA6-681C-691F-8B1B-6648EA71AC80}"/>
              </a:ext>
            </a:extLst>
          </p:cNvPr>
          <p:cNvPicPr>
            <a:picLocks noChangeAspect="1"/>
          </p:cNvPicPr>
          <p:nvPr/>
        </p:nvPicPr>
        <p:blipFill>
          <a:blip r:embed="rId4"/>
          <a:stretch>
            <a:fillRect/>
          </a:stretch>
        </p:blipFill>
        <p:spPr>
          <a:xfrm>
            <a:off x="481569" y="5861236"/>
            <a:ext cx="3083721" cy="580095"/>
          </a:xfrm>
          <a:prstGeom prst="rect">
            <a:avLst/>
          </a:prstGeom>
        </p:spPr>
      </p:pic>
    </p:spTree>
    <p:extLst>
      <p:ext uri="{BB962C8B-B14F-4D97-AF65-F5344CB8AC3E}">
        <p14:creationId xmlns:p14="http://schemas.microsoft.com/office/powerpoint/2010/main" val="3975588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032081"/>
            <a:ext cx="12762751" cy="7875681"/>
          </a:xfrm>
          <a:custGeom>
            <a:avLst/>
            <a:gdLst/>
            <a:ahLst/>
            <a:cxnLst/>
            <a:rect l="l" t="t" r="r" b="b"/>
            <a:pathLst>
              <a:path w="19144127" h="11813522">
                <a:moveTo>
                  <a:pt x="0" y="0"/>
                </a:moveTo>
                <a:lnTo>
                  <a:pt x="19144127" y="0"/>
                </a:lnTo>
                <a:lnTo>
                  <a:pt x="19144127" y="11813522"/>
                </a:lnTo>
                <a:lnTo>
                  <a:pt x="0" y="11813522"/>
                </a:lnTo>
                <a:lnTo>
                  <a:pt x="0" y="0"/>
                </a:lnTo>
                <a:close/>
              </a:path>
            </a:pathLst>
          </a:custGeom>
          <a:blipFill>
            <a:blip r:embed="rId2"/>
            <a:stretch>
              <a:fillRect/>
            </a:stretch>
          </a:blipFill>
        </p:spPr>
        <p:txBody>
          <a:bodyPr/>
          <a:lstStyle/>
          <a:p>
            <a:endParaRPr lang="lv-LV" sz="1200">
              <a:latin typeface="Roboto Regular"/>
            </a:endParaRPr>
          </a:p>
        </p:txBody>
      </p:sp>
      <p:sp>
        <p:nvSpPr>
          <p:cNvPr id="3" name="TextBox 3"/>
          <p:cNvSpPr txBox="1"/>
          <p:nvPr/>
        </p:nvSpPr>
        <p:spPr>
          <a:xfrm>
            <a:off x="3199062" y="250950"/>
            <a:ext cx="5155274" cy="558936"/>
          </a:xfrm>
          <a:prstGeom prst="rect">
            <a:avLst/>
          </a:prstGeom>
        </p:spPr>
        <p:txBody>
          <a:bodyPr lIns="0" tIns="0" rIns="0" bIns="0" rtlCol="0" anchor="t">
            <a:spAutoFit/>
          </a:bodyPr>
          <a:lstStyle/>
          <a:p>
            <a:pPr algn="ctr">
              <a:lnSpc>
                <a:spcPts val="4667"/>
              </a:lnSpc>
            </a:pPr>
            <a:r>
              <a:rPr lang="en-US" sz="3300" b="1">
                <a:solidFill>
                  <a:srgbClr val="0AC280"/>
                </a:solidFill>
                <a:latin typeface="Roboto Regular"/>
                <a:ea typeface="Roboto"/>
                <a:cs typeface="Roboto"/>
              </a:rPr>
              <a:t>ATBALSTA INTENSITĀTE</a:t>
            </a:r>
            <a:endParaRPr lang="en-US" sz="3300" b="1">
              <a:solidFill>
                <a:srgbClr val="0AC280"/>
              </a:solidFill>
              <a:latin typeface="Roboto Regular"/>
              <a:ea typeface="Roboto" panose="02000000000000000000" pitchFamily="2" charset="0"/>
              <a:cs typeface="Roboto" panose="02000000000000000000" pitchFamily="2" charset="0"/>
            </a:endParaRPr>
          </a:p>
        </p:txBody>
      </p:sp>
      <p:sp>
        <p:nvSpPr>
          <p:cNvPr id="5" name="Freeform 5"/>
          <p:cNvSpPr/>
          <p:nvPr/>
        </p:nvSpPr>
        <p:spPr>
          <a:xfrm>
            <a:off x="527726" y="1021951"/>
            <a:ext cx="3145352" cy="589303"/>
          </a:xfrm>
          <a:custGeom>
            <a:avLst/>
            <a:gdLst/>
            <a:ahLst/>
            <a:cxnLst/>
            <a:rect l="l" t="t" r="r" b="b"/>
            <a:pathLst>
              <a:path w="518702" h="195278">
                <a:moveTo>
                  <a:pt x="16486" y="0"/>
                </a:moveTo>
                <a:lnTo>
                  <a:pt x="502215" y="0"/>
                </a:lnTo>
                <a:cubicBezTo>
                  <a:pt x="506588" y="0"/>
                  <a:pt x="510781" y="1737"/>
                  <a:pt x="513873" y="4829"/>
                </a:cubicBezTo>
                <a:cubicBezTo>
                  <a:pt x="516965" y="7921"/>
                  <a:pt x="518702" y="12114"/>
                  <a:pt x="518702" y="16486"/>
                </a:cubicBezTo>
                <a:lnTo>
                  <a:pt x="518702" y="178791"/>
                </a:lnTo>
                <a:cubicBezTo>
                  <a:pt x="518702" y="187896"/>
                  <a:pt x="511320" y="195278"/>
                  <a:pt x="502215" y="195278"/>
                </a:cubicBezTo>
                <a:lnTo>
                  <a:pt x="16486" y="195278"/>
                </a:lnTo>
                <a:cubicBezTo>
                  <a:pt x="7381" y="195278"/>
                  <a:pt x="0" y="187896"/>
                  <a:pt x="0" y="178791"/>
                </a:cubicBezTo>
                <a:lnTo>
                  <a:pt x="0" y="16486"/>
                </a:lnTo>
                <a:cubicBezTo>
                  <a:pt x="0" y="7381"/>
                  <a:pt x="7381" y="0"/>
                  <a:pt x="16486" y="0"/>
                </a:cubicBezTo>
                <a:close/>
              </a:path>
            </a:pathLst>
          </a:custGeom>
          <a:solidFill>
            <a:srgbClr val="0AC280"/>
          </a:solidFill>
          <a:ln w="38100">
            <a:solidFill>
              <a:srgbClr val="1B56E8"/>
            </a:solidFill>
          </a:ln>
        </p:spPr>
        <p:txBody>
          <a:bodyPr lIns="91440" tIns="45720" rIns="91440" bIns="45720" anchor="t"/>
          <a:lstStyle/>
          <a:p>
            <a:endParaRPr lang="lv-LV" sz="1400">
              <a:latin typeface="Roboto Regular"/>
              <a:ea typeface="Roboto Bold"/>
              <a:cs typeface="Roboto Bold"/>
            </a:endParaRPr>
          </a:p>
        </p:txBody>
      </p:sp>
      <p:grpSp>
        <p:nvGrpSpPr>
          <p:cNvPr id="7" name="Group 7"/>
          <p:cNvGrpSpPr/>
          <p:nvPr/>
        </p:nvGrpSpPr>
        <p:grpSpPr>
          <a:xfrm>
            <a:off x="3706695" y="1021951"/>
            <a:ext cx="2248881" cy="589303"/>
            <a:chOff x="0" y="0"/>
            <a:chExt cx="518702" cy="195278"/>
          </a:xfrm>
        </p:grpSpPr>
        <p:sp>
          <p:nvSpPr>
            <p:cNvPr id="8" name="Freeform 8"/>
            <p:cNvSpPr/>
            <p:nvPr/>
          </p:nvSpPr>
          <p:spPr>
            <a:xfrm>
              <a:off x="0" y="0"/>
              <a:ext cx="518702" cy="195278"/>
            </a:xfrm>
            <a:custGeom>
              <a:avLst/>
              <a:gdLst/>
              <a:ahLst/>
              <a:cxnLst/>
              <a:rect l="l" t="t" r="r" b="b"/>
              <a:pathLst>
                <a:path w="518702" h="195278">
                  <a:moveTo>
                    <a:pt x="16486" y="0"/>
                  </a:moveTo>
                  <a:lnTo>
                    <a:pt x="502215" y="0"/>
                  </a:lnTo>
                  <a:cubicBezTo>
                    <a:pt x="506588" y="0"/>
                    <a:pt x="510781" y="1737"/>
                    <a:pt x="513873" y="4829"/>
                  </a:cubicBezTo>
                  <a:cubicBezTo>
                    <a:pt x="516965" y="7921"/>
                    <a:pt x="518702" y="12114"/>
                    <a:pt x="518702" y="16486"/>
                  </a:cubicBezTo>
                  <a:lnTo>
                    <a:pt x="518702" y="178791"/>
                  </a:lnTo>
                  <a:cubicBezTo>
                    <a:pt x="518702" y="187896"/>
                    <a:pt x="511320" y="195278"/>
                    <a:pt x="502215" y="195278"/>
                  </a:cubicBezTo>
                  <a:lnTo>
                    <a:pt x="16486" y="195278"/>
                  </a:lnTo>
                  <a:cubicBezTo>
                    <a:pt x="7381" y="195278"/>
                    <a:pt x="0" y="187896"/>
                    <a:pt x="0" y="178791"/>
                  </a:cubicBezTo>
                  <a:lnTo>
                    <a:pt x="0" y="16486"/>
                  </a:lnTo>
                  <a:cubicBezTo>
                    <a:pt x="0" y="7381"/>
                    <a:pt x="7381" y="0"/>
                    <a:pt x="16486" y="0"/>
                  </a:cubicBezTo>
                  <a:close/>
                </a:path>
              </a:pathLst>
            </a:custGeom>
            <a:solidFill>
              <a:srgbClr val="0AC280"/>
            </a:solidFill>
            <a:ln w="38100">
              <a:solidFill>
                <a:srgbClr val="1B56E8"/>
              </a:solidFill>
            </a:ln>
          </p:spPr>
          <p:txBody>
            <a:bodyPr/>
            <a:lstStyle/>
            <a:p>
              <a:endParaRPr lang="lv-LV" sz="1200">
                <a:latin typeface="Roboto Regular"/>
              </a:endParaRPr>
            </a:p>
          </p:txBody>
        </p:sp>
        <p:sp>
          <p:nvSpPr>
            <p:cNvPr id="9" name="TextBox 9"/>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latin typeface="Roboto Regular"/>
              </a:endParaRPr>
            </a:p>
          </p:txBody>
        </p:sp>
      </p:grpSp>
      <p:grpSp>
        <p:nvGrpSpPr>
          <p:cNvPr id="13" name="Group 13"/>
          <p:cNvGrpSpPr/>
          <p:nvPr/>
        </p:nvGrpSpPr>
        <p:grpSpPr>
          <a:xfrm>
            <a:off x="5974487" y="1021951"/>
            <a:ext cx="5509791" cy="589303"/>
            <a:chOff x="0" y="0"/>
            <a:chExt cx="518702" cy="195278"/>
          </a:xfrm>
        </p:grpSpPr>
        <p:sp>
          <p:nvSpPr>
            <p:cNvPr id="14" name="Freeform 14"/>
            <p:cNvSpPr/>
            <p:nvPr/>
          </p:nvSpPr>
          <p:spPr>
            <a:xfrm>
              <a:off x="0" y="0"/>
              <a:ext cx="518702" cy="195278"/>
            </a:xfrm>
            <a:custGeom>
              <a:avLst/>
              <a:gdLst/>
              <a:ahLst/>
              <a:cxnLst/>
              <a:rect l="l" t="t" r="r" b="b"/>
              <a:pathLst>
                <a:path w="518702" h="195278">
                  <a:moveTo>
                    <a:pt x="16486" y="0"/>
                  </a:moveTo>
                  <a:lnTo>
                    <a:pt x="502215" y="0"/>
                  </a:lnTo>
                  <a:cubicBezTo>
                    <a:pt x="506588" y="0"/>
                    <a:pt x="510781" y="1737"/>
                    <a:pt x="513873" y="4829"/>
                  </a:cubicBezTo>
                  <a:cubicBezTo>
                    <a:pt x="516965" y="7921"/>
                    <a:pt x="518702" y="12114"/>
                    <a:pt x="518702" y="16486"/>
                  </a:cubicBezTo>
                  <a:lnTo>
                    <a:pt x="518702" y="178791"/>
                  </a:lnTo>
                  <a:cubicBezTo>
                    <a:pt x="518702" y="187896"/>
                    <a:pt x="511320" y="195278"/>
                    <a:pt x="502215" y="195278"/>
                  </a:cubicBezTo>
                  <a:lnTo>
                    <a:pt x="16486" y="195278"/>
                  </a:lnTo>
                  <a:cubicBezTo>
                    <a:pt x="7381" y="195278"/>
                    <a:pt x="0" y="187896"/>
                    <a:pt x="0" y="178791"/>
                  </a:cubicBezTo>
                  <a:lnTo>
                    <a:pt x="0" y="16486"/>
                  </a:lnTo>
                  <a:cubicBezTo>
                    <a:pt x="0" y="7381"/>
                    <a:pt x="7381" y="0"/>
                    <a:pt x="16486" y="0"/>
                  </a:cubicBezTo>
                  <a:close/>
                </a:path>
              </a:pathLst>
            </a:custGeom>
            <a:solidFill>
              <a:srgbClr val="0AC280"/>
            </a:solidFill>
            <a:ln w="38100">
              <a:solidFill>
                <a:srgbClr val="1B56E8"/>
              </a:solidFill>
            </a:ln>
          </p:spPr>
          <p:txBody>
            <a:bodyPr/>
            <a:lstStyle/>
            <a:p>
              <a:endParaRPr lang="lv-LV" sz="1200">
                <a:latin typeface="Roboto Regular"/>
              </a:endParaRPr>
            </a:p>
          </p:txBody>
        </p:sp>
        <p:sp>
          <p:nvSpPr>
            <p:cNvPr id="15" name="TextBox 15"/>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latin typeface="Roboto Regular"/>
              </a:endParaRPr>
            </a:p>
          </p:txBody>
        </p:sp>
      </p:grpSp>
      <p:grpSp>
        <p:nvGrpSpPr>
          <p:cNvPr id="25" name="Group 25"/>
          <p:cNvGrpSpPr/>
          <p:nvPr/>
        </p:nvGrpSpPr>
        <p:grpSpPr>
          <a:xfrm>
            <a:off x="527726" y="1297770"/>
            <a:ext cx="3135550" cy="4771922"/>
            <a:chOff x="0" y="-57150"/>
            <a:chExt cx="3617982" cy="869950"/>
          </a:xfrm>
        </p:grpSpPr>
        <p:sp>
          <p:nvSpPr>
            <p:cNvPr id="26" name="Freeform 26"/>
            <p:cNvSpPr/>
            <p:nvPr/>
          </p:nvSpPr>
          <p:spPr>
            <a:xfrm>
              <a:off x="0" y="0"/>
              <a:ext cx="3617982" cy="230007"/>
            </a:xfrm>
            <a:custGeom>
              <a:avLst/>
              <a:gdLst/>
              <a:ahLst/>
              <a:cxnLst/>
              <a:rect l="l" t="t" r="r" b="b"/>
              <a:pathLst>
                <a:path w="3630911" h="195278">
                  <a:moveTo>
                    <a:pt x="2355" y="0"/>
                  </a:moveTo>
                  <a:lnTo>
                    <a:pt x="3628556" y="0"/>
                  </a:lnTo>
                  <a:cubicBezTo>
                    <a:pt x="3629180" y="0"/>
                    <a:pt x="3629780" y="248"/>
                    <a:pt x="3630221" y="690"/>
                  </a:cubicBezTo>
                  <a:cubicBezTo>
                    <a:pt x="3630663" y="1132"/>
                    <a:pt x="3630911" y="1731"/>
                    <a:pt x="3630911" y="2355"/>
                  </a:cubicBezTo>
                  <a:lnTo>
                    <a:pt x="3630911" y="192922"/>
                  </a:lnTo>
                  <a:cubicBezTo>
                    <a:pt x="3630911" y="193547"/>
                    <a:pt x="3630663" y="194146"/>
                    <a:pt x="3630221" y="194588"/>
                  </a:cubicBezTo>
                  <a:cubicBezTo>
                    <a:pt x="3629780" y="195029"/>
                    <a:pt x="3629180" y="195278"/>
                    <a:pt x="3628556" y="195278"/>
                  </a:cubicBezTo>
                  <a:lnTo>
                    <a:pt x="2355" y="195278"/>
                  </a:lnTo>
                  <a:cubicBezTo>
                    <a:pt x="1731" y="195278"/>
                    <a:pt x="1132" y="195029"/>
                    <a:pt x="690" y="194588"/>
                  </a:cubicBezTo>
                  <a:cubicBezTo>
                    <a:pt x="248" y="194146"/>
                    <a:pt x="0" y="193547"/>
                    <a:pt x="0" y="192922"/>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lIns="91440" tIns="45720" rIns="91440" bIns="45720" anchor="t"/>
            <a:lstStyle/>
            <a:p>
              <a:pPr algn="ctr"/>
              <a:endParaRPr lang="lv-LV" sz="1400">
                <a:latin typeface="Roboto Regular"/>
                <a:cs typeface="Calibri"/>
              </a:endParaRPr>
            </a:p>
            <a:p>
              <a:pPr algn="ctr"/>
              <a:endParaRPr lang="lv-LV" sz="1400">
                <a:latin typeface="Roboto Regular"/>
                <a:cs typeface="Calibri"/>
              </a:endParaRPr>
            </a:p>
            <a:p>
              <a:pPr algn="ctr"/>
              <a:r>
                <a:rPr lang="lv-LV" sz="1400">
                  <a:latin typeface="Roboto Regular"/>
                  <a:cs typeface="Calibri"/>
                </a:rPr>
                <a:t>Atbalsta saņēmējs</a:t>
              </a:r>
              <a:endParaRPr lang="lv-LV" sz="1400">
                <a:latin typeface="Roboto Regular"/>
              </a:endParaRPr>
            </a:p>
          </p:txBody>
        </p:sp>
        <p:sp>
          <p:nvSpPr>
            <p:cNvPr id="27" name="TextBox 27"/>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400">
                <a:latin typeface="Roboto Regular"/>
              </a:endParaRPr>
            </a:p>
          </p:txBody>
        </p:sp>
      </p:grpSp>
      <p:grpSp>
        <p:nvGrpSpPr>
          <p:cNvPr id="49" name="Group 49"/>
          <p:cNvGrpSpPr/>
          <p:nvPr/>
        </p:nvGrpSpPr>
        <p:grpSpPr>
          <a:xfrm>
            <a:off x="3676578" y="2723603"/>
            <a:ext cx="2272697" cy="2525465"/>
            <a:chOff x="0" y="-57150"/>
            <a:chExt cx="3630911" cy="869950"/>
          </a:xfrm>
        </p:grpSpPr>
        <p:sp>
          <p:nvSpPr>
            <p:cNvPr id="50" name="Freeform 50"/>
            <p:cNvSpPr/>
            <p:nvPr/>
          </p:nvSpPr>
          <p:spPr>
            <a:xfrm>
              <a:off x="0" y="-11580"/>
              <a:ext cx="3630911" cy="214578"/>
            </a:xfrm>
            <a:custGeom>
              <a:avLst/>
              <a:gdLst/>
              <a:ahLst/>
              <a:cxnLst/>
              <a:rect l="l" t="t" r="r" b="b"/>
              <a:pathLst>
                <a:path w="3630911" h="195278">
                  <a:moveTo>
                    <a:pt x="2355" y="0"/>
                  </a:moveTo>
                  <a:lnTo>
                    <a:pt x="3628556" y="0"/>
                  </a:lnTo>
                  <a:cubicBezTo>
                    <a:pt x="3629180" y="0"/>
                    <a:pt x="3629780" y="248"/>
                    <a:pt x="3630221" y="690"/>
                  </a:cubicBezTo>
                  <a:cubicBezTo>
                    <a:pt x="3630663" y="1132"/>
                    <a:pt x="3630911" y="1731"/>
                    <a:pt x="3630911" y="2355"/>
                  </a:cubicBezTo>
                  <a:lnTo>
                    <a:pt x="3630911" y="192922"/>
                  </a:lnTo>
                  <a:cubicBezTo>
                    <a:pt x="3630911" y="193547"/>
                    <a:pt x="3630663" y="194146"/>
                    <a:pt x="3630221" y="194588"/>
                  </a:cubicBezTo>
                  <a:cubicBezTo>
                    <a:pt x="3629780" y="195029"/>
                    <a:pt x="3629180" y="195278"/>
                    <a:pt x="3628556" y="195278"/>
                  </a:cubicBezTo>
                  <a:lnTo>
                    <a:pt x="2355" y="195278"/>
                  </a:lnTo>
                  <a:cubicBezTo>
                    <a:pt x="1731" y="195278"/>
                    <a:pt x="1132" y="195029"/>
                    <a:pt x="690" y="194588"/>
                  </a:cubicBezTo>
                  <a:cubicBezTo>
                    <a:pt x="248" y="194146"/>
                    <a:pt x="0" y="193547"/>
                    <a:pt x="0" y="192922"/>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lIns="91440" tIns="45720" rIns="91440" bIns="45720" anchor="ctr"/>
            <a:lstStyle/>
            <a:p>
              <a:pPr algn="ctr"/>
              <a:r>
                <a:rPr lang="lv-LV" sz="1600" b="1">
                  <a:latin typeface="Roboto Regular"/>
                  <a:cs typeface="Calibri"/>
                </a:rPr>
                <a:t>Sīkais (mikro), </a:t>
              </a:r>
            </a:p>
            <a:p>
              <a:pPr algn="ctr"/>
              <a:r>
                <a:rPr lang="lv-LV" sz="1600" b="1">
                  <a:latin typeface="Roboto Regular"/>
                  <a:cs typeface="Calibri"/>
                </a:rPr>
                <a:t>Mazais</a:t>
              </a:r>
            </a:p>
          </p:txBody>
        </p:sp>
        <p:sp>
          <p:nvSpPr>
            <p:cNvPr id="51" name="TextBox 51"/>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b="1">
                <a:latin typeface="Roboto Regular"/>
              </a:endParaRPr>
            </a:p>
          </p:txBody>
        </p:sp>
      </p:grpSp>
      <p:grpSp>
        <p:nvGrpSpPr>
          <p:cNvPr id="58" name="Group 58"/>
          <p:cNvGrpSpPr/>
          <p:nvPr/>
        </p:nvGrpSpPr>
        <p:grpSpPr>
          <a:xfrm>
            <a:off x="2096550" y="3474203"/>
            <a:ext cx="1565322" cy="589303"/>
            <a:chOff x="0" y="0"/>
            <a:chExt cx="518702" cy="195278"/>
          </a:xfrm>
        </p:grpSpPr>
        <p:sp>
          <p:nvSpPr>
            <p:cNvPr id="59" name="Freeform 59"/>
            <p:cNvSpPr/>
            <p:nvPr/>
          </p:nvSpPr>
          <p:spPr>
            <a:xfrm>
              <a:off x="0" y="0"/>
              <a:ext cx="518702" cy="195278"/>
            </a:xfrm>
            <a:custGeom>
              <a:avLst/>
              <a:gdLst/>
              <a:ahLst/>
              <a:cxnLst/>
              <a:rect l="l" t="t" r="r" b="b"/>
              <a:pathLst>
                <a:path w="518702" h="195278">
                  <a:moveTo>
                    <a:pt x="16486" y="0"/>
                  </a:moveTo>
                  <a:lnTo>
                    <a:pt x="502215" y="0"/>
                  </a:lnTo>
                  <a:cubicBezTo>
                    <a:pt x="506588" y="0"/>
                    <a:pt x="510781" y="1737"/>
                    <a:pt x="513873" y="4829"/>
                  </a:cubicBezTo>
                  <a:cubicBezTo>
                    <a:pt x="516965" y="7921"/>
                    <a:pt x="518702" y="12114"/>
                    <a:pt x="518702" y="16486"/>
                  </a:cubicBezTo>
                  <a:lnTo>
                    <a:pt x="518702" y="178791"/>
                  </a:lnTo>
                  <a:cubicBezTo>
                    <a:pt x="518702" y="187896"/>
                    <a:pt x="511320" y="195278"/>
                    <a:pt x="502215" y="195278"/>
                  </a:cubicBezTo>
                  <a:lnTo>
                    <a:pt x="16486" y="195278"/>
                  </a:lnTo>
                  <a:cubicBezTo>
                    <a:pt x="7381" y="195278"/>
                    <a:pt x="0" y="187896"/>
                    <a:pt x="0" y="178791"/>
                  </a:cubicBezTo>
                  <a:lnTo>
                    <a:pt x="0" y="16486"/>
                  </a:lnTo>
                  <a:cubicBezTo>
                    <a:pt x="0" y="7381"/>
                    <a:pt x="7381" y="0"/>
                    <a:pt x="16486" y="0"/>
                  </a:cubicBezTo>
                  <a:close/>
                </a:path>
              </a:pathLst>
            </a:custGeom>
            <a:solidFill>
              <a:srgbClr val="FFFFFF">
                <a:alpha val="60000"/>
              </a:srgbClr>
            </a:solidFill>
            <a:ln w="38100">
              <a:solidFill>
                <a:srgbClr val="1B56E8">
                  <a:alpha val="60000"/>
                </a:srgbClr>
              </a:solidFill>
            </a:ln>
          </p:spPr>
          <p:txBody>
            <a:bodyPr/>
            <a:lstStyle/>
            <a:p>
              <a:endParaRPr lang="lv-LV" sz="1200">
                <a:latin typeface="Roboto Regular"/>
              </a:endParaRPr>
            </a:p>
          </p:txBody>
        </p:sp>
        <p:sp>
          <p:nvSpPr>
            <p:cNvPr id="60" name="TextBox 60"/>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latin typeface="Roboto Regular"/>
              </a:endParaRPr>
            </a:p>
          </p:txBody>
        </p:sp>
      </p:grpSp>
      <p:grpSp>
        <p:nvGrpSpPr>
          <p:cNvPr id="64" name="Group 64"/>
          <p:cNvGrpSpPr/>
          <p:nvPr/>
        </p:nvGrpSpPr>
        <p:grpSpPr>
          <a:xfrm>
            <a:off x="527726" y="5213102"/>
            <a:ext cx="1565322" cy="835833"/>
            <a:chOff x="0" y="0"/>
            <a:chExt cx="518702" cy="195278"/>
          </a:xfrm>
        </p:grpSpPr>
        <p:sp>
          <p:nvSpPr>
            <p:cNvPr id="65" name="Freeform 65"/>
            <p:cNvSpPr/>
            <p:nvPr/>
          </p:nvSpPr>
          <p:spPr>
            <a:xfrm>
              <a:off x="0" y="0"/>
              <a:ext cx="518702" cy="195278"/>
            </a:xfrm>
            <a:custGeom>
              <a:avLst/>
              <a:gdLst/>
              <a:ahLst/>
              <a:cxnLst/>
              <a:rect l="l" t="t" r="r" b="b"/>
              <a:pathLst>
                <a:path w="518702" h="195278">
                  <a:moveTo>
                    <a:pt x="16486" y="0"/>
                  </a:moveTo>
                  <a:lnTo>
                    <a:pt x="502215" y="0"/>
                  </a:lnTo>
                  <a:cubicBezTo>
                    <a:pt x="506588" y="0"/>
                    <a:pt x="510781" y="1737"/>
                    <a:pt x="513873" y="4829"/>
                  </a:cubicBezTo>
                  <a:cubicBezTo>
                    <a:pt x="516965" y="7921"/>
                    <a:pt x="518702" y="12114"/>
                    <a:pt x="518702" y="16486"/>
                  </a:cubicBezTo>
                  <a:lnTo>
                    <a:pt x="518702" y="178791"/>
                  </a:lnTo>
                  <a:cubicBezTo>
                    <a:pt x="518702" y="187896"/>
                    <a:pt x="511320" y="195278"/>
                    <a:pt x="502215" y="195278"/>
                  </a:cubicBezTo>
                  <a:lnTo>
                    <a:pt x="16486" y="195278"/>
                  </a:lnTo>
                  <a:cubicBezTo>
                    <a:pt x="7381" y="195278"/>
                    <a:pt x="0" y="187896"/>
                    <a:pt x="0" y="178791"/>
                  </a:cubicBezTo>
                  <a:lnTo>
                    <a:pt x="0" y="16486"/>
                  </a:lnTo>
                  <a:cubicBezTo>
                    <a:pt x="0" y="7381"/>
                    <a:pt x="7381" y="0"/>
                    <a:pt x="16486" y="0"/>
                  </a:cubicBezTo>
                  <a:close/>
                </a:path>
              </a:pathLst>
            </a:custGeom>
            <a:solidFill>
              <a:srgbClr val="FFFFFF">
                <a:alpha val="60000"/>
              </a:srgbClr>
            </a:solidFill>
            <a:ln w="38100">
              <a:solidFill>
                <a:srgbClr val="1B56E8">
                  <a:alpha val="60000"/>
                </a:srgbClr>
              </a:solidFill>
            </a:ln>
          </p:spPr>
          <p:txBody>
            <a:bodyPr/>
            <a:lstStyle/>
            <a:p>
              <a:endParaRPr lang="lv-LV" sz="1200">
                <a:latin typeface="Roboto Regular"/>
              </a:endParaRPr>
            </a:p>
          </p:txBody>
        </p:sp>
        <p:sp>
          <p:nvSpPr>
            <p:cNvPr id="66" name="TextBox 66"/>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latin typeface="Roboto Regular"/>
              </a:endParaRPr>
            </a:p>
          </p:txBody>
        </p:sp>
      </p:grpSp>
      <p:grpSp>
        <p:nvGrpSpPr>
          <p:cNvPr id="67" name="Group 67"/>
          <p:cNvGrpSpPr/>
          <p:nvPr/>
        </p:nvGrpSpPr>
        <p:grpSpPr>
          <a:xfrm>
            <a:off x="2093048" y="4056910"/>
            <a:ext cx="1565322" cy="1138389"/>
            <a:chOff x="0" y="0"/>
            <a:chExt cx="518702" cy="195278"/>
          </a:xfrm>
        </p:grpSpPr>
        <p:sp>
          <p:nvSpPr>
            <p:cNvPr id="68" name="Freeform 68"/>
            <p:cNvSpPr/>
            <p:nvPr/>
          </p:nvSpPr>
          <p:spPr>
            <a:xfrm>
              <a:off x="0" y="0"/>
              <a:ext cx="518702" cy="195278"/>
            </a:xfrm>
            <a:custGeom>
              <a:avLst/>
              <a:gdLst/>
              <a:ahLst/>
              <a:cxnLst/>
              <a:rect l="l" t="t" r="r" b="b"/>
              <a:pathLst>
                <a:path w="518702" h="195278">
                  <a:moveTo>
                    <a:pt x="16486" y="0"/>
                  </a:moveTo>
                  <a:lnTo>
                    <a:pt x="502215" y="0"/>
                  </a:lnTo>
                  <a:cubicBezTo>
                    <a:pt x="506588" y="0"/>
                    <a:pt x="510781" y="1737"/>
                    <a:pt x="513873" y="4829"/>
                  </a:cubicBezTo>
                  <a:cubicBezTo>
                    <a:pt x="516965" y="7921"/>
                    <a:pt x="518702" y="12114"/>
                    <a:pt x="518702" y="16486"/>
                  </a:cubicBezTo>
                  <a:lnTo>
                    <a:pt x="518702" y="178791"/>
                  </a:lnTo>
                  <a:cubicBezTo>
                    <a:pt x="518702" y="187896"/>
                    <a:pt x="511320" y="195278"/>
                    <a:pt x="502215" y="195278"/>
                  </a:cubicBezTo>
                  <a:lnTo>
                    <a:pt x="16486" y="195278"/>
                  </a:lnTo>
                  <a:cubicBezTo>
                    <a:pt x="7381" y="195278"/>
                    <a:pt x="0" y="187896"/>
                    <a:pt x="0" y="178791"/>
                  </a:cubicBezTo>
                  <a:lnTo>
                    <a:pt x="0" y="16486"/>
                  </a:lnTo>
                  <a:cubicBezTo>
                    <a:pt x="0" y="7381"/>
                    <a:pt x="7381" y="0"/>
                    <a:pt x="16486" y="0"/>
                  </a:cubicBezTo>
                  <a:close/>
                </a:path>
              </a:pathLst>
            </a:custGeom>
            <a:solidFill>
              <a:srgbClr val="FFFFFF">
                <a:alpha val="60000"/>
              </a:srgbClr>
            </a:solidFill>
            <a:ln w="38100">
              <a:solidFill>
                <a:srgbClr val="1B56E8">
                  <a:alpha val="60000"/>
                </a:srgbClr>
              </a:solidFill>
            </a:ln>
          </p:spPr>
          <p:txBody>
            <a:bodyPr/>
            <a:lstStyle/>
            <a:p>
              <a:endParaRPr lang="lv-LV" sz="1200">
                <a:latin typeface="Roboto Regular"/>
              </a:endParaRPr>
            </a:p>
          </p:txBody>
        </p:sp>
        <p:sp>
          <p:nvSpPr>
            <p:cNvPr id="69" name="TextBox 69"/>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latin typeface="Roboto Regular"/>
              </a:endParaRPr>
            </a:p>
          </p:txBody>
        </p:sp>
      </p:grpSp>
      <p:grpSp>
        <p:nvGrpSpPr>
          <p:cNvPr id="70" name="Group 70"/>
          <p:cNvGrpSpPr/>
          <p:nvPr/>
        </p:nvGrpSpPr>
        <p:grpSpPr>
          <a:xfrm>
            <a:off x="3658370" y="3096231"/>
            <a:ext cx="3629327" cy="7118222"/>
            <a:chOff x="0" y="-57150"/>
            <a:chExt cx="812800" cy="869950"/>
          </a:xfrm>
        </p:grpSpPr>
        <p:sp>
          <p:nvSpPr>
            <p:cNvPr id="72" name="TextBox 72"/>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600">
                <a:latin typeface="Roboto Regular"/>
              </a:endParaRPr>
            </a:p>
          </p:txBody>
        </p:sp>
        <p:sp>
          <p:nvSpPr>
            <p:cNvPr id="71" name="Freeform 71"/>
            <p:cNvSpPr/>
            <p:nvPr/>
          </p:nvSpPr>
          <p:spPr>
            <a:xfrm>
              <a:off x="2509" y="-9587"/>
              <a:ext cx="513683" cy="214451"/>
            </a:xfrm>
            <a:custGeom>
              <a:avLst/>
              <a:gdLst/>
              <a:ahLst/>
              <a:cxnLst/>
              <a:rect l="l" t="t" r="r" b="b"/>
              <a:pathLst>
                <a:path w="518702" h="195278">
                  <a:moveTo>
                    <a:pt x="16486" y="0"/>
                  </a:moveTo>
                  <a:lnTo>
                    <a:pt x="502215" y="0"/>
                  </a:lnTo>
                  <a:cubicBezTo>
                    <a:pt x="506588" y="0"/>
                    <a:pt x="510781" y="1737"/>
                    <a:pt x="513873" y="4829"/>
                  </a:cubicBezTo>
                  <a:cubicBezTo>
                    <a:pt x="516965" y="7921"/>
                    <a:pt x="518702" y="12114"/>
                    <a:pt x="518702" y="16486"/>
                  </a:cubicBezTo>
                  <a:lnTo>
                    <a:pt x="518702" y="178791"/>
                  </a:lnTo>
                  <a:cubicBezTo>
                    <a:pt x="518702" y="187896"/>
                    <a:pt x="511320" y="195278"/>
                    <a:pt x="502215" y="195278"/>
                  </a:cubicBezTo>
                  <a:lnTo>
                    <a:pt x="16486" y="195278"/>
                  </a:lnTo>
                  <a:cubicBezTo>
                    <a:pt x="7381" y="195278"/>
                    <a:pt x="0" y="187896"/>
                    <a:pt x="0" y="178791"/>
                  </a:cubicBezTo>
                  <a:lnTo>
                    <a:pt x="0" y="16486"/>
                  </a:lnTo>
                  <a:cubicBezTo>
                    <a:pt x="0" y="7381"/>
                    <a:pt x="7381" y="0"/>
                    <a:pt x="16486" y="0"/>
                  </a:cubicBezTo>
                  <a:close/>
                </a:path>
              </a:pathLst>
            </a:custGeom>
            <a:solidFill>
              <a:srgbClr val="FFFFFF">
                <a:alpha val="60000"/>
              </a:srgbClr>
            </a:solidFill>
            <a:ln w="38100">
              <a:solidFill>
                <a:srgbClr val="1B56E8">
                  <a:alpha val="60000"/>
                </a:srgbClr>
              </a:solidFill>
            </a:ln>
          </p:spPr>
          <p:txBody>
            <a:bodyPr/>
            <a:lstStyle/>
            <a:p>
              <a:endParaRPr lang="lv-LV" sz="1600">
                <a:latin typeface="Roboto Regular"/>
              </a:endParaRPr>
            </a:p>
          </p:txBody>
        </p:sp>
      </p:grpSp>
      <p:grpSp>
        <p:nvGrpSpPr>
          <p:cNvPr id="91" name="Group 91"/>
          <p:cNvGrpSpPr/>
          <p:nvPr/>
        </p:nvGrpSpPr>
        <p:grpSpPr>
          <a:xfrm>
            <a:off x="2093048" y="5201897"/>
            <a:ext cx="1565322" cy="858244"/>
            <a:chOff x="0" y="0"/>
            <a:chExt cx="518702" cy="195278"/>
          </a:xfrm>
        </p:grpSpPr>
        <p:sp>
          <p:nvSpPr>
            <p:cNvPr id="92" name="Freeform 92"/>
            <p:cNvSpPr/>
            <p:nvPr/>
          </p:nvSpPr>
          <p:spPr>
            <a:xfrm>
              <a:off x="0" y="0"/>
              <a:ext cx="518702" cy="195278"/>
            </a:xfrm>
            <a:custGeom>
              <a:avLst/>
              <a:gdLst/>
              <a:ahLst/>
              <a:cxnLst/>
              <a:rect l="l" t="t" r="r" b="b"/>
              <a:pathLst>
                <a:path w="518702" h="195278">
                  <a:moveTo>
                    <a:pt x="16486" y="0"/>
                  </a:moveTo>
                  <a:lnTo>
                    <a:pt x="502215" y="0"/>
                  </a:lnTo>
                  <a:cubicBezTo>
                    <a:pt x="506588" y="0"/>
                    <a:pt x="510781" y="1737"/>
                    <a:pt x="513873" y="4829"/>
                  </a:cubicBezTo>
                  <a:cubicBezTo>
                    <a:pt x="516965" y="7921"/>
                    <a:pt x="518702" y="12114"/>
                    <a:pt x="518702" y="16486"/>
                  </a:cubicBezTo>
                  <a:lnTo>
                    <a:pt x="518702" y="178791"/>
                  </a:lnTo>
                  <a:cubicBezTo>
                    <a:pt x="518702" y="187896"/>
                    <a:pt x="511320" y="195278"/>
                    <a:pt x="502215" y="195278"/>
                  </a:cubicBezTo>
                  <a:lnTo>
                    <a:pt x="16486" y="195278"/>
                  </a:lnTo>
                  <a:cubicBezTo>
                    <a:pt x="7381" y="195278"/>
                    <a:pt x="0" y="187896"/>
                    <a:pt x="0" y="178791"/>
                  </a:cubicBezTo>
                  <a:lnTo>
                    <a:pt x="0" y="16486"/>
                  </a:lnTo>
                  <a:cubicBezTo>
                    <a:pt x="0" y="7381"/>
                    <a:pt x="7381" y="0"/>
                    <a:pt x="16486" y="0"/>
                  </a:cubicBezTo>
                  <a:close/>
                </a:path>
              </a:pathLst>
            </a:custGeom>
            <a:solidFill>
              <a:srgbClr val="FFFFFF">
                <a:alpha val="60000"/>
              </a:srgbClr>
            </a:solidFill>
            <a:ln w="38100">
              <a:solidFill>
                <a:srgbClr val="1B56E8">
                  <a:alpha val="60000"/>
                </a:srgbClr>
              </a:solidFill>
            </a:ln>
          </p:spPr>
          <p:txBody>
            <a:bodyPr/>
            <a:lstStyle/>
            <a:p>
              <a:endParaRPr lang="lv-LV" sz="1200">
                <a:latin typeface="Roboto Regular"/>
              </a:endParaRPr>
            </a:p>
          </p:txBody>
        </p:sp>
        <p:sp>
          <p:nvSpPr>
            <p:cNvPr id="93" name="TextBox 93"/>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latin typeface="Roboto Regular"/>
              </a:endParaRPr>
            </a:p>
          </p:txBody>
        </p:sp>
      </p:grpSp>
      <p:grpSp>
        <p:nvGrpSpPr>
          <p:cNvPr id="94" name="Group 94"/>
          <p:cNvGrpSpPr/>
          <p:nvPr/>
        </p:nvGrpSpPr>
        <p:grpSpPr>
          <a:xfrm>
            <a:off x="3658371" y="5246719"/>
            <a:ext cx="5991646" cy="813422"/>
            <a:chOff x="0" y="0"/>
            <a:chExt cx="518702" cy="195278"/>
          </a:xfrm>
        </p:grpSpPr>
        <p:sp>
          <p:nvSpPr>
            <p:cNvPr id="95" name="Freeform 95"/>
            <p:cNvSpPr/>
            <p:nvPr/>
          </p:nvSpPr>
          <p:spPr>
            <a:xfrm>
              <a:off x="0" y="0"/>
              <a:ext cx="518702" cy="195278"/>
            </a:xfrm>
            <a:custGeom>
              <a:avLst/>
              <a:gdLst/>
              <a:ahLst/>
              <a:cxnLst/>
              <a:rect l="l" t="t" r="r" b="b"/>
              <a:pathLst>
                <a:path w="518702" h="195278">
                  <a:moveTo>
                    <a:pt x="16486" y="0"/>
                  </a:moveTo>
                  <a:lnTo>
                    <a:pt x="502215" y="0"/>
                  </a:lnTo>
                  <a:cubicBezTo>
                    <a:pt x="506588" y="0"/>
                    <a:pt x="510781" y="1737"/>
                    <a:pt x="513873" y="4829"/>
                  </a:cubicBezTo>
                  <a:cubicBezTo>
                    <a:pt x="516965" y="7921"/>
                    <a:pt x="518702" y="12114"/>
                    <a:pt x="518702" y="16486"/>
                  </a:cubicBezTo>
                  <a:lnTo>
                    <a:pt x="518702" y="178791"/>
                  </a:lnTo>
                  <a:cubicBezTo>
                    <a:pt x="518702" y="187896"/>
                    <a:pt x="511320" y="195278"/>
                    <a:pt x="502215" y="195278"/>
                  </a:cubicBezTo>
                  <a:lnTo>
                    <a:pt x="16486" y="195278"/>
                  </a:lnTo>
                  <a:cubicBezTo>
                    <a:pt x="7381" y="195278"/>
                    <a:pt x="0" y="187896"/>
                    <a:pt x="0" y="178791"/>
                  </a:cubicBezTo>
                  <a:lnTo>
                    <a:pt x="0" y="16486"/>
                  </a:lnTo>
                  <a:cubicBezTo>
                    <a:pt x="0" y="7381"/>
                    <a:pt x="7381" y="0"/>
                    <a:pt x="16486" y="0"/>
                  </a:cubicBezTo>
                  <a:close/>
                </a:path>
              </a:pathLst>
            </a:custGeom>
            <a:solidFill>
              <a:srgbClr val="FFFFFF">
                <a:alpha val="60000"/>
              </a:srgbClr>
            </a:solidFill>
            <a:ln w="38100">
              <a:solidFill>
                <a:srgbClr val="1B56E8">
                  <a:alpha val="60000"/>
                </a:srgbClr>
              </a:solidFill>
            </a:ln>
          </p:spPr>
          <p:txBody>
            <a:bodyPr/>
            <a:lstStyle/>
            <a:p>
              <a:endParaRPr lang="lv-LV" sz="1200">
                <a:latin typeface="Roboto Regular"/>
              </a:endParaRPr>
            </a:p>
          </p:txBody>
        </p:sp>
        <p:sp>
          <p:nvSpPr>
            <p:cNvPr id="96" name="TextBox 96"/>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latin typeface="Roboto Regular"/>
              </a:endParaRPr>
            </a:p>
          </p:txBody>
        </p:sp>
      </p:grpSp>
      <p:grpSp>
        <p:nvGrpSpPr>
          <p:cNvPr id="100" name="Group 100"/>
          <p:cNvGrpSpPr/>
          <p:nvPr/>
        </p:nvGrpSpPr>
        <p:grpSpPr>
          <a:xfrm>
            <a:off x="9646514" y="4995814"/>
            <a:ext cx="2699372" cy="2995098"/>
            <a:chOff x="-81693" y="-57150"/>
            <a:chExt cx="894493" cy="869950"/>
          </a:xfrm>
        </p:grpSpPr>
        <p:sp>
          <p:nvSpPr>
            <p:cNvPr id="101" name="Freeform 101"/>
            <p:cNvSpPr/>
            <p:nvPr/>
          </p:nvSpPr>
          <p:spPr>
            <a:xfrm>
              <a:off x="-81693" y="16274"/>
              <a:ext cx="604108" cy="234336"/>
            </a:xfrm>
            <a:custGeom>
              <a:avLst/>
              <a:gdLst/>
              <a:ahLst/>
              <a:cxnLst/>
              <a:rect l="l" t="t" r="r" b="b"/>
              <a:pathLst>
                <a:path w="518702" h="195278">
                  <a:moveTo>
                    <a:pt x="16486" y="0"/>
                  </a:moveTo>
                  <a:lnTo>
                    <a:pt x="502215" y="0"/>
                  </a:lnTo>
                  <a:cubicBezTo>
                    <a:pt x="506588" y="0"/>
                    <a:pt x="510781" y="1737"/>
                    <a:pt x="513873" y="4829"/>
                  </a:cubicBezTo>
                  <a:cubicBezTo>
                    <a:pt x="516965" y="7921"/>
                    <a:pt x="518702" y="12114"/>
                    <a:pt x="518702" y="16486"/>
                  </a:cubicBezTo>
                  <a:lnTo>
                    <a:pt x="518702" y="178791"/>
                  </a:lnTo>
                  <a:cubicBezTo>
                    <a:pt x="518702" y="187896"/>
                    <a:pt x="511320" y="195278"/>
                    <a:pt x="502215" y="195278"/>
                  </a:cubicBezTo>
                  <a:lnTo>
                    <a:pt x="16486" y="195278"/>
                  </a:lnTo>
                  <a:cubicBezTo>
                    <a:pt x="7381" y="195278"/>
                    <a:pt x="0" y="187896"/>
                    <a:pt x="0" y="178791"/>
                  </a:cubicBezTo>
                  <a:lnTo>
                    <a:pt x="0" y="16486"/>
                  </a:lnTo>
                  <a:cubicBezTo>
                    <a:pt x="0" y="7381"/>
                    <a:pt x="7381" y="0"/>
                    <a:pt x="16486" y="0"/>
                  </a:cubicBezTo>
                  <a:close/>
                </a:path>
              </a:pathLst>
            </a:custGeom>
            <a:solidFill>
              <a:srgbClr val="FFFFFF">
                <a:alpha val="60000"/>
              </a:srgbClr>
            </a:solidFill>
            <a:ln w="38100">
              <a:solidFill>
                <a:srgbClr val="1B56E8">
                  <a:alpha val="60000"/>
                </a:srgbClr>
              </a:solidFill>
            </a:ln>
          </p:spPr>
          <p:txBody>
            <a:bodyPr lIns="91440" tIns="45720" rIns="91440" bIns="45720" anchor="t"/>
            <a:lstStyle/>
            <a:p>
              <a:pPr algn="ctr"/>
              <a:endParaRPr lang="lv-LV" sz="1600" b="1">
                <a:latin typeface="Roboto Regular"/>
              </a:endParaRPr>
            </a:p>
            <a:p>
              <a:pPr algn="ctr"/>
              <a:r>
                <a:rPr lang="lv-LV" sz="1600" b="1">
                  <a:latin typeface="Roboto Regular"/>
                </a:rPr>
                <a:t>50%</a:t>
              </a:r>
              <a:endParaRPr lang="en-US" b="1">
                <a:cs typeface="Calibri" panose="020F0502020204030204"/>
              </a:endParaRPr>
            </a:p>
            <a:p>
              <a:pPr algn="ctr"/>
              <a:r>
                <a:rPr lang="lv-LV" sz="1100">
                  <a:latin typeface="Roboto Regular"/>
                </a:rPr>
                <a:t>(tikai </a:t>
              </a:r>
              <a:r>
                <a:rPr lang="lv-LV" sz="1100" err="1">
                  <a:latin typeface="Roboto Regular"/>
                </a:rPr>
                <a:t>de</a:t>
              </a:r>
              <a:r>
                <a:rPr lang="lv-LV" sz="1100">
                  <a:latin typeface="Roboto Regular"/>
                </a:rPr>
                <a:t> </a:t>
              </a:r>
              <a:r>
                <a:rPr lang="lv-LV" sz="1100" err="1">
                  <a:latin typeface="Roboto Regular"/>
                </a:rPr>
                <a:t>minimis</a:t>
              </a:r>
              <a:r>
                <a:rPr lang="lv-LV" sz="1100">
                  <a:latin typeface="Roboto Regular"/>
                </a:rPr>
                <a:t> atbalsts)</a:t>
              </a:r>
            </a:p>
          </p:txBody>
        </p:sp>
        <p:sp>
          <p:nvSpPr>
            <p:cNvPr id="102" name="TextBox 102"/>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latin typeface="Roboto Regular"/>
              </a:endParaRPr>
            </a:p>
          </p:txBody>
        </p:sp>
      </p:grpSp>
      <p:grpSp>
        <p:nvGrpSpPr>
          <p:cNvPr id="106" name="Group 106"/>
          <p:cNvGrpSpPr/>
          <p:nvPr/>
        </p:nvGrpSpPr>
        <p:grpSpPr>
          <a:xfrm>
            <a:off x="528166" y="6059272"/>
            <a:ext cx="10957254" cy="598387"/>
            <a:chOff x="0" y="0"/>
            <a:chExt cx="3630911" cy="161155"/>
          </a:xfrm>
        </p:grpSpPr>
        <p:sp>
          <p:nvSpPr>
            <p:cNvPr id="107" name="Freeform 107"/>
            <p:cNvSpPr/>
            <p:nvPr/>
          </p:nvSpPr>
          <p:spPr>
            <a:xfrm>
              <a:off x="0" y="0"/>
              <a:ext cx="3630911" cy="161155"/>
            </a:xfrm>
            <a:custGeom>
              <a:avLst/>
              <a:gdLst/>
              <a:ahLst/>
              <a:cxnLst/>
              <a:rect l="l" t="t" r="r" b="b"/>
              <a:pathLst>
                <a:path w="3630911" h="161155">
                  <a:moveTo>
                    <a:pt x="2355" y="0"/>
                  </a:moveTo>
                  <a:lnTo>
                    <a:pt x="3628556" y="0"/>
                  </a:lnTo>
                  <a:cubicBezTo>
                    <a:pt x="3629180" y="0"/>
                    <a:pt x="3629780" y="248"/>
                    <a:pt x="3630221" y="690"/>
                  </a:cubicBezTo>
                  <a:cubicBezTo>
                    <a:pt x="3630663" y="1132"/>
                    <a:pt x="3630911" y="1731"/>
                    <a:pt x="3630911" y="2355"/>
                  </a:cubicBezTo>
                  <a:lnTo>
                    <a:pt x="3630911" y="158800"/>
                  </a:lnTo>
                  <a:cubicBezTo>
                    <a:pt x="3630911" y="159425"/>
                    <a:pt x="3630663" y="160024"/>
                    <a:pt x="3630221" y="160465"/>
                  </a:cubicBezTo>
                  <a:cubicBezTo>
                    <a:pt x="3629780" y="160907"/>
                    <a:pt x="3629180" y="161155"/>
                    <a:pt x="3628556" y="161155"/>
                  </a:cubicBezTo>
                  <a:lnTo>
                    <a:pt x="2355" y="161155"/>
                  </a:lnTo>
                  <a:cubicBezTo>
                    <a:pt x="1731" y="161155"/>
                    <a:pt x="1132" y="160907"/>
                    <a:pt x="690" y="160465"/>
                  </a:cubicBezTo>
                  <a:cubicBezTo>
                    <a:pt x="248" y="160024"/>
                    <a:pt x="0" y="159425"/>
                    <a:pt x="0" y="158800"/>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a:lstStyle/>
            <a:p>
              <a:endParaRPr lang="lv-LV" sz="1200">
                <a:latin typeface="Roboto Regular"/>
              </a:endParaRPr>
            </a:p>
          </p:txBody>
        </p:sp>
        <p:sp>
          <p:nvSpPr>
            <p:cNvPr id="108" name="TextBox 108"/>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latin typeface="Roboto Regular"/>
              </a:endParaRPr>
            </a:p>
          </p:txBody>
        </p:sp>
      </p:grpSp>
      <p:sp>
        <p:nvSpPr>
          <p:cNvPr id="109" name="TextBox 109"/>
          <p:cNvSpPr txBox="1"/>
          <p:nvPr/>
        </p:nvSpPr>
        <p:spPr>
          <a:xfrm>
            <a:off x="2586108" y="1195717"/>
            <a:ext cx="4539955" cy="255455"/>
          </a:xfrm>
          <a:prstGeom prst="rect">
            <a:avLst/>
          </a:prstGeom>
        </p:spPr>
        <p:txBody>
          <a:bodyPr wrap="square" lIns="0" tIns="0" rIns="0" bIns="0" rtlCol="0" anchor="t">
            <a:spAutoFit/>
          </a:bodyPr>
          <a:lstStyle/>
          <a:p>
            <a:pPr algn="ctr">
              <a:lnSpc>
                <a:spcPts val="2053"/>
              </a:lnSpc>
            </a:pPr>
            <a:r>
              <a:rPr lang="en-US" sz="1600" err="1">
                <a:solidFill>
                  <a:srgbClr val="000000"/>
                </a:solidFill>
                <a:latin typeface="Roboto Regular"/>
              </a:rPr>
              <a:t>Līdz</a:t>
            </a:r>
            <a:r>
              <a:rPr lang="en-US" sz="1600">
                <a:solidFill>
                  <a:srgbClr val="000000"/>
                </a:solidFill>
                <a:latin typeface="Roboto Regular"/>
              </a:rPr>
              <a:t> 9999 EURO</a:t>
            </a:r>
            <a:endParaRPr lang="en-US" sz="1600">
              <a:latin typeface="Roboto Regular"/>
            </a:endParaRPr>
          </a:p>
        </p:txBody>
      </p:sp>
      <p:sp>
        <p:nvSpPr>
          <p:cNvPr id="111" name="TextBox 111"/>
          <p:cNvSpPr txBox="1"/>
          <p:nvPr/>
        </p:nvSpPr>
        <p:spPr>
          <a:xfrm>
            <a:off x="8372545" y="1195717"/>
            <a:ext cx="4349455" cy="253274"/>
          </a:xfrm>
          <a:prstGeom prst="rect">
            <a:avLst/>
          </a:prstGeom>
        </p:spPr>
        <p:txBody>
          <a:bodyPr wrap="square" lIns="0" tIns="0" rIns="0" bIns="0" rtlCol="0" anchor="t">
            <a:spAutoFit/>
          </a:bodyPr>
          <a:lstStyle/>
          <a:p>
            <a:pPr>
              <a:lnSpc>
                <a:spcPts val="2053"/>
              </a:lnSpc>
            </a:pPr>
            <a:r>
              <a:rPr lang="en-US" sz="1600" err="1">
                <a:solidFill>
                  <a:srgbClr val="000000"/>
                </a:solidFill>
                <a:latin typeface="Roboto Regular"/>
              </a:rPr>
              <a:t>Līdz</a:t>
            </a:r>
            <a:r>
              <a:rPr lang="en-US" sz="1600">
                <a:solidFill>
                  <a:srgbClr val="000000"/>
                </a:solidFill>
                <a:latin typeface="Roboto Regular"/>
              </a:rPr>
              <a:t> 100 000 EUR</a:t>
            </a:r>
            <a:r>
              <a:rPr lang="en-US" sz="1600">
                <a:solidFill>
                  <a:srgbClr val="000000"/>
                </a:solidFill>
                <a:latin typeface="Roboto Regular"/>
                <a:ea typeface="Roboto Bold"/>
                <a:cs typeface="Roboto Bold"/>
              </a:rPr>
              <a:t>O</a:t>
            </a:r>
            <a:endParaRPr lang="en-US" sz="1600">
              <a:latin typeface="Roboto Regular"/>
              <a:ea typeface="Roboto Bold"/>
              <a:cs typeface="Roboto Bold"/>
            </a:endParaRPr>
          </a:p>
        </p:txBody>
      </p:sp>
      <p:sp>
        <p:nvSpPr>
          <p:cNvPr id="125" name="TextBox 125"/>
          <p:cNvSpPr txBox="1"/>
          <p:nvPr/>
        </p:nvSpPr>
        <p:spPr>
          <a:xfrm>
            <a:off x="2107755" y="3663831"/>
            <a:ext cx="1570397" cy="229230"/>
          </a:xfrm>
          <a:prstGeom prst="rect">
            <a:avLst/>
          </a:prstGeom>
        </p:spPr>
        <p:txBody>
          <a:bodyPr lIns="0" tIns="0" rIns="0" bIns="0" rtlCol="0" anchor="t">
            <a:spAutoFit/>
          </a:bodyPr>
          <a:lstStyle/>
          <a:p>
            <a:pPr algn="ctr">
              <a:lnSpc>
                <a:spcPts val="1867"/>
              </a:lnSpc>
            </a:pPr>
            <a:r>
              <a:rPr lang="en-US" sz="1450">
                <a:solidFill>
                  <a:srgbClr val="000000"/>
                </a:solidFill>
                <a:latin typeface="Roboto Regular"/>
              </a:rPr>
              <a:t>Rīgā un pierīgā*</a:t>
            </a:r>
          </a:p>
        </p:txBody>
      </p:sp>
      <p:sp>
        <p:nvSpPr>
          <p:cNvPr id="127" name="TextBox 127"/>
          <p:cNvSpPr txBox="1"/>
          <p:nvPr/>
        </p:nvSpPr>
        <p:spPr>
          <a:xfrm>
            <a:off x="527726" y="5403230"/>
            <a:ext cx="1570397" cy="469167"/>
          </a:xfrm>
          <a:prstGeom prst="rect">
            <a:avLst/>
          </a:prstGeom>
        </p:spPr>
        <p:txBody>
          <a:bodyPr lIns="0" tIns="0" rIns="0" bIns="0" rtlCol="0" anchor="t">
            <a:spAutoFit/>
          </a:bodyPr>
          <a:lstStyle/>
          <a:p>
            <a:pPr algn="ctr">
              <a:lnSpc>
                <a:spcPts val="1867"/>
              </a:lnSpc>
            </a:pPr>
            <a:r>
              <a:rPr lang="en-US" sz="1450" err="1">
                <a:solidFill>
                  <a:srgbClr val="000000"/>
                </a:solidFill>
                <a:latin typeface="Roboto Regular"/>
              </a:rPr>
              <a:t>Konsultāciju</a:t>
            </a:r>
            <a:r>
              <a:rPr lang="en-US" sz="1450">
                <a:solidFill>
                  <a:srgbClr val="000000"/>
                </a:solidFill>
                <a:latin typeface="Roboto Regular"/>
              </a:rPr>
              <a:t> </a:t>
            </a:r>
          </a:p>
          <a:p>
            <a:pPr algn="ctr">
              <a:lnSpc>
                <a:spcPts val="1867"/>
              </a:lnSpc>
            </a:pPr>
            <a:r>
              <a:rPr lang="en-US" sz="1450" err="1">
                <a:solidFill>
                  <a:srgbClr val="000000"/>
                </a:solidFill>
                <a:latin typeface="Roboto Regular"/>
              </a:rPr>
              <a:t>Izmaksas</a:t>
            </a:r>
            <a:r>
              <a:rPr lang="en-US" sz="1450">
                <a:solidFill>
                  <a:srgbClr val="000000"/>
                </a:solidFill>
                <a:latin typeface="Roboto Regular"/>
              </a:rPr>
              <a:t> **</a:t>
            </a:r>
            <a:endParaRPr lang="en-US" sz="1450">
              <a:solidFill>
                <a:srgbClr val="000000"/>
              </a:solidFill>
              <a:latin typeface="Roboto Regular"/>
              <a:ea typeface="Roboto Bold"/>
              <a:cs typeface="Roboto Bold"/>
            </a:endParaRPr>
          </a:p>
        </p:txBody>
      </p:sp>
      <p:sp>
        <p:nvSpPr>
          <p:cNvPr id="130" name="TextBox 130"/>
          <p:cNvSpPr txBox="1"/>
          <p:nvPr/>
        </p:nvSpPr>
        <p:spPr>
          <a:xfrm>
            <a:off x="4024146" y="4161124"/>
            <a:ext cx="1570397" cy="269304"/>
          </a:xfrm>
          <a:prstGeom prst="rect">
            <a:avLst/>
          </a:prstGeom>
        </p:spPr>
        <p:txBody>
          <a:bodyPr lIns="0" tIns="0" rIns="0" bIns="0" rtlCol="0" anchor="t">
            <a:spAutoFit/>
          </a:bodyPr>
          <a:lstStyle/>
          <a:p>
            <a:pPr algn="ctr">
              <a:lnSpc>
                <a:spcPts val="2053"/>
              </a:lnSpc>
            </a:pPr>
            <a:r>
              <a:rPr lang="en-US" b="1">
                <a:solidFill>
                  <a:srgbClr val="000000"/>
                </a:solidFill>
                <a:latin typeface="Roboto Regular"/>
                <a:ea typeface="Roboto Bold"/>
                <a:cs typeface="Roboto Bold"/>
              </a:rPr>
              <a:t>100%</a:t>
            </a:r>
          </a:p>
        </p:txBody>
      </p:sp>
      <p:sp>
        <p:nvSpPr>
          <p:cNvPr id="132" name="TextBox 132"/>
          <p:cNvSpPr txBox="1"/>
          <p:nvPr/>
        </p:nvSpPr>
        <p:spPr>
          <a:xfrm>
            <a:off x="2098123" y="5507818"/>
            <a:ext cx="1570397" cy="248979"/>
          </a:xfrm>
          <a:prstGeom prst="rect">
            <a:avLst/>
          </a:prstGeom>
        </p:spPr>
        <p:txBody>
          <a:bodyPr lIns="0" tIns="0" rIns="0" bIns="0" rtlCol="0" anchor="t">
            <a:spAutoFit/>
          </a:bodyPr>
          <a:lstStyle/>
          <a:p>
            <a:pPr algn="ctr">
              <a:lnSpc>
                <a:spcPts val="2053"/>
              </a:lnSpc>
            </a:pPr>
            <a:r>
              <a:rPr lang="en-US" sz="1450" err="1">
                <a:solidFill>
                  <a:srgbClr val="000000"/>
                </a:solidFill>
                <a:latin typeface="Roboto Regular"/>
                <a:ea typeface="Roboto Bold"/>
                <a:cs typeface="Roboto Bold"/>
              </a:rPr>
              <a:t>Visā</a:t>
            </a:r>
            <a:r>
              <a:rPr lang="en-US" sz="1450">
                <a:solidFill>
                  <a:srgbClr val="000000"/>
                </a:solidFill>
                <a:latin typeface="Roboto Regular"/>
                <a:ea typeface="Roboto Bold"/>
                <a:cs typeface="Roboto Bold"/>
              </a:rPr>
              <a:t> </a:t>
            </a:r>
            <a:r>
              <a:rPr lang="en-US" sz="1450" err="1">
                <a:solidFill>
                  <a:srgbClr val="000000"/>
                </a:solidFill>
                <a:latin typeface="Roboto Regular"/>
                <a:ea typeface="Roboto Bold"/>
                <a:cs typeface="Roboto Bold"/>
              </a:rPr>
              <a:t>Latvijā</a:t>
            </a:r>
          </a:p>
        </p:txBody>
      </p:sp>
      <p:sp>
        <p:nvSpPr>
          <p:cNvPr id="133" name="TextBox 133"/>
          <p:cNvSpPr txBox="1"/>
          <p:nvPr/>
        </p:nvSpPr>
        <p:spPr>
          <a:xfrm>
            <a:off x="5873117" y="5563848"/>
            <a:ext cx="1570397" cy="269304"/>
          </a:xfrm>
          <a:prstGeom prst="rect">
            <a:avLst/>
          </a:prstGeom>
        </p:spPr>
        <p:txBody>
          <a:bodyPr lIns="0" tIns="0" rIns="0" bIns="0" rtlCol="0" anchor="t">
            <a:spAutoFit/>
          </a:bodyPr>
          <a:lstStyle/>
          <a:p>
            <a:pPr algn="ctr">
              <a:lnSpc>
                <a:spcPts val="2053"/>
              </a:lnSpc>
            </a:pPr>
            <a:r>
              <a:rPr lang="en-US" b="1">
                <a:solidFill>
                  <a:srgbClr val="000000"/>
                </a:solidFill>
                <a:latin typeface="Roboto Regular"/>
              </a:rPr>
              <a:t>50%</a:t>
            </a:r>
          </a:p>
        </p:txBody>
      </p:sp>
      <p:sp>
        <p:nvSpPr>
          <p:cNvPr id="141" name="TextBox 141"/>
          <p:cNvSpPr txBox="1"/>
          <p:nvPr/>
        </p:nvSpPr>
        <p:spPr>
          <a:xfrm>
            <a:off x="612298" y="6141384"/>
            <a:ext cx="10960149" cy="469103"/>
          </a:xfrm>
          <a:prstGeom prst="rect">
            <a:avLst/>
          </a:prstGeom>
        </p:spPr>
        <p:txBody>
          <a:bodyPr wrap="square" lIns="0" tIns="0" rIns="0" bIns="0" rtlCol="0" anchor="t">
            <a:spAutoFit/>
          </a:bodyPr>
          <a:lstStyle/>
          <a:p>
            <a:pPr>
              <a:lnSpc>
                <a:spcPts val="1867"/>
              </a:lnSpc>
            </a:pPr>
            <a:r>
              <a:rPr lang="en-US" sz="1200">
                <a:solidFill>
                  <a:srgbClr val="000000"/>
                </a:solidFill>
                <a:latin typeface="Roboto Regular"/>
              </a:rPr>
              <a:t>*Latvijas </a:t>
            </a:r>
            <a:r>
              <a:rPr lang="en-US" sz="1200" err="1">
                <a:solidFill>
                  <a:srgbClr val="000000"/>
                </a:solidFill>
                <a:latin typeface="Roboto Regular"/>
              </a:rPr>
              <a:t>Republikas</a:t>
            </a:r>
            <a:r>
              <a:rPr lang="en-US" sz="1200">
                <a:solidFill>
                  <a:srgbClr val="000000"/>
                </a:solidFill>
                <a:latin typeface="Roboto Regular"/>
              </a:rPr>
              <a:t> </a:t>
            </a:r>
            <a:r>
              <a:rPr lang="en-US" sz="1200" err="1">
                <a:solidFill>
                  <a:srgbClr val="000000"/>
                </a:solidFill>
                <a:latin typeface="Roboto Regular"/>
              </a:rPr>
              <a:t>statistiskie</a:t>
            </a:r>
            <a:r>
              <a:rPr lang="en-US" sz="1200">
                <a:solidFill>
                  <a:srgbClr val="000000"/>
                </a:solidFill>
                <a:latin typeface="Roboto Regular"/>
              </a:rPr>
              <a:t> </a:t>
            </a:r>
            <a:r>
              <a:rPr lang="en-US" sz="1200" err="1">
                <a:solidFill>
                  <a:srgbClr val="000000"/>
                </a:solidFill>
                <a:latin typeface="Roboto Regular"/>
              </a:rPr>
              <a:t>reģioni</a:t>
            </a:r>
            <a:r>
              <a:rPr lang="en-US" sz="1200">
                <a:solidFill>
                  <a:srgbClr val="000000"/>
                </a:solidFill>
                <a:latin typeface="Roboto Regular"/>
              </a:rPr>
              <a:t> (NUTS3)</a:t>
            </a:r>
            <a:br>
              <a:rPr lang="en-US" sz="1600">
                <a:latin typeface="Roboto Regular"/>
              </a:rPr>
            </a:br>
            <a:r>
              <a:rPr lang="en-US" sz="1200">
                <a:solidFill>
                  <a:srgbClr val="000000"/>
                </a:solidFill>
                <a:latin typeface="Roboto Regular"/>
              </a:rPr>
              <a:t>**Granta </a:t>
            </a:r>
            <a:r>
              <a:rPr lang="en-US" sz="1200" err="1">
                <a:solidFill>
                  <a:srgbClr val="000000"/>
                </a:solidFill>
                <a:latin typeface="Roboto Regular"/>
              </a:rPr>
              <a:t>daļa</a:t>
            </a:r>
            <a:r>
              <a:rPr lang="en-US" sz="1200">
                <a:solidFill>
                  <a:srgbClr val="000000"/>
                </a:solidFill>
                <a:latin typeface="Roboto Regular"/>
              </a:rPr>
              <a:t> </a:t>
            </a:r>
            <a:r>
              <a:rPr lang="en-US" sz="1200" err="1">
                <a:solidFill>
                  <a:srgbClr val="000000"/>
                </a:solidFill>
                <a:latin typeface="Roboto Regular"/>
              </a:rPr>
              <a:t>konsultāciju</a:t>
            </a:r>
            <a:r>
              <a:rPr lang="en-US" sz="1200">
                <a:solidFill>
                  <a:srgbClr val="000000"/>
                </a:solidFill>
                <a:latin typeface="Roboto Regular"/>
              </a:rPr>
              <a:t> </a:t>
            </a:r>
            <a:r>
              <a:rPr lang="en-US" sz="1200" err="1">
                <a:solidFill>
                  <a:srgbClr val="000000"/>
                </a:solidFill>
                <a:latin typeface="Roboto Regular"/>
              </a:rPr>
              <a:t>izmaksu</a:t>
            </a:r>
            <a:r>
              <a:rPr lang="en-US" sz="1200">
                <a:solidFill>
                  <a:srgbClr val="000000"/>
                </a:solidFill>
                <a:latin typeface="Roboto Regular"/>
              </a:rPr>
              <a:t> </a:t>
            </a:r>
            <a:r>
              <a:rPr lang="en-US" sz="1200" err="1">
                <a:solidFill>
                  <a:srgbClr val="000000"/>
                </a:solidFill>
                <a:latin typeface="Roboto Regular"/>
              </a:rPr>
              <a:t>segšanai</a:t>
            </a:r>
            <a:r>
              <a:rPr lang="en-US" sz="1200">
                <a:solidFill>
                  <a:srgbClr val="000000"/>
                </a:solidFill>
                <a:latin typeface="Roboto Regular"/>
              </a:rPr>
              <a:t> </a:t>
            </a:r>
            <a:r>
              <a:rPr lang="en-US" sz="1200" err="1">
                <a:solidFill>
                  <a:srgbClr val="000000"/>
                </a:solidFill>
                <a:latin typeface="Roboto Regular"/>
              </a:rPr>
              <a:t>proporcionāli</a:t>
            </a:r>
            <a:r>
              <a:rPr lang="en-US" sz="1200">
                <a:solidFill>
                  <a:srgbClr val="000000"/>
                </a:solidFill>
                <a:latin typeface="Roboto Regular"/>
              </a:rPr>
              <a:t> </a:t>
            </a:r>
            <a:r>
              <a:rPr lang="en-US" sz="1200" err="1">
                <a:solidFill>
                  <a:srgbClr val="000000"/>
                </a:solidFill>
                <a:latin typeface="Roboto Regular"/>
              </a:rPr>
              <a:t>nevar</a:t>
            </a:r>
            <a:r>
              <a:rPr lang="en-US" sz="1200">
                <a:solidFill>
                  <a:srgbClr val="000000"/>
                </a:solidFill>
                <a:latin typeface="Roboto Regular"/>
              </a:rPr>
              <a:t> </a:t>
            </a:r>
            <a:r>
              <a:rPr lang="en-US" sz="1200" err="1">
                <a:solidFill>
                  <a:srgbClr val="000000"/>
                </a:solidFill>
                <a:latin typeface="Roboto Regular"/>
              </a:rPr>
              <a:t>pārsniegt</a:t>
            </a:r>
            <a:r>
              <a:rPr lang="en-US" sz="1200">
                <a:solidFill>
                  <a:srgbClr val="000000"/>
                </a:solidFill>
                <a:latin typeface="Roboto Regular"/>
              </a:rPr>
              <a:t> </a:t>
            </a:r>
            <a:r>
              <a:rPr lang="en-US" sz="1200" err="1">
                <a:solidFill>
                  <a:srgbClr val="000000"/>
                </a:solidFill>
                <a:latin typeface="Roboto Regular"/>
              </a:rPr>
              <a:t>granta</a:t>
            </a:r>
            <a:r>
              <a:rPr lang="en-US" sz="1200">
                <a:solidFill>
                  <a:srgbClr val="000000"/>
                </a:solidFill>
                <a:latin typeface="Roboto Regular"/>
              </a:rPr>
              <a:t> </a:t>
            </a:r>
            <a:r>
              <a:rPr lang="en-US" sz="1200" err="1">
                <a:solidFill>
                  <a:srgbClr val="000000"/>
                </a:solidFill>
                <a:latin typeface="Roboto Regular"/>
              </a:rPr>
              <a:t>daļu</a:t>
            </a:r>
            <a:r>
              <a:rPr lang="en-US" sz="1200">
                <a:solidFill>
                  <a:srgbClr val="000000"/>
                </a:solidFill>
                <a:latin typeface="Roboto Regular"/>
              </a:rPr>
              <a:t> </a:t>
            </a:r>
            <a:r>
              <a:rPr lang="en-US" sz="1200" err="1">
                <a:solidFill>
                  <a:srgbClr val="000000"/>
                </a:solidFill>
                <a:latin typeface="Roboto Regular"/>
              </a:rPr>
              <a:t>risinājumu</a:t>
            </a:r>
            <a:r>
              <a:rPr lang="en-US" sz="1200">
                <a:solidFill>
                  <a:srgbClr val="000000"/>
                </a:solidFill>
                <a:latin typeface="Roboto Regular"/>
              </a:rPr>
              <a:t> </a:t>
            </a:r>
            <a:r>
              <a:rPr lang="en-US" sz="1200" err="1">
                <a:solidFill>
                  <a:srgbClr val="000000"/>
                </a:solidFill>
                <a:latin typeface="Roboto Regular"/>
              </a:rPr>
              <a:t>izmaksu</a:t>
            </a:r>
            <a:r>
              <a:rPr lang="en-US" sz="1200">
                <a:solidFill>
                  <a:srgbClr val="000000"/>
                </a:solidFill>
                <a:latin typeface="Roboto Regular"/>
              </a:rPr>
              <a:t> </a:t>
            </a:r>
            <a:r>
              <a:rPr lang="en-US" sz="1200" err="1">
                <a:solidFill>
                  <a:srgbClr val="000000"/>
                </a:solidFill>
                <a:latin typeface="Roboto Regular"/>
              </a:rPr>
              <a:t>segšanai</a:t>
            </a:r>
            <a:r>
              <a:rPr lang="en-US" sz="1200">
                <a:solidFill>
                  <a:srgbClr val="000000"/>
                </a:solidFill>
                <a:latin typeface="Roboto Regular"/>
              </a:rPr>
              <a:t>.</a:t>
            </a:r>
            <a:endParaRPr lang="en-US" sz="1200">
              <a:latin typeface="Roboto Regular"/>
              <a:cs typeface="Calibri"/>
            </a:endParaRPr>
          </a:p>
        </p:txBody>
      </p:sp>
      <p:sp>
        <p:nvSpPr>
          <p:cNvPr id="144" name="Freeform 26">
            <a:extLst>
              <a:ext uri="{FF2B5EF4-FFF2-40B4-BE49-F238E27FC236}">
                <a16:creationId xmlns:a16="http://schemas.microsoft.com/office/drawing/2014/main" id="{9AA4F45E-50B9-CE92-DF30-720FDD7F6232}"/>
              </a:ext>
            </a:extLst>
          </p:cNvPr>
          <p:cNvSpPr/>
          <p:nvPr/>
        </p:nvSpPr>
        <p:spPr>
          <a:xfrm>
            <a:off x="3705553" y="1606935"/>
            <a:ext cx="7786151" cy="1261330"/>
          </a:xfrm>
          <a:custGeom>
            <a:avLst/>
            <a:gdLst/>
            <a:ahLst/>
            <a:cxnLst/>
            <a:rect l="l" t="t" r="r" b="b"/>
            <a:pathLst>
              <a:path w="3630911" h="195278">
                <a:moveTo>
                  <a:pt x="2355" y="0"/>
                </a:moveTo>
                <a:lnTo>
                  <a:pt x="3628556" y="0"/>
                </a:lnTo>
                <a:cubicBezTo>
                  <a:pt x="3629180" y="0"/>
                  <a:pt x="3629780" y="248"/>
                  <a:pt x="3630221" y="690"/>
                </a:cubicBezTo>
                <a:cubicBezTo>
                  <a:pt x="3630663" y="1132"/>
                  <a:pt x="3630911" y="1731"/>
                  <a:pt x="3630911" y="2355"/>
                </a:cubicBezTo>
                <a:lnTo>
                  <a:pt x="3630911" y="192922"/>
                </a:lnTo>
                <a:cubicBezTo>
                  <a:pt x="3630911" y="193547"/>
                  <a:pt x="3630663" y="194146"/>
                  <a:pt x="3630221" y="194588"/>
                </a:cubicBezTo>
                <a:cubicBezTo>
                  <a:pt x="3629780" y="195029"/>
                  <a:pt x="3629180" y="195278"/>
                  <a:pt x="3628556" y="195278"/>
                </a:cubicBezTo>
                <a:lnTo>
                  <a:pt x="2355" y="195278"/>
                </a:lnTo>
                <a:cubicBezTo>
                  <a:pt x="1731" y="195278"/>
                  <a:pt x="1132" y="195029"/>
                  <a:pt x="690" y="194588"/>
                </a:cubicBezTo>
                <a:cubicBezTo>
                  <a:pt x="248" y="194146"/>
                  <a:pt x="0" y="193547"/>
                  <a:pt x="0" y="192922"/>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lIns="91440" tIns="45720" rIns="91440" bIns="45720" anchor="t"/>
          <a:lstStyle/>
          <a:p>
            <a:pPr algn="ctr"/>
            <a:endParaRPr lang="en-US" sz="1400">
              <a:latin typeface="Roboto Regular"/>
              <a:cs typeface="Calibri"/>
            </a:endParaRPr>
          </a:p>
          <a:p>
            <a:pPr algn="ctr"/>
            <a:r>
              <a:rPr lang="en-US" sz="1400" err="1">
                <a:latin typeface="Roboto Regular"/>
                <a:cs typeface="Calibri"/>
              </a:rPr>
              <a:t>Komersanti</a:t>
            </a:r>
            <a:r>
              <a:rPr lang="en-US" sz="1400">
                <a:latin typeface="Roboto Regular"/>
                <a:cs typeface="Calibri"/>
              </a:rPr>
              <a:t> (MVK un </a:t>
            </a:r>
            <a:r>
              <a:rPr lang="en-US" sz="1400" err="1">
                <a:latin typeface="Roboto Regular"/>
                <a:cs typeface="Calibri"/>
              </a:rPr>
              <a:t>lielie</a:t>
            </a:r>
            <a:r>
              <a:rPr lang="en-US" sz="1400">
                <a:latin typeface="Roboto Regular"/>
                <a:cs typeface="Calibri"/>
              </a:rPr>
              <a:t>), t.sk. </a:t>
            </a:r>
            <a:r>
              <a:rPr lang="en-US" sz="1400" err="1">
                <a:latin typeface="Roboto Regular"/>
                <a:cs typeface="Calibri"/>
              </a:rPr>
              <a:t>individuālie</a:t>
            </a:r>
            <a:r>
              <a:rPr lang="en-US" sz="1400">
                <a:latin typeface="Roboto Regular"/>
                <a:cs typeface="Calibri"/>
              </a:rPr>
              <a:t> </a:t>
            </a:r>
            <a:r>
              <a:rPr lang="en-US" sz="1400" err="1">
                <a:latin typeface="Roboto Regular"/>
                <a:cs typeface="Calibri"/>
              </a:rPr>
              <a:t>komersanti</a:t>
            </a:r>
            <a:r>
              <a:rPr lang="en-US" sz="1400">
                <a:latin typeface="Roboto Regular"/>
                <a:cs typeface="Calibri"/>
              </a:rPr>
              <a:t> , </a:t>
            </a:r>
            <a:r>
              <a:rPr lang="en-US" sz="1400" err="1">
                <a:latin typeface="Roboto Regular"/>
                <a:cs typeface="Calibri"/>
              </a:rPr>
              <a:t>ārvalstu</a:t>
            </a:r>
            <a:r>
              <a:rPr lang="en-US" sz="1400">
                <a:latin typeface="Roboto Regular"/>
                <a:cs typeface="Calibri"/>
              </a:rPr>
              <a:t> </a:t>
            </a:r>
            <a:r>
              <a:rPr lang="en-US" sz="1400" err="1">
                <a:latin typeface="Roboto Regular"/>
                <a:cs typeface="Calibri"/>
              </a:rPr>
              <a:t>filiāles</a:t>
            </a:r>
            <a:r>
              <a:rPr lang="en-US" sz="1400">
                <a:latin typeface="Roboto Regular"/>
                <a:cs typeface="Calibri"/>
              </a:rPr>
              <a:t>, </a:t>
            </a:r>
            <a:r>
              <a:rPr lang="en-US" sz="1400" err="1">
                <a:latin typeface="Roboto Regular"/>
                <a:cs typeface="Calibri"/>
              </a:rPr>
              <a:t>kooperatīvās</a:t>
            </a:r>
            <a:r>
              <a:rPr lang="en-US" sz="1400">
                <a:latin typeface="Roboto Regular"/>
                <a:cs typeface="Calibri"/>
              </a:rPr>
              <a:t> </a:t>
            </a:r>
            <a:r>
              <a:rPr lang="en-US" sz="1400" err="1">
                <a:latin typeface="Roboto Regular"/>
                <a:cs typeface="Calibri"/>
              </a:rPr>
              <a:t>sabiedrības</a:t>
            </a:r>
            <a:r>
              <a:rPr lang="en-US" sz="1400">
                <a:latin typeface="Roboto Regular"/>
                <a:cs typeface="Calibri"/>
              </a:rPr>
              <a:t>, </a:t>
            </a:r>
            <a:r>
              <a:rPr lang="en-US" sz="1400" err="1">
                <a:latin typeface="Roboto Regular"/>
                <a:cs typeface="Calibri"/>
              </a:rPr>
              <a:t>zemnieku</a:t>
            </a:r>
            <a:r>
              <a:rPr lang="en-US" sz="1400">
                <a:latin typeface="Roboto Regular"/>
                <a:cs typeface="Calibri"/>
              </a:rPr>
              <a:t> </a:t>
            </a:r>
            <a:r>
              <a:rPr lang="en-US" sz="1400" err="1">
                <a:latin typeface="Roboto Regular"/>
                <a:cs typeface="Calibri"/>
              </a:rPr>
              <a:t>saimniecības</a:t>
            </a:r>
            <a:r>
              <a:rPr lang="en-US" sz="1400">
                <a:latin typeface="Roboto Regular"/>
                <a:cs typeface="Calibri"/>
              </a:rPr>
              <a:t>, </a:t>
            </a:r>
            <a:r>
              <a:rPr lang="en-US" sz="1400" err="1">
                <a:latin typeface="Roboto Regular"/>
                <a:cs typeface="Calibri"/>
              </a:rPr>
              <a:t>biedrības</a:t>
            </a:r>
            <a:r>
              <a:rPr lang="en-US" sz="1400">
                <a:latin typeface="Roboto Regular"/>
                <a:cs typeface="Calibri"/>
              </a:rPr>
              <a:t> un </a:t>
            </a:r>
            <a:r>
              <a:rPr lang="en-US" sz="1400" err="1">
                <a:latin typeface="Roboto Regular"/>
                <a:cs typeface="Calibri"/>
              </a:rPr>
              <a:t>nodibinājumi</a:t>
            </a:r>
            <a:r>
              <a:rPr lang="en-US" sz="1400">
                <a:latin typeface="Roboto Regular"/>
                <a:cs typeface="Calibri"/>
              </a:rPr>
              <a:t>, </a:t>
            </a:r>
            <a:r>
              <a:rPr lang="en-US" sz="1400">
                <a:latin typeface="Roboto Regular"/>
                <a:ea typeface="+mn-lt"/>
                <a:cs typeface="+mn-lt"/>
              </a:rPr>
              <a:t>kas </a:t>
            </a:r>
            <a:r>
              <a:rPr lang="en-US" sz="1400" err="1">
                <a:latin typeface="Roboto Regular"/>
                <a:ea typeface="+mn-lt"/>
                <a:cs typeface="+mn-lt"/>
              </a:rPr>
              <a:t>apvieno</a:t>
            </a:r>
            <a:r>
              <a:rPr lang="en-US" sz="1400">
                <a:latin typeface="Roboto Regular"/>
                <a:ea typeface="+mn-lt"/>
                <a:cs typeface="+mn-lt"/>
              </a:rPr>
              <a:t> </a:t>
            </a:r>
            <a:r>
              <a:rPr lang="en-US" sz="1400" err="1">
                <a:latin typeface="Roboto Regular"/>
                <a:ea typeface="+mn-lt"/>
                <a:cs typeface="+mn-lt"/>
              </a:rPr>
              <a:t>vismaz</a:t>
            </a:r>
            <a:r>
              <a:rPr lang="en-US" sz="1400">
                <a:latin typeface="Roboto Regular"/>
                <a:ea typeface="+mn-lt"/>
                <a:cs typeface="+mn-lt"/>
              </a:rPr>
              <a:t> </a:t>
            </a:r>
            <a:r>
              <a:rPr lang="en-US" sz="1400" err="1">
                <a:latin typeface="Roboto Regular"/>
                <a:ea typeface="+mn-lt"/>
                <a:cs typeface="+mn-lt"/>
              </a:rPr>
              <a:t>trīs</a:t>
            </a:r>
            <a:r>
              <a:rPr lang="en-US" sz="1400">
                <a:latin typeface="Roboto Regular"/>
                <a:ea typeface="+mn-lt"/>
                <a:cs typeface="+mn-lt"/>
              </a:rPr>
              <a:t> </a:t>
            </a:r>
            <a:r>
              <a:rPr lang="en-US" sz="1400" err="1">
                <a:latin typeface="Roboto Regular"/>
                <a:ea typeface="+mn-lt"/>
                <a:cs typeface="+mn-lt"/>
              </a:rPr>
              <a:t>komersantus</a:t>
            </a:r>
            <a:r>
              <a:rPr lang="en-US" sz="1400">
                <a:latin typeface="Roboto Regular"/>
                <a:ea typeface="+mn-lt"/>
                <a:cs typeface="+mn-lt"/>
              </a:rPr>
              <a:t> </a:t>
            </a:r>
            <a:r>
              <a:rPr lang="en-US" sz="1400" err="1">
                <a:latin typeface="Roboto Regular"/>
                <a:ea typeface="+mn-lt"/>
                <a:cs typeface="+mn-lt"/>
              </a:rPr>
              <a:t>vai</a:t>
            </a:r>
            <a:r>
              <a:rPr lang="en-US" sz="1400">
                <a:latin typeface="Roboto Regular"/>
                <a:ea typeface="+mn-lt"/>
                <a:cs typeface="+mn-lt"/>
              </a:rPr>
              <a:t> </a:t>
            </a:r>
            <a:r>
              <a:rPr lang="en-US" sz="1400" err="1">
                <a:latin typeface="Roboto Regular"/>
                <a:ea typeface="+mn-lt"/>
                <a:cs typeface="+mn-lt"/>
              </a:rPr>
              <a:t>pārstāv</a:t>
            </a:r>
            <a:r>
              <a:rPr lang="en-US" sz="1400">
                <a:latin typeface="Roboto Regular"/>
                <a:ea typeface="+mn-lt"/>
                <a:cs typeface="+mn-lt"/>
              </a:rPr>
              <a:t> to </a:t>
            </a:r>
            <a:r>
              <a:rPr lang="en-US" sz="1400" err="1">
                <a:latin typeface="Roboto Regular"/>
                <a:ea typeface="+mn-lt"/>
                <a:cs typeface="+mn-lt"/>
              </a:rPr>
              <a:t>intereses</a:t>
            </a:r>
            <a:r>
              <a:rPr lang="en-US" sz="1400">
                <a:latin typeface="Roboto Regular"/>
                <a:cs typeface="Calibri"/>
              </a:rPr>
              <a:t>, </a:t>
            </a:r>
            <a:r>
              <a:rPr lang="en-US" sz="1400" err="1">
                <a:latin typeface="Roboto Regular"/>
                <a:cs typeface="Calibri"/>
              </a:rPr>
              <a:t>pētniecības</a:t>
            </a:r>
            <a:r>
              <a:rPr lang="en-US" sz="1400">
                <a:latin typeface="Roboto Regular"/>
                <a:cs typeface="Calibri"/>
              </a:rPr>
              <a:t> </a:t>
            </a:r>
            <a:r>
              <a:rPr lang="en-US" sz="1400" err="1">
                <a:latin typeface="Roboto Regular"/>
                <a:cs typeface="Calibri"/>
              </a:rPr>
              <a:t>organizācijas</a:t>
            </a:r>
            <a:r>
              <a:rPr lang="en-US" sz="1400">
                <a:latin typeface="Roboto Regular"/>
                <a:cs typeface="Calibri"/>
              </a:rPr>
              <a:t>, </a:t>
            </a:r>
            <a:r>
              <a:rPr lang="en-US" sz="1400" err="1">
                <a:latin typeface="Roboto Regular"/>
                <a:cs typeface="Calibri"/>
              </a:rPr>
              <a:t>valsts</a:t>
            </a:r>
            <a:r>
              <a:rPr lang="en-US" sz="1400">
                <a:latin typeface="Roboto Regular"/>
                <a:cs typeface="Calibri"/>
              </a:rPr>
              <a:t> un </a:t>
            </a:r>
            <a:r>
              <a:rPr lang="en-US" sz="1400" err="1">
                <a:latin typeface="Roboto Regular"/>
                <a:cs typeface="Calibri"/>
              </a:rPr>
              <a:t>pašvaldību</a:t>
            </a:r>
            <a:r>
              <a:rPr lang="en-US" sz="1400">
                <a:latin typeface="Roboto Regular"/>
                <a:cs typeface="Calibri"/>
              </a:rPr>
              <a:t> </a:t>
            </a:r>
            <a:r>
              <a:rPr lang="en-US" sz="1400" err="1">
                <a:latin typeface="Roboto Regular"/>
                <a:cs typeface="Calibri"/>
              </a:rPr>
              <a:t>kapitālsabiedrības</a:t>
            </a:r>
            <a:endParaRPr lang="en-US" err="1">
              <a:cs typeface="Calibri" panose="020F0502020204030204"/>
            </a:endParaRPr>
          </a:p>
          <a:p>
            <a:pPr algn="ctr"/>
            <a:endParaRPr lang="en-US" sz="1400">
              <a:latin typeface="Roboto Regular"/>
              <a:cs typeface="Calibri"/>
            </a:endParaRPr>
          </a:p>
        </p:txBody>
      </p:sp>
      <p:sp>
        <p:nvSpPr>
          <p:cNvPr id="145" name="TextBox 144">
            <a:extLst>
              <a:ext uri="{FF2B5EF4-FFF2-40B4-BE49-F238E27FC236}">
                <a16:creationId xmlns:a16="http://schemas.microsoft.com/office/drawing/2014/main" id="{018A855E-784E-1E2B-11F0-D28915C14353}"/>
              </a:ext>
            </a:extLst>
          </p:cNvPr>
          <p:cNvSpPr txBox="1"/>
          <p:nvPr/>
        </p:nvSpPr>
        <p:spPr>
          <a:xfrm>
            <a:off x="775118" y="119343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sz="1600">
                <a:latin typeface="Roboto Regular"/>
                <a:ea typeface="Roboto Bold"/>
                <a:cs typeface="Roboto Bold"/>
              </a:rPr>
              <a:t>Atbalsta apmērs</a:t>
            </a:r>
            <a:endParaRPr lang="en-US" sz="1600">
              <a:latin typeface="Roboto Regular"/>
              <a:ea typeface="Roboto Bold"/>
              <a:cs typeface="Roboto Bold"/>
            </a:endParaRPr>
          </a:p>
        </p:txBody>
      </p:sp>
      <p:grpSp>
        <p:nvGrpSpPr>
          <p:cNvPr id="147" name="Group 49">
            <a:extLst>
              <a:ext uri="{FF2B5EF4-FFF2-40B4-BE49-F238E27FC236}">
                <a16:creationId xmlns:a16="http://schemas.microsoft.com/office/drawing/2014/main" id="{3939E014-A4AF-6E9A-18DB-33A93520CB1B}"/>
              </a:ext>
            </a:extLst>
          </p:cNvPr>
          <p:cNvGrpSpPr/>
          <p:nvPr/>
        </p:nvGrpSpPr>
        <p:grpSpPr>
          <a:xfrm>
            <a:off x="5973784" y="2653086"/>
            <a:ext cx="1824461" cy="2676234"/>
            <a:chOff x="-2977803" y="-57150"/>
            <a:chExt cx="5939391" cy="869949"/>
          </a:xfrm>
        </p:grpSpPr>
        <p:sp>
          <p:nvSpPr>
            <p:cNvPr id="148" name="Freeform 50">
              <a:extLst>
                <a:ext uri="{FF2B5EF4-FFF2-40B4-BE49-F238E27FC236}">
                  <a16:creationId xmlns:a16="http://schemas.microsoft.com/office/drawing/2014/main" id="{95DFF1B7-80C9-64BF-7343-115859C5DBE7}"/>
                </a:ext>
              </a:extLst>
            </p:cNvPr>
            <p:cNvSpPr/>
            <p:nvPr/>
          </p:nvSpPr>
          <p:spPr>
            <a:xfrm>
              <a:off x="-2977803" y="15141"/>
              <a:ext cx="5939391" cy="191493"/>
            </a:xfrm>
            <a:custGeom>
              <a:avLst/>
              <a:gdLst/>
              <a:ahLst/>
              <a:cxnLst/>
              <a:rect l="l" t="t" r="r" b="b"/>
              <a:pathLst>
                <a:path w="3630911" h="195278">
                  <a:moveTo>
                    <a:pt x="2355" y="0"/>
                  </a:moveTo>
                  <a:lnTo>
                    <a:pt x="3628556" y="0"/>
                  </a:lnTo>
                  <a:cubicBezTo>
                    <a:pt x="3629180" y="0"/>
                    <a:pt x="3629780" y="248"/>
                    <a:pt x="3630221" y="690"/>
                  </a:cubicBezTo>
                  <a:cubicBezTo>
                    <a:pt x="3630663" y="1132"/>
                    <a:pt x="3630911" y="1731"/>
                    <a:pt x="3630911" y="2355"/>
                  </a:cubicBezTo>
                  <a:lnTo>
                    <a:pt x="3630911" y="192922"/>
                  </a:lnTo>
                  <a:cubicBezTo>
                    <a:pt x="3630911" y="193547"/>
                    <a:pt x="3630663" y="194146"/>
                    <a:pt x="3630221" y="194588"/>
                  </a:cubicBezTo>
                  <a:cubicBezTo>
                    <a:pt x="3629780" y="195029"/>
                    <a:pt x="3629180" y="195278"/>
                    <a:pt x="3628556" y="195278"/>
                  </a:cubicBezTo>
                  <a:lnTo>
                    <a:pt x="2355" y="195278"/>
                  </a:lnTo>
                  <a:cubicBezTo>
                    <a:pt x="1731" y="195278"/>
                    <a:pt x="1132" y="195029"/>
                    <a:pt x="690" y="194588"/>
                  </a:cubicBezTo>
                  <a:cubicBezTo>
                    <a:pt x="248" y="194146"/>
                    <a:pt x="0" y="193547"/>
                    <a:pt x="0" y="192922"/>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lIns="91440" tIns="45720" rIns="91440" bIns="45720" anchor="ctr"/>
            <a:lstStyle/>
            <a:p>
              <a:pPr algn="ctr"/>
              <a:r>
                <a:rPr lang="lv-LV" sz="1600" b="1">
                  <a:latin typeface="Roboto Regular"/>
                  <a:cs typeface="Calibri"/>
                </a:rPr>
                <a:t>Sīkais (mikro), Mazais</a:t>
              </a:r>
              <a:endParaRPr lang="lv-LV" sz="1600" b="1">
                <a:latin typeface="Roboto Regular"/>
              </a:endParaRPr>
            </a:p>
          </p:txBody>
        </p:sp>
        <p:sp>
          <p:nvSpPr>
            <p:cNvPr id="149" name="TextBox 51">
              <a:extLst>
                <a:ext uri="{FF2B5EF4-FFF2-40B4-BE49-F238E27FC236}">
                  <a16:creationId xmlns:a16="http://schemas.microsoft.com/office/drawing/2014/main" id="{BC4BD2F8-51A8-718A-9A38-BBCCDC3C3F6A}"/>
                </a:ext>
              </a:extLst>
            </p:cNvPr>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600" b="1">
                <a:latin typeface="Roboto Regular"/>
              </a:endParaRPr>
            </a:p>
          </p:txBody>
        </p:sp>
      </p:grpSp>
      <p:grpSp>
        <p:nvGrpSpPr>
          <p:cNvPr id="150" name="Group 49">
            <a:extLst>
              <a:ext uri="{FF2B5EF4-FFF2-40B4-BE49-F238E27FC236}">
                <a16:creationId xmlns:a16="http://schemas.microsoft.com/office/drawing/2014/main" id="{D181D98A-51AE-DA4D-7BFA-46DF5C0808CC}"/>
              </a:ext>
            </a:extLst>
          </p:cNvPr>
          <p:cNvGrpSpPr/>
          <p:nvPr/>
        </p:nvGrpSpPr>
        <p:grpSpPr>
          <a:xfrm>
            <a:off x="527724" y="2723602"/>
            <a:ext cx="1555519" cy="2525465"/>
            <a:chOff x="0" y="-57150"/>
            <a:chExt cx="1932484" cy="869950"/>
          </a:xfrm>
        </p:grpSpPr>
        <p:sp>
          <p:nvSpPr>
            <p:cNvPr id="151" name="Freeform 50">
              <a:extLst>
                <a:ext uri="{FF2B5EF4-FFF2-40B4-BE49-F238E27FC236}">
                  <a16:creationId xmlns:a16="http://schemas.microsoft.com/office/drawing/2014/main" id="{918B4001-4EF8-59AB-BFE9-C3D797D23197}"/>
                </a:ext>
              </a:extLst>
            </p:cNvPr>
            <p:cNvSpPr/>
            <p:nvPr/>
          </p:nvSpPr>
          <p:spPr>
            <a:xfrm>
              <a:off x="0" y="-11580"/>
              <a:ext cx="1932484" cy="214578"/>
            </a:xfrm>
            <a:custGeom>
              <a:avLst/>
              <a:gdLst/>
              <a:ahLst/>
              <a:cxnLst/>
              <a:rect l="l" t="t" r="r" b="b"/>
              <a:pathLst>
                <a:path w="3630911" h="195278">
                  <a:moveTo>
                    <a:pt x="2355" y="0"/>
                  </a:moveTo>
                  <a:lnTo>
                    <a:pt x="3628556" y="0"/>
                  </a:lnTo>
                  <a:cubicBezTo>
                    <a:pt x="3629180" y="0"/>
                    <a:pt x="3629780" y="248"/>
                    <a:pt x="3630221" y="690"/>
                  </a:cubicBezTo>
                  <a:cubicBezTo>
                    <a:pt x="3630663" y="1132"/>
                    <a:pt x="3630911" y="1731"/>
                    <a:pt x="3630911" y="2355"/>
                  </a:cubicBezTo>
                  <a:lnTo>
                    <a:pt x="3630911" y="192922"/>
                  </a:lnTo>
                  <a:cubicBezTo>
                    <a:pt x="3630911" y="193547"/>
                    <a:pt x="3630663" y="194146"/>
                    <a:pt x="3630221" y="194588"/>
                  </a:cubicBezTo>
                  <a:cubicBezTo>
                    <a:pt x="3629780" y="195029"/>
                    <a:pt x="3629180" y="195278"/>
                    <a:pt x="3628556" y="195278"/>
                  </a:cubicBezTo>
                  <a:lnTo>
                    <a:pt x="2355" y="195278"/>
                  </a:lnTo>
                  <a:cubicBezTo>
                    <a:pt x="1731" y="195278"/>
                    <a:pt x="1132" y="195029"/>
                    <a:pt x="690" y="194588"/>
                  </a:cubicBezTo>
                  <a:cubicBezTo>
                    <a:pt x="248" y="194146"/>
                    <a:pt x="0" y="193547"/>
                    <a:pt x="0" y="192922"/>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lIns="91440" tIns="45720" rIns="91440" bIns="45720" anchor="ctr"/>
            <a:lstStyle/>
            <a:p>
              <a:pPr algn="ctr"/>
              <a:r>
                <a:rPr lang="lv-LV" sz="1600" b="1">
                  <a:latin typeface="Roboto Regular"/>
                  <a:cs typeface="Calibri"/>
                </a:rPr>
                <a:t>Izmaksu veids</a:t>
              </a:r>
            </a:p>
          </p:txBody>
        </p:sp>
        <p:sp>
          <p:nvSpPr>
            <p:cNvPr id="152" name="TextBox 51">
              <a:extLst>
                <a:ext uri="{FF2B5EF4-FFF2-40B4-BE49-F238E27FC236}">
                  <a16:creationId xmlns:a16="http://schemas.microsoft.com/office/drawing/2014/main" id="{15B67408-537E-CF6A-EEB7-476C1EE9B509}"/>
                </a:ext>
              </a:extLst>
            </p:cNvPr>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600" b="1">
                <a:latin typeface="Roboto Regular"/>
              </a:endParaRPr>
            </a:p>
          </p:txBody>
        </p:sp>
      </p:grpSp>
      <p:sp>
        <p:nvSpPr>
          <p:cNvPr id="154" name="Freeform 50">
            <a:extLst>
              <a:ext uri="{FF2B5EF4-FFF2-40B4-BE49-F238E27FC236}">
                <a16:creationId xmlns:a16="http://schemas.microsoft.com/office/drawing/2014/main" id="{95576E6A-8D6A-9E0E-0F9D-7149DEA2309F}"/>
              </a:ext>
            </a:extLst>
          </p:cNvPr>
          <p:cNvSpPr/>
          <p:nvPr/>
        </p:nvSpPr>
        <p:spPr>
          <a:xfrm>
            <a:off x="2092066" y="2862616"/>
            <a:ext cx="1566725" cy="611714"/>
          </a:xfrm>
          <a:custGeom>
            <a:avLst/>
            <a:gdLst/>
            <a:ahLst/>
            <a:cxnLst/>
            <a:rect l="l" t="t" r="r" b="b"/>
            <a:pathLst>
              <a:path w="3630911" h="195278">
                <a:moveTo>
                  <a:pt x="2355" y="0"/>
                </a:moveTo>
                <a:lnTo>
                  <a:pt x="3628556" y="0"/>
                </a:lnTo>
                <a:cubicBezTo>
                  <a:pt x="3629180" y="0"/>
                  <a:pt x="3629780" y="248"/>
                  <a:pt x="3630221" y="690"/>
                </a:cubicBezTo>
                <a:cubicBezTo>
                  <a:pt x="3630663" y="1132"/>
                  <a:pt x="3630911" y="1731"/>
                  <a:pt x="3630911" y="2355"/>
                </a:cubicBezTo>
                <a:lnTo>
                  <a:pt x="3630911" y="192922"/>
                </a:lnTo>
                <a:cubicBezTo>
                  <a:pt x="3630911" y="193547"/>
                  <a:pt x="3630663" y="194146"/>
                  <a:pt x="3630221" y="194588"/>
                </a:cubicBezTo>
                <a:cubicBezTo>
                  <a:pt x="3629780" y="195029"/>
                  <a:pt x="3629180" y="195278"/>
                  <a:pt x="3628556" y="195278"/>
                </a:cubicBezTo>
                <a:lnTo>
                  <a:pt x="2355" y="195278"/>
                </a:lnTo>
                <a:cubicBezTo>
                  <a:pt x="1731" y="195278"/>
                  <a:pt x="1132" y="195029"/>
                  <a:pt x="690" y="194588"/>
                </a:cubicBezTo>
                <a:cubicBezTo>
                  <a:pt x="248" y="194146"/>
                  <a:pt x="0" y="193547"/>
                  <a:pt x="0" y="192922"/>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lIns="91440" tIns="45720" rIns="91440" bIns="45720" anchor="ctr"/>
          <a:lstStyle/>
          <a:p>
            <a:pPr algn="ctr"/>
            <a:r>
              <a:rPr lang="lv-LV" sz="1600" b="1">
                <a:latin typeface="Roboto Regular"/>
                <a:cs typeface="Calibri"/>
              </a:rPr>
              <a:t>Faktiskā adrese</a:t>
            </a:r>
            <a:endParaRPr lang="lv-LV" sz="1600" b="1">
              <a:latin typeface="Roboto Regular"/>
            </a:endParaRPr>
          </a:p>
        </p:txBody>
      </p:sp>
      <p:grpSp>
        <p:nvGrpSpPr>
          <p:cNvPr id="155" name="Group 49">
            <a:extLst>
              <a:ext uri="{FF2B5EF4-FFF2-40B4-BE49-F238E27FC236}">
                <a16:creationId xmlns:a16="http://schemas.microsoft.com/office/drawing/2014/main" id="{1B220F4B-7EC3-CD5C-E8A1-84392A10E83F}"/>
              </a:ext>
            </a:extLst>
          </p:cNvPr>
          <p:cNvGrpSpPr/>
          <p:nvPr/>
        </p:nvGrpSpPr>
        <p:grpSpPr>
          <a:xfrm>
            <a:off x="6995005" y="2821175"/>
            <a:ext cx="4478768" cy="2732263"/>
            <a:chOff x="0" y="-57150"/>
            <a:chExt cx="14638865" cy="869950"/>
          </a:xfrm>
        </p:grpSpPr>
        <p:sp>
          <p:nvSpPr>
            <p:cNvPr id="156" name="Freeform 50">
              <a:extLst>
                <a:ext uri="{FF2B5EF4-FFF2-40B4-BE49-F238E27FC236}">
                  <a16:creationId xmlns:a16="http://schemas.microsoft.com/office/drawing/2014/main" id="{3C61D78D-DA73-66B7-FBA3-33C8CC667FF1}"/>
                </a:ext>
              </a:extLst>
            </p:cNvPr>
            <p:cNvSpPr/>
            <p:nvPr/>
          </p:nvSpPr>
          <p:spPr>
            <a:xfrm>
              <a:off x="8662849" y="-37820"/>
              <a:ext cx="5976016" cy="183857"/>
            </a:xfrm>
            <a:custGeom>
              <a:avLst/>
              <a:gdLst/>
              <a:ahLst/>
              <a:cxnLst/>
              <a:rect l="l" t="t" r="r" b="b"/>
              <a:pathLst>
                <a:path w="3630911" h="195278">
                  <a:moveTo>
                    <a:pt x="2355" y="0"/>
                  </a:moveTo>
                  <a:lnTo>
                    <a:pt x="3628556" y="0"/>
                  </a:lnTo>
                  <a:cubicBezTo>
                    <a:pt x="3629180" y="0"/>
                    <a:pt x="3629780" y="248"/>
                    <a:pt x="3630221" y="690"/>
                  </a:cubicBezTo>
                  <a:cubicBezTo>
                    <a:pt x="3630663" y="1132"/>
                    <a:pt x="3630911" y="1731"/>
                    <a:pt x="3630911" y="2355"/>
                  </a:cubicBezTo>
                  <a:lnTo>
                    <a:pt x="3630911" y="192922"/>
                  </a:lnTo>
                  <a:cubicBezTo>
                    <a:pt x="3630911" y="193547"/>
                    <a:pt x="3630663" y="194146"/>
                    <a:pt x="3630221" y="194588"/>
                  </a:cubicBezTo>
                  <a:cubicBezTo>
                    <a:pt x="3629780" y="195029"/>
                    <a:pt x="3629180" y="195278"/>
                    <a:pt x="3628556" y="195278"/>
                  </a:cubicBezTo>
                  <a:lnTo>
                    <a:pt x="2355" y="195278"/>
                  </a:lnTo>
                  <a:cubicBezTo>
                    <a:pt x="1731" y="195278"/>
                    <a:pt x="1132" y="195029"/>
                    <a:pt x="690" y="194588"/>
                  </a:cubicBezTo>
                  <a:cubicBezTo>
                    <a:pt x="248" y="194146"/>
                    <a:pt x="0" y="193547"/>
                    <a:pt x="0" y="192922"/>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lIns="91440" tIns="45720" rIns="91440" bIns="45720" anchor="ctr"/>
            <a:lstStyle/>
            <a:p>
              <a:pPr algn="ctr"/>
              <a:r>
                <a:rPr lang="lv-LV" sz="1600" b="1">
                  <a:latin typeface="Roboto Regular"/>
                  <a:cs typeface="Calibri"/>
                </a:rPr>
                <a:t>Lielais</a:t>
              </a:r>
              <a:endParaRPr lang="en-US" sz="2400" b="1">
                <a:latin typeface="Roboto Regular"/>
              </a:endParaRPr>
            </a:p>
          </p:txBody>
        </p:sp>
        <p:sp>
          <p:nvSpPr>
            <p:cNvPr id="157" name="TextBox 51">
              <a:extLst>
                <a:ext uri="{FF2B5EF4-FFF2-40B4-BE49-F238E27FC236}">
                  <a16:creationId xmlns:a16="http://schemas.microsoft.com/office/drawing/2014/main" id="{612B415B-D69F-59D2-3A74-F14778E92EE0}"/>
                </a:ext>
              </a:extLst>
            </p:cNvPr>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600" b="1">
                <a:latin typeface="Roboto Regular"/>
              </a:endParaRPr>
            </a:p>
          </p:txBody>
        </p:sp>
      </p:grpSp>
      <p:grpSp>
        <p:nvGrpSpPr>
          <p:cNvPr id="158" name="Group 49">
            <a:extLst>
              <a:ext uri="{FF2B5EF4-FFF2-40B4-BE49-F238E27FC236}">
                <a16:creationId xmlns:a16="http://schemas.microsoft.com/office/drawing/2014/main" id="{4850F1CF-8FF7-02F0-1C14-BFCA383BAF35}"/>
              </a:ext>
            </a:extLst>
          </p:cNvPr>
          <p:cNvGrpSpPr/>
          <p:nvPr/>
        </p:nvGrpSpPr>
        <p:grpSpPr>
          <a:xfrm>
            <a:off x="7800343" y="2653085"/>
            <a:ext cx="1846872" cy="2676234"/>
            <a:chOff x="-3156901" y="-57150"/>
            <a:chExt cx="5939391" cy="869949"/>
          </a:xfrm>
        </p:grpSpPr>
        <p:sp>
          <p:nvSpPr>
            <p:cNvPr id="159" name="Freeform 50">
              <a:extLst>
                <a:ext uri="{FF2B5EF4-FFF2-40B4-BE49-F238E27FC236}">
                  <a16:creationId xmlns:a16="http://schemas.microsoft.com/office/drawing/2014/main" id="{BA437E05-2505-F922-866A-893830F69EC1}"/>
                </a:ext>
              </a:extLst>
            </p:cNvPr>
            <p:cNvSpPr/>
            <p:nvPr/>
          </p:nvSpPr>
          <p:spPr>
            <a:xfrm>
              <a:off x="-3156901" y="15141"/>
              <a:ext cx="5939391" cy="191493"/>
            </a:xfrm>
            <a:custGeom>
              <a:avLst/>
              <a:gdLst/>
              <a:ahLst/>
              <a:cxnLst/>
              <a:rect l="l" t="t" r="r" b="b"/>
              <a:pathLst>
                <a:path w="3630911" h="195278">
                  <a:moveTo>
                    <a:pt x="2355" y="0"/>
                  </a:moveTo>
                  <a:lnTo>
                    <a:pt x="3628556" y="0"/>
                  </a:lnTo>
                  <a:cubicBezTo>
                    <a:pt x="3629180" y="0"/>
                    <a:pt x="3629780" y="248"/>
                    <a:pt x="3630221" y="690"/>
                  </a:cubicBezTo>
                  <a:cubicBezTo>
                    <a:pt x="3630663" y="1132"/>
                    <a:pt x="3630911" y="1731"/>
                    <a:pt x="3630911" y="2355"/>
                  </a:cubicBezTo>
                  <a:lnTo>
                    <a:pt x="3630911" y="192922"/>
                  </a:lnTo>
                  <a:cubicBezTo>
                    <a:pt x="3630911" y="193547"/>
                    <a:pt x="3630663" y="194146"/>
                    <a:pt x="3630221" y="194588"/>
                  </a:cubicBezTo>
                  <a:cubicBezTo>
                    <a:pt x="3629780" y="195029"/>
                    <a:pt x="3629180" y="195278"/>
                    <a:pt x="3628556" y="195278"/>
                  </a:cubicBezTo>
                  <a:lnTo>
                    <a:pt x="2355" y="195278"/>
                  </a:lnTo>
                  <a:cubicBezTo>
                    <a:pt x="1731" y="195278"/>
                    <a:pt x="1132" y="195029"/>
                    <a:pt x="690" y="194588"/>
                  </a:cubicBezTo>
                  <a:cubicBezTo>
                    <a:pt x="248" y="194146"/>
                    <a:pt x="0" y="193547"/>
                    <a:pt x="0" y="192922"/>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lIns="91440" tIns="45720" rIns="91440" bIns="45720" anchor="ctr"/>
            <a:lstStyle/>
            <a:p>
              <a:pPr algn="ctr"/>
              <a:r>
                <a:rPr lang="lv-LV" sz="1600" b="1">
                  <a:latin typeface="Roboto Regular"/>
                  <a:cs typeface="Calibri"/>
                </a:rPr>
                <a:t>Vidējais</a:t>
              </a:r>
              <a:endParaRPr lang="lv-LV" sz="1600" b="1">
                <a:latin typeface="Roboto Regular"/>
              </a:endParaRPr>
            </a:p>
          </p:txBody>
        </p:sp>
        <p:sp>
          <p:nvSpPr>
            <p:cNvPr id="160" name="TextBox 51">
              <a:extLst>
                <a:ext uri="{FF2B5EF4-FFF2-40B4-BE49-F238E27FC236}">
                  <a16:creationId xmlns:a16="http://schemas.microsoft.com/office/drawing/2014/main" id="{B3E0B9D3-F17C-B0AB-FE56-44CF8BC54831}"/>
                </a:ext>
              </a:extLst>
            </p:cNvPr>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600" b="1">
                <a:latin typeface="Roboto Regular"/>
              </a:endParaRPr>
            </a:p>
          </p:txBody>
        </p:sp>
      </p:grpSp>
      <p:grpSp>
        <p:nvGrpSpPr>
          <p:cNvPr id="161" name="Group 58">
            <a:extLst>
              <a:ext uri="{FF2B5EF4-FFF2-40B4-BE49-F238E27FC236}">
                <a16:creationId xmlns:a16="http://schemas.microsoft.com/office/drawing/2014/main" id="{0E29E893-B0CE-56CE-8A26-79669FB7881D}"/>
              </a:ext>
            </a:extLst>
          </p:cNvPr>
          <p:cNvGrpSpPr/>
          <p:nvPr/>
        </p:nvGrpSpPr>
        <p:grpSpPr>
          <a:xfrm>
            <a:off x="527726" y="3245709"/>
            <a:ext cx="2452841" cy="3241627"/>
            <a:chOff x="0" y="-57150"/>
            <a:chExt cx="812800" cy="869950"/>
          </a:xfrm>
        </p:grpSpPr>
        <p:sp>
          <p:nvSpPr>
            <p:cNvPr id="162" name="Freeform 59">
              <a:extLst>
                <a:ext uri="{FF2B5EF4-FFF2-40B4-BE49-F238E27FC236}">
                  <a16:creationId xmlns:a16="http://schemas.microsoft.com/office/drawing/2014/main" id="{1925F5AC-ECF0-C1E5-95A1-5EFB78E73C95}"/>
                </a:ext>
              </a:extLst>
            </p:cNvPr>
            <p:cNvSpPr/>
            <p:nvPr/>
          </p:nvSpPr>
          <p:spPr>
            <a:xfrm>
              <a:off x="0" y="3713"/>
              <a:ext cx="518702" cy="462636"/>
            </a:xfrm>
            <a:custGeom>
              <a:avLst/>
              <a:gdLst/>
              <a:ahLst/>
              <a:cxnLst/>
              <a:rect l="l" t="t" r="r" b="b"/>
              <a:pathLst>
                <a:path w="518702" h="195278">
                  <a:moveTo>
                    <a:pt x="16486" y="0"/>
                  </a:moveTo>
                  <a:lnTo>
                    <a:pt x="502215" y="0"/>
                  </a:lnTo>
                  <a:cubicBezTo>
                    <a:pt x="506588" y="0"/>
                    <a:pt x="510781" y="1737"/>
                    <a:pt x="513873" y="4829"/>
                  </a:cubicBezTo>
                  <a:cubicBezTo>
                    <a:pt x="516965" y="7921"/>
                    <a:pt x="518702" y="12114"/>
                    <a:pt x="518702" y="16486"/>
                  </a:cubicBezTo>
                  <a:lnTo>
                    <a:pt x="518702" y="178791"/>
                  </a:lnTo>
                  <a:cubicBezTo>
                    <a:pt x="518702" y="187896"/>
                    <a:pt x="511320" y="195278"/>
                    <a:pt x="502215" y="195278"/>
                  </a:cubicBezTo>
                  <a:lnTo>
                    <a:pt x="16486" y="195278"/>
                  </a:lnTo>
                  <a:cubicBezTo>
                    <a:pt x="7381" y="195278"/>
                    <a:pt x="0" y="187896"/>
                    <a:pt x="0" y="178791"/>
                  </a:cubicBezTo>
                  <a:lnTo>
                    <a:pt x="0" y="16486"/>
                  </a:lnTo>
                  <a:cubicBezTo>
                    <a:pt x="0" y="7381"/>
                    <a:pt x="7381" y="0"/>
                    <a:pt x="16486" y="0"/>
                  </a:cubicBezTo>
                  <a:close/>
                </a:path>
              </a:pathLst>
            </a:custGeom>
            <a:solidFill>
              <a:srgbClr val="0AC280"/>
            </a:solidFill>
            <a:ln w="38100">
              <a:solidFill>
                <a:srgbClr val="1B56E8">
                  <a:alpha val="60000"/>
                </a:srgbClr>
              </a:solidFill>
            </a:ln>
          </p:spPr>
          <p:txBody>
            <a:bodyPr/>
            <a:lstStyle/>
            <a:p>
              <a:endParaRPr lang="lv-LV" sz="1200">
                <a:latin typeface="Roboto Regular"/>
              </a:endParaRPr>
            </a:p>
          </p:txBody>
        </p:sp>
        <p:sp>
          <p:nvSpPr>
            <p:cNvPr id="163" name="TextBox 60">
              <a:extLst>
                <a:ext uri="{FF2B5EF4-FFF2-40B4-BE49-F238E27FC236}">
                  <a16:creationId xmlns:a16="http://schemas.microsoft.com/office/drawing/2014/main" id="{71CFD9B2-0549-2303-6C2A-A627C56E42A9}"/>
                </a:ext>
              </a:extLst>
            </p:cNvPr>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latin typeface="Roboto Regular"/>
              </a:endParaRPr>
            </a:p>
          </p:txBody>
        </p:sp>
      </p:grpSp>
      <p:sp>
        <p:nvSpPr>
          <p:cNvPr id="164" name="TextBox 163">
            <a:extLst>
              <a:ext uri="{FF2B5EF4-FFF2-40B4-BE49-F238E27FC236}">
                <a16:creationId xmlns:a16="http://schemas.microsoft.com/office/drawing/2014/main" id="{569A14E1-D706-FADA-6C4F-C144370F3DAB}"/>
              </a:ext>
            </a:extLst>
          </p:cNvPr>
          <p:cNvSpPr txBox="1"/>
          <p:nvPr/>
        </p:nvSpPr>
        <p:spPr>
          <a:xfrm>
            <a:off x="779929" y="3961395"/>
            <a:ext cx="1140759" cy="76174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50" err="1">
                <a:latin typeface="Roboto Regular"/>
              </a:rPr>
              <a:t>Gatavo</a:t>
            </a:r>
            <a:r>
              <a:rPr lang="en-US" sz="1450">
                <a:latin typeface="Roboto Regular"/>
              </a:rPr>
              <a:t> </a:t>
            </a:r>
            <a:endParaRPr lang="en-US" sz="1450">
              <a:latin typeface="Roboto Regular"/>
              <a:cs typeface="Calibri" panose="020F0502020204030204"/>
            </a:endParaRPr>
          </a:p>
          <a:p>
            <a:pPr algn="ctr"/>
            <a:r>
              <a:rPr lang="en-US" sz="1450" err="1">
                <a:latin typeface="Roboto Regular"/>
              </a:rPr>
              <a:t>risinājumu</a:t>
            </a:r>
            <a:r>
              <a:rPr lang="en-US" sz="1450">
                <a:latin typeface="Roboto Regular"/>
              </a:rPr>
              <a:t> </a:t>
            </a:r>
            <a:endParaRPr lang="en-US" sz="1450">
              <a:latin typeface="Roboto Regular"/>
              <a:cs typeface="Calibri"/>
            </a:endParaRPr>
          </a:p>
          <a:p>
            <a:pPr algn="ctr"/>
            <a:r>
              <a:rPr lang="en-US" sz="1450" err="1">
                <a:latin typeface="Roboto Regular"/>
              </a:rPr>
              <a:t>izmaksas</a:t>
            </a:r>
            <a:endParaRPr lang="en-US" sz="1450">
              <a:latin typeface="Roboto Regular"/>
              <a:cs typeface="Calibri"/>
            </a:endParaRPr>
          </a:p>
        </p:txBody>
      </p:sp>
      <p:grpSp>
        <p:nvGrpSpPr>
          <p:cNvPr id="165" name="Group 49">
            <a:extLst>
              <a:ext uri="{FF2B5EF4-FFF2-40B4-BE49-F238E27FC236}">
                <a16:creationId xmlns:a16="http://schemas.microsoft.com/office/drawing/2014/main" id="{BC33EA48-502E-B8E2-B5E7-7238263C790B}"/>
              </a:ext>
            </a:extLst>
          </p:cNvPr>
          <p:cNvGrpSpPr/>
          <p:nvPr/>
        </p:nvGrpSpPr>
        <p:grpSpPr>
          <a:xfrm>
            <a:off x="5973783" y="3246997"/>
            <a:ext cx="1824461" cy="2676237"/>
            <a:chOff x="-2977803" y="-57150"/>
            <a:chExt cx="5939391" cy="869950"/>
          </a:xfrm>
        </p:grpSpPr>
        <p:sp>
          <p:nvSpPr>
            <p:cNvPr id="166" name="Freeform 50">
              <a:extLst>
                <a:ext uri="{FF2B5EF4-FFF2-40B4-BE49-F238E27FC236}">
                  <a16:creationId xmlns:a16="http://schemas.microsoft.com/office/drawing/2014/main" id="{BA7287E3-753E-8EAA-EDEC-9D515D70628F}"/>
                </a:ext>
              </a:extLst>
            </p:cNvPr>
            <p:cNvSpPr/>
            <p:nvPr/>
          </p:nvSpPr>
          <p:spPr>
            <a:xfrm>
              <a:off x="-2977803" y="15141"/>
              <a:ext cx="5939391" cy="191493"/>
            </a:xfrm>
            <a:custGeom>
              <a:avLst/>
              <a:gdLst/>
              <a:ahLst/>
              <a:cxnLst/>
              <a:rect l="l" t="t" r="r" b="b"/>
              <a:pathLst>
                <a:path w="3630911" h="195278">
                  <a:moveTo>
                    <a:pt x="2355" y="0"/>
                  </a:moveTo>
                  <a:lnTo>
                    <a:pt x="3628556" y="0"/>
                  </a:lnTo>
                  <a:cubicBezTo>
                    <a:pt x="3629180" y="0"/>
                    <a:pt x="3629780" y="248"/>
                    <a:pt x="3630221" y="690"/>
                  </a:cubicBezTo>
                  <a:cubicBezTo>
                    <a:pt x="3630663" y="1132"/>
                    <a:pt x="3630911" y="1731"/>
                    <a:pt x="3630911" y="2355"/>
                  </a:cubicBezTo>
                  <a:lnTo>
                    <a:pt x="3630911" y="192922"/>
                  </a:lnTo>
                  <a:cubicBezTo>
                    <a:pt x="3630911" y="193547"/>
                    <a:pt x="3630663" y="194146"/>
                    <a:pt x="3630221" y="194588"/>
                  </a:cubicBezTo>
                  <a:cubicBezTo>
                    <a:pt x="3629780" y="195029"/>
                    <a:pt x="3629180" y="195278"/>
                    <a:pt x="3628556" y="195278"/>
                  </a:cubicBezTo>
                  <a:lnTo>
                    <a:pt x="2355" y="195278"/>
                  </a:lnTo>
                  <a:cubicBezTo>
                    <a:pt x="1731" y="195278"/>
                    <a:pt x="1132" y="195029"/>
                    <a:pt x="690" y="194588"/>
                  </a:cubicBezTo>
                  <a:cubicBezTo>
                    <a:pt x="248" y="194146"/>
                    <a:pt x="0" y="193547"/>
                    <a:pt x="0" y="192922"/>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lIns="91440" tIns="45720" rIns="91440" bIns="45720" anchor="ctr"/>
            <a:lstStyle/>
            <a:p>
              <a:pPr algn="ctr"/>
              <a:r>
                <a:rPr lang="lv-LV" sz="1600" b="1">
                  <a:latin typeface="Roboto Regular"/>
                  <a:cs typeface="Calibri"/>
                </a:rPr>
                <a:t>50%</a:t>
              </a:r>
              <a:endParaRPr lang="lv-LV" sz="1600" b="1">
                <a:latin typeface="Roboto Regular"/>
              </a:endParaRPr>
            </a:p>
          </p:txBody>
        </p:sp>
        <p:sp>
          <p:nvSpPr>
            <p:cNvPr id="167" name="TextBox 51">
              <a:extLst>
                <a:ext uri="{FF2B5EF4-FFF2-40B4-BE49-F238E27FC236}">
                  <a16:creationId xmlns:a16="http://schemas.microsoft.com/office/drawing/2014/main" id="{869EC2A2-2BF1-A982-9BCA-7AF57E82FB6F}"/>
                </a:ext>
              </a:extLst>
            </p:cNvPr>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b="1">
                <a:latin typeface="Roboto Regular"/>
              </a:endParaRPr>
            </a:p>
          </p:txBody>
        </p:sp>
      </p:grpSp>
      <p:grpSp>
        <p:nvGrpSpPr>
          <p:cNvPr id="168" name="Group 49">
            <a:extLst>
              <a:ext uri="{FF2B5EF4-FFF2-40B4-BE49-F238E27FC236}">
                <a16:creationId xmlns:a16="http://schemas.microsoft.com/office/drawing/2014/main" id="{A9B66A32-5F1F-85ED-17D0-515F0A9CF7B6}"/>
              </a:ext>
            </a:extLst>
          </p:cNvPr>
          <p:cNvGrpSpPr/>
          <p:nvPr/>
        </p:nvGrpSpPr>
        <p:grpSpPr>
          <a:xfrm>
            <a:off x="6995005" y="3415086"/>
            <a:ext cx="4478768" cy="2732263"/>
            <a:chOff x="0" y="-57150"/>
            <a:chExt cx="14638865" cy="869950"/>
          </a:xfrm>
        </p:grpSpPr>
        <p:sp>
          <p:nvSpPr>
            <p:cNvPr id="169" name="Freeform 50">
              <a:extLst>
                <a:ext uri="{FF2B5EF4-FFF2-40B4-BE49-F238E27FC236}">
                  <a16:creationId xmlns:a16="http://schemas.microsoft.com/office/drawing/2014/main" id="{A2625623-8FC2-EAD0-57DB-56134ED6A2EA}"/>
                </a:ext>
              </a:extLst>
            </p:cNvPr>
            <p:cNvSpPr/>
            <p:nvPr/>
          </p:nvSpPr>
          <p:spPr>
            <a:xfrm>
              <a:off x="8662849" y="-37820"/>
              <a:ext cx="5976016" cy="183857"/>
            </a:xfrm>
            <a:custGeom>
              <a:avLst/>
              <a:gdLst/>
              <a:ahLst/>
              <a:cxnLst/>
              <a:rect l="l" t="t" r="r" b="b"/>
              <a:pathLst>
                <a:path w="3630911" h="195278">
                  <a:moveTo>
                    <a:pt x="2355" y="0"/>
                  </a:moveTo>
                  <a:lnTo>
                    <a:pt x="3628556" y="0"/>
                  </a:lnTo>
                  <a:cubicBezTo>
                    <a:pt x="3629180" y="0"/>
                    <a:pt x="3629780" y="248"/>
                    <a:pt x="3630221" y="690"/>
                  </a:cubicBezTo>
                  <a:cubicBezTo>
                    <a:pt x="3630663" y="1132"/>
                    <a:pt x="3630911" y="1731"/>
                    <a:pt x="3630911" y="2355"/>
                  </a:cubicBezTo>
                  <a:lnTo>
                    <a:pt x="3630911" y="192922"/>
                  </a:lnTo>
                  <a:cubicBezTo>
                    <a:pt x="3630911" y="193547"/>
                    <a:pt x="3630663" y="194146"/>
                    <a:pt x="3630221" y="194588"/>
                  </a:cubicBezTo>
                  <a:cubicBezTo>
                    <a:pt x="3629780" y="195029"/>
                    <a:pt x="3629180" y="195278"/>
                    <a:pt x="3628556" y="195278"/>
                  </a:cubicBezTo>
                  <a:lnTo>
                    <a:pt x="2355" y="195278"/>
                  </a:lnTo>
                  <a:cubicBezTo>
                    <a:pt x="1731" y="195278"/>
                    <a:pt x="1132" y="195029"/>
                    <a:pt x="690" y="194588"/>
                  </a:cubicBezTo>
                  <a:cubicBezTo>
                    <a:pt x="248" y="194146"/>
                    <a:pt x="0" y="193547"/>
                    <a:pt x="0" y="192922"/>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lIns="91440" tIns="45720" rIns="91440" bIns="45720" anchor="ctr"/>
            <a:lstStyle/>
            <a:p>
              <a:pPr algn="ctr"/>
              <a:r>
                <a:rPr lang="lv-LV" sz="1600" b="1">
                  <a:latin typeface="Roboto Regular"/>
                  <a:cs typeface="Calibri"/>
                </a:rPr>
                <a:t>30%</a:t>
              </a:r>
              <a:endParaRPr lang="en-US" sz="2400" b="1">
                <a:latin typeface="Roboto Regular"/>
              </a:endParaRPr>
            </a:p>
          </p:txBody>
        </p:sp>
        <p:sp>
          <p:nvSpPr>
            <p:cNvPr id="170" name="TextBox 51">
              <a:extLst>
                <a:ext uri="{FF2B5EF4-FFF2-40B4-BE49-F238E27FC236}">
                  <a16:creationId xmlns:a16="http://schemas.microsoft.com/office/drawing/2014/main" id="{04A23AFE-2100-0D42-847D-55F2EB7BECB5}"/>
                </a:ext>
              </a:extLst>
            </p:cNvPr>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600" b="1">
                <a:latin typeface="Roboto Regular"/>
              </a:endParaRPr>
            </a:p>
          </p:txBody>
        </p:sp>
      </p:grpSp>
      <p:grpSp>
        <p:nvGrpSpPr>
          <p:cNvPr id="171" name="Group 49">
            <a:extLst>
              <a:ext uri="{FF2B5EF4-FFF2-40B4-BE49-F238E27FC236}">
                <a16:creationId xmlns:a16="http://schemas.microsoft.com/office/drawing/2014/main" id="{6F503CDB-E811-6F35-8E84-67C143282418}"/>
              </a:ext>
            </a:extLst>
          </p:cNvPr>
          <p:cNvGrpSpPr/>
          <p:nvPr/>
        </p:nvGrpSpPr>
        <p:grpSpPr>
          <a:xfrm>
            <a:off x="7800343" y="3246996"/>
            <a:ext cx="1846872" cy="2676237"/>
            <a:chOff x="-3156901" y="-57150"/>
            <a:chExt cx="5939391" cy="869950"/>
          </a:xfrm>
        </p:grpSpPr>
        <p:sp>
          <p:nvSpPr>
            <p:cNvPr id="172" name="Freeform 50">
              <a:extLst>
                <a:ext uri="{FF2B5EF4-FFF2-40B4-BE49-F238E27FC236}">
                  <a16:creationId xmlns:a16="http://schemas.microsoft.com/office/drawing/2014/main" id="{B2DE57C4-1A66-FA2A-5D1C-7A7CC005D412}"/>
                </a:ext>
              </a:extLst>
            </p:cNvPr>
            <p:cNvSpPr/>
            <p:nvPr/>
          </p:nvSpPr>
          <p:spPr>
            <a:xfrm>
              <a:off x="-3156901" y="15141"/>
              <a:ext cx="5939391" cy="191493"/>
            </a:xfrm>
            <a:custGeom>
              <a:avLst/>
              <a:gdLst/>
              <a:ahLst/>
              <a:cxnLst/>
              <a:rect l="l" t="t" r="r" b="b"/>
              <a:pathLst>
                <a:path w="3630911" h="195278">
                  <a:moveTo>
                    <a:pt x="2355" y="0"/>
                  </a:moveTo>
                  <a:lnTo>
                    <a:pt x="3628556" y="0"/>
                  </a:lnTo>
                  <a:cubicBezTo>
                    <a:pt x="3629180" y="0"/>
                    <a:pt x="3629780" y="248"/>
                    <a:pt x="3630221" y="690"/>
                  </a:cubicBezTo>
                  <a:cubicBezTo>
                    <a:pt x="3630663" y="1132"/>
                    <a:pt x="3630911" y="1731"/>
                    <a:pt x="3630911" y="2355"/>
                  </a:cubicBezTo>
                  <a:lnTo>
                    <a:pt x="3630911" y="192922"/>
                  </a:lnTo>
                  <a:cubicBezTo>
                    <a:pt x="3630911" y="193547"/>
                    <a:pt x="3630663" y="194146"/>
                    <a:pt x="3630221" y="194588"/>
                  </a:cubicBezTo>
                  <a:cubicBezTo>
                    <a:pt x="3629780" y="195029"/>
                    <a:pt x="3629180" y="195278"/>
                    <a:pt x="3628556" y="195278"/>
                  </a:cubicBezTo>
                  <a:lnTo>
                    <a:pt x="2355" y="195278"/>
                  </a:lnTo>
                  <a:cubicBezTo>
                    <a:pt x="1731" y="195278"/>
                    <a:pt x="1132" y="195029"/>
                    <a:pt x="690" y="194588"/>
                  </a:cubicBezTo>
                  <a:cubicBezTo>
                    <a:pt x="248" y="194146"/>
                    <a:pt x="0" y="193547"/>
                    <a:pt x="0" y="192922"/>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lIns="91440" tIns="45720" rIns="91440" bIns="45720" anchor="ctr"/>
            <a:lstStyle/>
            <a:p>
              <a:pPr algn="ctr"/>
              <a:r>
                <a:rPr lang="lv-LV" sz="1600" b="1">
                  <a:latin typeface="Roboto Regular"/>
                  <a:cs typeface="Calibri"/>
                </a:rPr>
                <a:t>40%</a:t>
              </a:r>
            </a:p>
          </p:txBody>
        </p:sp>
        <p:sp>
          <p:nvSpPr>
            <p:cNvPr id="173" name="TextBox 51">
              <a:extLst>
                <a:ext uri="{FF2B5EF4-FFF2-40B4-BE49-F238E27FC236}">
                  <a16:creationId xmlns:a16="http://schemas.microsoft.com/office/drawing/2014/main" id="{9D79CB2A-E5C7-4E32-52ED-544B258C1D75}"/>
                </a:ext>
              </a:extLst>
            </p:cNvPr>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b="1">
                <a:latin typeface="Roboto Regular"/>
              </a:endParaRPr>
            </a:p>
          </p:txBody>
        </p:sp>
      </p:grpSp>
      <p:grpSp>
        <p:nvGrpSpPr>
          <p:cNvPr id="174" name="Group 49">
            <a:extLst>
              <a:ext uri="{FF2B5EF4-FFF2-40B4-BE49-F238E27FC236}">
                <a16:creationId xmlns:a16="http://schemas.microsoft.com/office/drawing/2014/main" id="{CC5C4D2B-850B-D6EC-FCB9-230D3CE61B83}"/>
              </a:ext>
            </a:extLst>
          </p:cNvPr>
          <p:cNvGrpSpPr/>
          <p:nvPr/>
        </p:nvGrpSpPr>
        <p:grpSpPr>
          <a:xfrm>
            <a:off x="5984988" y="3728850"/>
            <a:ext cx="1813256" cy="4211442"/>
            <a:chOff x="-2941322" y="-57150"/>
            <a:chExt cx="5902914" cy="869950"/>
          </a:xfrm>
        </p:grpSpPr>
        <p:sp>
          <p:nvSpPr>
            <p:cNvPr id="175" name="Freeform 50">
              <a:extLst>
                <a:ext uri="{FF2B5EF4-FFF2-40B4-BE49-F238E27FC236}">
                  <a16:creationId xmlns:a16="http://schemas.microsoft.com/office/drawing/2014/main" id="{874747A1-DA08-C72E-4388-E1332A4347A4}"/>
                </a:ext>
              </a:extLst>
            </p:cNvPr>
            <p:cNvSpPr/>
            <p:nvPr/>
          </p:nvSpPr>
          <p:spPr>
            <a:xfrm>
              <a:off x="-2941322" y="10511"/>
              <a:ext cx="5902914" cy="240103"/>
            </a:xfrm>
            <a:custGeom>
              <a:avLst/>
              <a:gdLst/>
              <a:ahLst/>
              <a:cxnLst/>
              <a:rect l="l" t="t" r="r" b="b"/>
              <a:pathLst>
                <a:path w="3630911" h="195278">
                  <a:moveTo>
                    <a:pt x="2355" y="0"/>
                  </a:moveTo>
                  <a:lnTo>
                    <a:pt x="3628556" y="0"/>
                  </a:lnTo>
                  <a:cubicBezTo>
                    <a:pt x="3629180" y="0"/>
                    <a:pt x="3629780" y="248"/>
                    <a:pt x="3630221" y="690"/>
                  </a:cubicBezTo>
                  <a:cubicBezTo>
                    <a:pt x="3630663" y="1132"/>
                    <a:pt x="3630911" y="1731"/>
                    <a:pt x="3630911" y="2355"/>
                  </a:cubicBezTo>
                  <a:lnTo>
                    <a:pt x="3630911" y="192922"/>
                  </a:lnTo>
                  <a:cubicBezTo>
                    <a:pt x="3630911" y="193547"/>
                    <a:pt x="3630663" y="194146"/>
                    <a:pt x="3630221" y="194588"/>
                  </a:cubicBezTo>
                  <a:cubicBezTo>
                    <a:pt x="3629780" y="195029"/>
                    <a:pt x="3629180" y="195278"/>
                    <a:pt x="3628556" y="195278"/>
                  </a:cubicBezTo>
                  <a:lnTo>
                    <a:pt x="2355" y="195278"/>
                  </a:lnTo>
                  <a:cubicBezTo>
                    <a:pt x="1731" y="195278"/>
                    <a:pt x="1132" y="195029"/>
                    <a:pt x="690" y="194588"/>
                  </a:cubicBezTo>
                  <a:cubicBezTo>
                    <a:pt x="248" y="194146"/>
                    <a:pt x="0" y="193547"/>
                    <a:pt x="0" y="192922"/>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lIns="91440" tIns="45720" rIns="91440" bIns="45720" anchor="ctr"/>
            <a:lstStyle/>
            <a:p>
              <a:pPr algn="ctr"/>
              <a:r>
                <a:rPr lang="lv-LV" sz="1600" b="1">
                  <a:latin typeface="Roboto Regular"/>
                  <a:cs typeface="Calibri"/>
                </a:rPr>
                <a:t>60%</a:t>
              </a:r>
              <a:endParaRPr lang="lv-LV" sz="1600" b="1">
                <a:latin typeface="Roboto Regular"/>
              </a:endParaRPr>
            </a:p>
          </p:txBody>
        </p:sp>
        <p:sp>
          <p:nvSpPr>
            <p:cNvPr id="176" name="TextBox 51">
              <a:extLst>
                <a:ext uri="{FF2B5EF4-FFF2-40B4-BE49-F238E27FC236}">
                  <a16:creationId xmlns:a16="http://schemas.microsoft.com/office/drawing/2014/main" id="{09F99140-B433-B02B-2762-43EDDB14AC99}"/>
                </a:ext>
              </a:extLst>
            </p:cNvPr>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600" b="1">
                <a:latin typeface="Roboto Regular"/>
              </a:endParaRPr>
            </a:p>
          </p:txBody>
        </p:sp>
      </p:grpSp>
      <p:grpSp>
        <p:nvGrpSpPr>
          <p:cNvPr id="177" name="Group 49">
            <a:extLst>
              <a:ext uri="{FF2B5EF4-FFF2-40B4-BE49-F238E27FC236}">
                <a16:creationId xmlns:a16="http://schemas.microsoft.com/office/drawing/2014/main" id="{BD4DDB51-9672-89B6-9039-D74C77C0FCBC}"/>
              </a:ext>
            </a:extLst>
          </p:cNvPr>
          <p:cNvGrpSpPr/>
          <p:nvPr/>
        </p:nvGrpSpPr>
        <p:grpSpPr>
          <a:xfrm>
            <a:off x="6995005" y="3975380"/>
            <a:ext cx="4478768" cy="4289879"/>
            <a:chOff x="0" y="-57150"/>
            <a:chExt cx="14638865" cy="869950"/>
          </a:xfrm>
        </p:grpSpPr>
        <p:sp>
          <p:nvSpPr>
            <p:cNvPr id="178" name="Freeform 50">
              <a:extLst>
                <a:ext uri="{FF2B5EF4-FFF2-40B4-BE49-F238E27FC236}">
                  <a16:creationId xmlns:a16="http://schemas.microsoft.com/office/drawing/2014/main" id="{8D20BD50-B632-47A4-EB76-CE6BD7936078}"/>
                </a:ext>
              </a:extLst>
            </p:cNvPr>
            <p:cNvSpPr/>
            <p:nvPr/>
          </p:nvSpPr>
          <p:spPr>
            <a:xfrm>
              <a:off x="8662849" y="-40092"/>
              <a:ext cx="5976016" cy="237267"/>
            </a:xfrm>
            <a:custGeom>
              <a:avLst/>
              <a:gdLst/>
              <a:ahLst/>
              <a:cxnLst/>
              <a:rect l="l" t="t" r="r" b="b"/>
              <a:pathLst>
                <a:path w="3630911" h="195278">
                  <a:moveTo>
                    <a:pt x="2355" y="0"/>
                  </a:moveTo>
                  <a:lnTo>
                    <a:pt x="3628556" y="0"/>
                  </a:lnTo>
                  <a:cubicBezTo>
                    <a:pt x="3629180" y="0"/>
                    <a:pt x="3629780" y="248"/>
                    <a:pt x="3630221" y="690"/>
                  </a:cubicBezTo>
                  <a:cubicBezTo>
                    <a:pt x="3630663" y="1132"/>
                    <a:pt x="3630911" y="1731"/>
                    <a:pt x="3630911" y="2355"/>
                  </a:cubicBezTo>
                  <a:lnTo>
                    <a:pt x="3630911" y="192922"/>
                  </a:lnTo>
                  <a:cubicBezTo>
                    <a:pt x="3630911" y="193547"/>
                    <a:pt x="3630663" y="194146"/>
                    <a:pt x="3630221" y="194588"/>
                  </a:cubicBezTo>
                  <a:cubicBezTo>
                    <a:pt x="3629780" y="195029"/>
                    <a:pt x="3629180" y="195278"/>
                    <a:pt x="3628556" y="195278"/>
                  </a:cubicBezTo>
                  <a:lnTo>
                    <a:pt x="2355" y="195278"/>
                  </a:lnTo>
                  <a:cubicBezTo>
                    <a:pt x="1731" y="195278"/>
                    <a:pt x="1132" y="195029"/>
                    <a:pt x="690" y="194588"/>
                  </a:cubicBezTo>
                  <a:cubicBezTo>
                    <a:pt x="248" y="194146"/>
                    <a:pt x="0" y="193547"/>
                    <a:pt x="0" y="192922"/>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lIns="91440" tIns="45720" rIns="91440" bIns="45720" anchor="ctr"/>
            <a:lstStyle/>
            <a:p>
              <a:pPr algn="ctr"/>
              <a:r>
                <a:rPr lang="lv-LV" sz="1600" b="1">
                  <a:latin typeface="Roboto Regular"/>
                  <a:cs typeface="Calibri"/>
                </a:rPr>
                <a:t>40%</a:t>
              </a:r>
              <a:endParaRPr lang="en-US" sz="2400" b="1">
                <a:latin typeface="Roboto Regular"/>
              </a:endParaRPr>
            </a:p>
          </p:txBody>
        </p:sp>
        <p:sp>
          <p:nvSpPr>
            <p:cNvPr id="179" name="TextBox 51">
              <a:extLst>
                <a:ext uri="{FF2B5EF4-FFF2-40B4-BE49-F238E27FC236}">
                  <a16:creationId xmlns:a16="http://schemas.microsoft.com/office/drawing/2014/main" id="{C27426C4-EE8A-E8C9-816A-10E42D315FD5}"/>
                </a:ext>
              </a:extLst>
            </p:cNvPr>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600" b="1">
                <a:latin typeface="Roboto Regular"/>
              </a:endParaRPr>
            </a:p>
          </p:txBody>
        </p:sp>
      </p:grpSp>
      <p:sp>
        <p:nvSpPr>
          <p:cNvPr id="181" name="Freeform 50">
            <a:extLst>
              <a:ext uri="{FF2B5EF4-FFF2-40B4-BE49-F238E27FC236}">
                <a16:creationId xmlns:a16="http://schemas.microsoft.com/office/drawing/2014/main" id="{934C7448-C407-54F1-EA4E-6CF177E7C3C9}"/>
              </a:ext>
            </a:extLst>
          </p:cNvPr>
          <p:cNvSpPr/>
          <p:nvPr/>
        </p:nvSpPr>
        <p:spPr>
          <a:xfrm>
            <a:off x="7800343" y="4067601"/>
            <a:ext cx="1846872" cy="1151136"/>
          </a:xfrm>
          <a:custGeom>
            <a:avLst/>
            <a:gdLst/>
            <a:ahLst/>
            <a:cxnLst/>
            <a:rect l="l" t="t" r="r" b="b"/>
            <a:pathLst>
              <a:path w="3630911" h="195278">
                <a:moveTo>
                  <a:pt x="2355" y="0"/>
                </a:moveTo>
                <a:lnTo>
                  <a:pt x="3628556" y="0"/>
                </a:lnTo>
                <a:cubicBezTo>
                  <a:pt x="3629180" y="0"/>
                  <a:pt x="3629780" y="248"/>
                  <a:pt x="3630221" y="690"/>
                </a:cubicBezTo>
                <a:cubicBezTo>
                  <a:pt x="3630663" y="1132"/>
                  <a:pt x="3630911" y="1731"/>
                  <a:pt x="3630911" y="2355"/>
                </a:cubicBezTo>
                <a:lnTo>
                  <a:pt x="3630911" y="192922"/>
                </a:lnTo>
                <a:cubicBezTo>
                  <a:pt x="3630911" y="193547"/>
                  <a:pt x="3630663" y="194146"/>
                  <a:pt x="3630221" y="194588"/>
                </a:cubicBezTo>
                <a:cubicBezTo>
                  <a:pt x="3629780" y="195029"/>
                  <a:pt x="3629180" y="195278"/>
                  <a:pt x="3628556" y="195278"/>
                </a:cubicBezTo>
                <a:lnTo>
                  <a:pt x="2355" y="195278"/>
                </a:lnTo>
                <a:cubicBezTo>
                  <a:pt x="1731" y="195278"/>
                  <a:pt x="1132" y="195029"/>
                  <a:pt x="690" y="194588"/>
                </a:cubicBezTo>
                <a:cubicBezTo>
                  <a:pt x="248" y="194146"/>
                  <a:pt x="0" y="193547"/>
                  <a:pt x="0" y="192922"/>
                </a:cubicBezTo>
                <a:lnTo>
                  <a:pt x="0" y="2355"/>
                </a:lnTo>
                <a:cubicBezTo>
                  <a:pt x="0" y="1731"/>
                  <a:pt x="248" y="1132"/>
                  <a:pt x="690" y="690"/>
                </a:cubicBezTo>
                <a:cubicBezTo>
                  <a:pt x="1132" y="248"/>
                  <a:pt x="1731" y="0"/>
                  <a:pt x="2355" y="0"/>
                </a:cubicBezTo>
                <a:close/>
              </a:path>
            </a:pathLst>
          </a:custGeom>
          <a:solidFill>
            <a:srgbClr val="FFFFFF">
              <a:alpha val="60000"/>
            </a:srgbClr>
          </a:solidFill>
          <a:ln w="38100">
            <a:solidFill>
              <a:srgbClr val="1B56E8">
                <a:alpha val="60000"/>
              </a:srgbClr>
            </a:solidFill>
          </a:ln>
        </p:spPr>
        <p:txBody>
          <a:bodyPr lIns="91440" tIns="45720" rIns="91440" bIns="45720" anchor="ctr"/>
          <a:lstStyle/>
          <a:p>
            <a:pPr algn="ctr"/>
            <a:r>
              <a:rPr lang="lv-LV" sz="1600" b="1">
                <a:latin typeface="Roboto Regular"/>
                <a:cs typeface="Calibri"/>
              </a:rPr>
              <a:t>50%</a:t>
            </a:r>
          </a:p>
        </p:txBody>
      </p:sp>
      <p:sp>
        <p:nvSpPr>
          <p:cNvPr id="183" name="TextBox 182">
            <a:extLst>
              <a:ext uri="{FF2B5EF4-FFF2-40B4-BE49-F238E27FC236}">
                <a16:creationId xmlns:a16="http://schemas.microsoft.com/office/drawing/2014/main" id="{781295A1-6CFE-574D-3DE7-AB9952CC2D63}"/>
              </a:ext>
            </a:extLst>
          </p:cNvPr>
          <p:cNvSpPr txBox="1"/>
          <p:nvPr/>
        </p:nvSpPr>
        <p:spPr>
          <a:xfrm>
            <a:off x="2404781" y="4152901"/>
            <a:ext cx="1006288"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50">
                <a:latin typeface="Roboto Regular"/>
              </a:rPr>
              <a:t>Vidzeme, Latgale, </a:t>
            </a:r>
            <a:endParaRPr lang="en-US" sz="1450">
              <a:latin typeface="Roboto Regular"/>
              <a:cs typeface="Calibri" panose="020F0502020204030204"/>
            </a:endParaRPr>
          </a:p>
          <a:p>
            <a:pPr algn="ctr"/>
            <a:r>
              <a:rPr lang="en-US" sz="1450" err="1">
                <a:latin typeface="Roboto Regular"/>
              </a:rPr>
              <a:t>Kurzeme</a:t>
            </a:r>
            <a:r>
              <a:rPr lang="en-US" sz="1450">
                <a:latin typeface="Roboto Regular"/>
              </a:rPr>
              <a:t>, </a:t>
            </a:r>
            <a:r>
              <a:rPr lang="en-US" sz="1450" err="1">
                <a:latin typeface="Roboto Regular"/>
              </a:rPr>
              <a:t>Zemgale</a:t>
            </a:r>
            <a:r>
              <a:rPr lang="en-US" sz="1450">
                <a:latin typeface="Roboto Regular"/>
                <a:ea typeface="Roboto Bold"/>
                <a:cs typeface="Roboto Bold"/>
              </a:rPr>
              <a:t>​</a:t>
            </a:r>
            <a:endParaRPr lang="en-US" sz="1450">
              <a:latin typeface="Roboto Regular"/>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5C26554E-F017-9B83-A6E9-1252176F12D8}"/>
              </a:ext>
            </a:extLst>
          </p:cNvPr>
          <p:cNvSpPr/>
          <p:nvPr/>
        </p:nvSpPr>
        <p:spPr>
          <a:xfrm>
            <a:off x="53162" y="31548"/>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grpSp>
        <p:nvGrpSpPr>
          <p:cNvPr id="2" name="Group 2"/>
          <p:cNvGrpSpPr/>
          <p:nvPr/>
        </p:nvGrpSpPr>
        <p:grpSpPr>
          <a:xfrm>
            <a:off x="1353098" y="1675236"/>
            <a:ext cx="8067965" cy="810529"/>
            <a:chOff x="0" y="0"/>
            <a:chExt cx="2673486" cy="268585"/>
          </a:xfrm>
        </p:grpSpPr>
        <p:sp>
          <p:nvSpPr>
            <p:cNvPr id="3" name="Freeform 3"/>
            <p:cNvSpPr/>
            <p:nvPr/>
          </p:nvSpPr>
          <p:spPr>
            <a:xfrm>
              <a:off x="0" y="0"/>
              <a:ext cx="2673486" cy="268585"/>
            </a:xfrm>
            <a:custGeom>
              <a:avLst/>
              <a:gdLst/>
              <a:ahLst/>
              <a:cxnLst/>
              <a:rect l="l" t="t" r="r" b="b"/>
              <a:pathLst>
                <a:path w="2673486" h="268585">
                  <a:moveTo>
                    <a:pt x="3199" y="0"/>
                  </a:moveTo>
                  <a:lnTo>
                    <a:pt x="2670287" y="0"/>
                  </a:lnTo>
                  <a:cubicBezTo>
                    <a:pt x="2672054" y="0"/>
                    <a:pt x="2673486" y="1432"/>
                    <a:pt x="2673486" y="3199"/>
                  </a:cubicBezTo>
                  <a:lnTo>
                    <a:pt x="2673486" y="265387"/>
                  </a:lnTo>
                  <a:cubicBezTo>
                    <a:pt x="2673486" y="267153"/>
                    <a:pt x="2672054" y="268585"/>
                    <a:pt x="2670287" y="268585"/>
                  </a:cubicBezTo>
                  <a:lnTo>
                    <a:pt x="3199" y="268585"/>
                  </a:lnTo>
                  <a:cubicBezTo>
                    <a:pt x="2350" y="268585"/>
                    <a:pt x="1537" y="268248"/>
                    <a:pt x="937" y="267648"/>
                  </a:cubicBezTo>
                  <a:cubicBezTo>
                    <a:pt x="337" y="267049"/>
                    <a:pt x="0" y="266235"/>
                    <a:pt x="0" y="265387"/>
                  </a:cubicBezTo>
                  <a:lnTo>
                    <a:pt x="0" y="3199"/>
                  </a:lnTo>
                  <a:cubicBezTo>
                    <a:pt x="0" y="1432"/>
                    <a:pt x="1432" y="0"/>
                    <a:pt x="3199" y="0"/>
                  </a:cubicBezTo>
                  <a:close/>
                </a:path>
              </a:pathLst>
            </a:custGeom>
            <a:solidFill>
              <a:srgbClr val="D9D9D9"/>
            </a:solidFill>
            <a:ln w="38100" cap="sq">
              <a:solidFill>
                <a:srgbClr val="1B56E8"/>
              </a:solidFill>
              <a:miter/>
            </a:ln>
          </p:spPr>
          <p:txBody>
            <a:bodyPr/>
            <a:lstStyle/>
            <a:p>
              <a:endParaRPr lang="lv-LV" sz="1200"/>
            </a:p>
          </p:txBody>
        </p:sp>
        <p:sp>
          <p:nvSpPr>
            <p:cNvPr id="4" name="TextBox 4"/>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5" name="Group 5"/>
          <p:cNvGrpSpPr/>
          <p:nvPr/>
        </p:nvGrpSpPr>
        <p:grpSpPr>
          <a:xfrm>
            <a:off x="1353098" y="2751273"/>
            <a:ext cx="8067965" cy="1653019"/>
            <a:chOff x="0" y="0"/>
            <a:chExt cx="2673486" cy="547762"/>
          </a:xfrm>
        </p:grpSpPr>
        <p:sp>
          <p:nvSpPr>
            <p:cNvPr id="6" name="Freeform 6"/>
            <p:cNvSpPr/>
            <p:nvPr/>
          </p:nvSpPr>
          <p:spPr>
            <a:xfrm>
              <a:off x="0" y="0"/>
              <a:ext cx="2673486" cy="547762"/>
            </a:xfrm>
            <a:custGeom>
              <a:avLst/>
              <a:gdLst/>
              <a:ahLst/>
              <a:cxnLst/>
              <a:rect l="l" t="t" r="r" b="b"/>
              <a:pathLst>
                <a:path w="2673486" h="547762">
                  <a:moveTo>
                    <a:pt x="3199" y="0"/>
                  </a:moveTo>
                  <a:lnTo>
                    <a:pt x="2670287" y="0"/>
                  </a:lnTo>
                  <a:cubicBezTo>
                    <a:pt x="2672054" y="0"/>
                    <a:pt x="2673486" y="1432"/>
                    <a:pt x="2673486" y="3199"/>
                  </a:cubicBezTo>
                  <a:lnTo>
                    <a:pt x="2673486" y="544563"/>
                  </a:lnTo>
                  <a:cubicBezTo>
                    <a:pt x="2673486" y="546329"/>
                    <a:pt x="2672054" y="547762"/>
                    <a:pt x="2670287" y="547762"/>
                  </a:cubicBezTo>
                  <a:lnTo>
                    <a:pt x="3199" y="547762"/>
                  </a:lnTo>
                  <a:cubicBezTo>
                    <a:pt x="2350" y="547762"/>
                    <a:pt x="1537" y="547425"/>
                    <a:pt x="937" y="546825"/>
                  </a:cubicBezTo>
                  <a:cubicBezTo>
                    <a:pt x="337" y="546225"/>
                    <a:pt x="0" y="545411"/>
                    <a:pt x="0" y="544563"/>
                  </a:cubicBezTo>
                  <a:lnTo>
                    <a:pt x="0" y="3199"/>
                  </a:lnTo>
                  <a:cubicBezTo>
                    <a:pt x="0" y="1432"/>
                    <a:pt x="1432" y="0"/>
                    <a:pt x="3199" y="0"/>
                  </a:cubicBezTo>
                  <a:close/>
                </a:path>
              </a:pathLst>
            </a:custGeom>
            <a:solidFill>
              <a:srgbClr val="D9D9D9"/>
            </a:solidFill>
            <a:ln w="38100" cap="sq">
              <a:solidFill>
                <a:srgbClr val="1B56E8"/>
              </a:solidFill>
              <a:miter/>
            </a:ln>
          </p:spPr>
          <p:txBody>
            <a:bodyPr/>
            <a:lstStyle/>
            <a:p>
              <a:endParaRPr lang="lv-LV" sz="1200"/>
            </a:p>
          </p:txBody>
        </p:sp>
        <p:sp>
          <p:nvSpPr>
            <p:cNvPr id="7" name="TextBox 7"/>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8" name="Group 8"/>
          <p:cNvGrpSpPr/>
          <p:nvPr/>
        </p:nvGrpSpPr>
        <p:grpSpPr>
          <a:xfrm>
            <a:off x="1353098" y="4614953"/>
            <a:ext cx="10151175" cy="865835"/>
            <a:chOff x="0" y="0"/>
            <a:chExt cx="3363800" cy="286912"/>
          </a:xfrm>
        </p:grpSpPr>
        <p:sp>
          <p:nvSpPr>
            <p:cNvPr id="9" name="Freeform 9"/>
            <p:cNvSpPr/>
            <p:nvPr/>
          </p:nvSpPr>
          <p:spPr>
            <a:xfrm>
              <a:off x="0" y="0"/>
              <a:ext cx="3363800" cy="286912"/>
            </a:xfrm>
            <a:custGeom>
              <a:avLst/>
              <a:gdLst/>
              <a:ahLst/>
              <a:cxnLst/>
              <a:rect l="l" t="t" r="r" b="b"/>
              <a:pathLst>
                <a:path w="3363800" h="286912">
                  <a:moveTo>
                    <a:pt x="2542" y="0"/>
                  </a:moveTo>
                  <a:lnTo>
                    <a:pt x="3361258" y="0"/>
                  </a:lnTo>
                  <a:cubicBezTo>
                    <a:pt x="3361932" y="0"/>
                    <a:pt x="3362579" y="268"/>
                    <a:pt x="3363056" y="745"/>
                  </a:cubicBezTo>
                  <a:cubicBezTo>
                    <a:pt x="3363532" y="1221"/>
                    <a:pt x="3363800" y="1868"/>
                    <a:pt x="3363800" y="2542"/>
                  </a:cubicBezTo>
                  <a:lnTo>
                    <a:pt x="3363800" y="284370"/>
                  </a:lnTo>
                  <a:cubicBezTo>
                    <a:pt x="3363800" y="285044"/>
                    <a:pt x="3363532" y="285691"/>
                    <a:pt x="3363056" y="286168"/>
                  </a:cubicBezTo>
                  <a:cubicBezTo>
                    <a:pt x="3362579" y="286644"/>
                    <a:pt x="3361932" y="286912"/>
                    <a:pt x="3361258" y="286912"/>
                  </a:cubicBezTo>
                  <a:lnTo>
                    <a:pt x="2542" y="286912"/>
                  </a:lnTo>
                  <a:cubicBezTo>
                    <a:pt x="1868" y="286912"/>
                    <a:pt x="1221" y="286644"/>
                    <a:pt x="745" y="286168"/>
                  </a:cubicBezTo>
                  <a:cubicBezTo>
                    <a:pt x="268" y="285691"/>
                    <a:pt x="0" y="285044"/>
                    <a:pt x="0" y="284370"/>
                  </a:cubicBezTo>
                  <a:lnTo>
                    <a:pt x="0" y="2542"/>
                  </a:lnTo>
                  <a:cubicBezTo>
                    <a:pt x="0" y="1868"/>
                    <a:pt x="268" y="1221"/>
                    <a:pt x="745" y="745"/>
                  </a:cubicBezTo>
                  <a:cubicBezTo>
                    <a:pt x="1221" y="268"/>
                    <a:pt x="1868" y="0"/>
                    <a:pt x="2542" y="0"/>
                  </a:cubicBezTo>
                  <a:close/>
                </a:path>
              </a:pathLst>
            </a:custGeom>
            <a:solidFill>
              <a:srgbClr val="D9D9D9"/>
            </a:solidFill>
            <a:ln w="38100" cap="sq">
              <a:solidFill>
                <a:srgbClr val="1B56E8"/>
              </a:solidFill>
              <a:miter/>
            </a:ln>
          </p:spPr>
          <p:txBody>
            <a:bodyPr/>
            <a:lstStyle/>
            <a:p>
              <a:endParaRPr lang="lv-LV" sz="1200"/>
            </a:p>
          </p:txBody>
        </p:sp>
        <p:sp>
          <p:nvSpPr>
            <p:cNvPr id="10" name="TextBox 10"/>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sp>
        <p:nvSpPr>
          <p:cNvPr id="11" name="TextBox 11"/>
          <p:cNvSpPr txBox="1"/>
          <p:nvPr/>
        </p:nvSpPr>
        <p:spPr>
          <a:xfrm>
            <a:off x="1515269" y="4638345"/>
            <a:ext cx="9406731" cy="766235"/>
          </a:xfrm>
          <a:prstGeom prst="rect">
            <a:avLst/>
          </a:prstGeom>
        </p:spPr>
        <p:txBody>
          <a:bodyPr wrap="square" lIns="0" tIns="0" rIns="0" bIns="0" rtlCol="0" anchor="t">
            <a:spAutoFit/>
          </a:bodyPr>
          <a:lstStyle/>
          <a:p>
            <a:pPr>
              <a:lnSpc>
                <a:spcPts val="3080"/>
              </a:lnSpc>
            </a:pPr>
            <a:r>
              <a:rPr lang="en-US" sz="2200" err="1">
                <a:solidFill>
                  <a:srgbClr val="1B56E8"/>
                </a:solidFill>
                <a:latin typeface="Roboto Bold"/>
              </a:rPr>
              <a:t>Kapitāla</a:t>
            </a:r>
            <a:r>
              <a:rPr lang="en-US" sz="2200">
                <a:solidFill>
                  <a:srgbClr val="1B56E8"/>
                </a:solidFill>
                <a:latin typeface="Roboto Bold"/>
              </a:rPr>
              <a:t> </a:t>
            </a:r>
            <a:r>
              <a:rPr lang="en-US" sz="2200" err="1">
                <a:solidFill>
                  <a:srgbClr val="1B56E8"/>
                </a:solidFill>
                <a:latin typeface="Roboto Bold"/>
              </a:rPr>
              <a:t>atlaide</a:t>
            </a:r>
            <a:r>
              <a:rPr lang="en-US" sz="2200">
                <a:solidFill>
                  <a:srgbClr val="1B56E8"/>
                </a:solidFill>
                <a:latin typeface="Roboto Bold"/>
              </a:rPr>
              <a:t> ALTUM </a:t>
            </a:r>
            <a:r>
              <a:rPr lang="en-US" sz="2200" err="1">
                <a:solidFill>
                  <a:srgbClr val="1B56E8"/>
                </a:solidFill>
                <a:latin typeface="Roboto Bold"/>
              </a:rPr>
              <a:t>aizdevumam</a:t>
            </a:r>
            <a:r>
              <a:rPr lang="en-US" sz="2200">
                <a:solidFill>
                  <a:srgbClr val="1B56E8"/>
                </a:solidFill>
                <a:latin typeface="Roboto Bold"/>
              </a:rPr>
              <a:t> </a:t>
            </a:r>
            <a:r>
              <a:rPr lang="en-US" sz="2200" err="1">
                <a:solidFill>
                  <a:srgbClr val="1B56E8"/>
                </a:solidFill>
                <a:latin typeface="Roboto Bold"/>
              </a:rPr>
              <a:t>līdz</a:t>
            </a:r>
            <a:r>
              <a:rPr lang="en-US" sz="2200">
                <a:solidFill>
                  <a:srgbClr val="1B56E8"/>
                </a:solidFill>
                <a:latin typeface="Roboto Bold"/>
              </a:rPr>
              <a:t> 35% no </a:t>
            </a:r>
            <a:r>
              <a:rPr lang="en-US" sz="2200" err="1">
                <a:solidFill>
                  <a:srgbClr val="1B56E8"/>
                </a:solidFill>
                <a:latin typeface="Roboto Bold"/>
              </a:rPr>
              <a:t>projekta</a:t>
            </a:r>
            <a:r>
              <a:rPr lang="en-US" sz="2200">
                <a:solidFill>
                  <a:srgbClr val="1B56E8"/>
                </a:solidFill>
                <a:latin typeface="Roboto Bold"/>
              </a:rPr>
              <a:t> </a:t>
            </a:r>
            <a:r>
              <a:rPr lang="en-US" sz="2200" err="1">
                <a:solidFill>
                  <a:srgbClr val="1B56E8"/>
                </a:solidFill>
                <a:latin typeface="Roboto Bold"/>
              </a:rPr>
              <a:t>kopējām</a:t>
            </a:r>
            <a:r>
              <a:rPr lang="en-US" sz="2200">
                <a:solidFill>
                  <a:srgbClr val="1B56E8"/>
                </a:solidFill>
                <a:latin typeface="Roboto Bold"/>
              </a:rPr>
              <a:t> </a:t>
            </a:r>
          </a:p>
          <a:p>
            <a:pPr>
              <a:lnSpc>
                <a:spcPts val="3080"/>
              </a:lnSpc>
            </a:pPr>
            <a:r>
              <a:rPr lang="en-US" sz="2200" err="1">
                <a:solidFill>
                  <a:srgbClr val="1B56E8"/>
                </a:solidFill>
                <a:latin typeface="Roboto Bold"/>
              </a:rPr>
              <a:t>izmaksām</a:t>
            </a:r>
            <a:r>
              <a:rPr lang="en-US" sz="2200">
                <a:solidFill>
                  <a:srgbClr val="1B56E8"/>
                </a:solidFill>
                <a:latin typeface="Roboto Bold"/>
              </a:rPr>
              <a:t> (</a:t>
            </a:r>
            <a:r>
              <a:rPr lang="en-US" sz="2200" err="1">
                <a:solidFill>
                  <a:srgbClr val="1B56E8"/>
                </a:solidFill>
                <a:latin typeface="Roboto Bold"/>
              </a:rPr>
              <a:t>attiecināmās</a:t>
            </a:r>
            <a:r>
              <a:rPr lang="en-US" sz="2200">
                <a:solidFill>
                  <a:srgbClr val="1B56E8"/>
                </a:solidFill>
                <a:latin typeface="Roboto Bold"/>
              </a:rPr>
              <a:t> + </a:t>
            </a:r>
            <a:r>
              <a:rPr lang="en-US" sz="2200" err="1">
                <a:solidFill>
                  <a:srgbClr val="1B56E8"/>
                </a:solidFill>
                <a:latin typeface="Roboto Bold"/>
              </a:rPr>
              <a:t>neattiecināmās</a:t>
            </a:r>
            <a:r>
              <a:rPr lang="en-US" sz="2200">
                <a:solidFill>
                  <a:srgbClr val="1B56E8"/>
                </a:solidFill>
                <a:latin typeface="Roboto Bold"/>
              </a:rPr>
              <a:t>), </a:t>
            </a:r>
            <a:r>
              <a:rPr lang="en-US" sz="2200" err="1">
                <a:solidFill>
                  <a:srgbClr val="1B56E8"/>
                </a:solidFill>
                <a:latin typeface="Roboto Bold"/>
              </a:rPr>
              <a:t>nepārsniedzot</a:t>
            </a:r>
            <a:r>
              <a:rPr lang="en-US" sz="2200">
                <a:solidFill>
                  <a:srgbClr val="1B56E8"/>
                </a:solidFill>
                <a:latin typeface="Roboto Bold"/>
              </a:rPr>
              <a:t> 200 000 EUR</a:t>
            </a:r>
          </a:p>
        </p:txBody>
      </p:sp>
      <p:sp>
        <p:nvSpPr>
          <p:cNvPr id="12" name="Freeform 12"/>
          <p:cNvSpPr/>
          <p:nvPr/>
        </p:nvSpPr>
        <p:spPr>
          <a:xfrm>
            <a:off x="51592" y="-2363"/>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sp>
        <p:nvSpPr>
          <p:cNvPr id="13" name="Freeform 13"/>
          <p:cNvSpPr/>
          <p:nvPr/>
        </p:nvSpPr>
        <p:spPr>
          <a:xfrm>
            <a:off x="3702" y="823"/>
            <a:ext cx="5591643" cy="6858000"/>
          </a:xfrm>
          <a:custGeom>
            <a:avLst/>
            <a:gdLst/>
            <a:ahLst/>
            <a:cxnLst/>
            <a:rect l="l" t="t" r="r" b="b"/>
            <a:pathLst>
              <a:path w="8387465" h="10287000">
                <a:moveTo>
                  <a:pt x="0" y="0"/>
                </a:moveTo>
                <a:lnTo>
                  <a:pt x="8387465" y="0"/>
                </a:lnTo>
                <a:lnTo>
                  <a:pt x="8387465" y="10287000"/>
                </a:lnTo>
                <a:lnTo>
                  <a:pt x="0" y="10287000"/>
                </a:lnTo>
                <a:lnTo>
                  <a:pt x="0" y="0"/>
                </a:lnTo>
                <a:close/>
              </a:path>
            </a:pathLst>
          </a:custGeom>
          <a:blipFill>
            <a:blip r:embed="rId3"/>
            <a:stretch>
              <a:fillRect l="-133799" t="-21069" r="-62870" b="-14993"/>
            </a:stretch>
          </a:blipFill>
        </p:spPr>
        <p:txBody>
          <a:bodyPr/>
          <a:lstStyle/>
          <a:p>
            <a:r>
              <a:rPr lang="lv-LV" sz="1200"/>
              <a:t>a</a:t>
            </a:r>
          </a:p>
        </p:txBody>
      </p:sp>
      <p:sp>
        <p:nvSpPr>
          <p:cNvPr id="14" name="Freeform 14"/>
          <p:cNvSpPr/>
          <p:nvPr/>
        </p:nvSpPr>
        <p:spPr>
          <a:xfrm>
            <a:off x="377585" y="6060007"/>
            <a:ext cx="4222612" cy="610292"/>
          </a:xfrm>
          <a:custGeom>
            <a:avLst/>
            <a:gdLst/>
            <a:ahLst/>
            <a:cxnLst/>
            <a:rect l="l" t="t" r="r" b="b"/>
            <a:pathLst>
              <a:path w="6333918" h="915438">
                <a:moveTo>
                  <a:pt x="0" y="0"/>
                </a:moveTo>
                <a:lnTo>
                  <a:pt x="6333918" y="0"/>
                </a:lnTo>
                <a:lnTo>
                  <a:pt x="6333918" y="915438"/>
                </a:lnTo>
                <a:lnTo>
                  <a:pt x="0" y="915438"/>
                </a:lnTo>
                <a:lnTo>
                  <a:pt x="0" y="0"/>
                </a:lnTo>
                <a:close/>
              </a:path>
            </a:pathLst>
          </a:custGeom>
          <a:blipFill>
            <a:blip r:embed="rId4"/>
            <a:stretch>
              <a:fillRect/>
            </a:stretch>
          </a:blipFill>
        </p:spPr>
        <p:txBody>
          <a:bodyPr/>
          <a:lstStyle/>
          <a:p>
            <a:endParaRPr lang="lv-LV" sz="1200"/>
          </a:p>
        </p:txBody>
      </p:sp>
      <p:sp>
        <p:nvSpPr>
          <p:cNvPr id="15" name="TextBox 15"/>
          <p:cNvSpPr txBox="1"/>
          <p:nvPr/>
        </p:nvSpPr>
        <p:spPr>
          <a:xfrm>
            <a:off x="1533729" y="2880133"/>
            <a:ext cx="7610271" cy="1163780"/>
          </a:xfrm>
          <a:prstGeom prst="rect">
            <a:avLst/>
          </a:prstGeom>
        </p:spPr>
        <p:txBody>
          <a:bodyPr wrap="square" lIns="0" tIns="0" rIns="0" bIns="0" rtlCol="0" anchor="t">
            <a:spAutoFit/>
          </a:bodyPr>
          <a:lstStyle/>
          <a:p>
            <a:pPr>
              <a:lnSpc>
                <a:spcPts val="3080"/>
              </a:lnSpc>
            </a:pPr>
            <a:r>
              <a:rPr lang="en-US" sz="2200" err="1">
                <a:solidFill>
                  <a:srgbClr val="1B56E8"/>
                </a:solidFill>
                <a:latin typeface="Roboto Bold"/>
              </a:rPr>
              <a:t>Atbalsts</a:t>
            </a:r>
            <a:r>
              <a:rPr lang="en-US" sz="2200">
                <a:solidFill>
                  <a:srgbClr val="1B56E8"/>
                </a:solidFill>
                <a:latin typeface="Roboto Bold"/>
              </a:rPr>
              <a:t> ALTUM </a:t>
            </a:r>
            <a:r>
              <a:rPr lang="en-US" sz="2200" err="1">
                <a:solidFill>
                  <a:srgbClr val="1B56E8"/>
                </a:solidFill>
                <a:latin typeface="Roboto Bold"/>
              </a:rPr>
              <a:t>aizdevuma</a:t>
            </a:r>
            <a:r>
              <a:rPr lang="en-US" sz="2200">
                <a:solidFill>
                  <a:srgbClr val="1B56E8"/>
                </a:solidFill>
                <a:latin typeface="Roboto Bold"/>
              </a:rPr>
              <a:t> </a:t>
            </a:r>
            <a:r>
              <a:rPr lang="en-US" sz="2200" err="1">
                <a:solidFill>
                  <a:srgbClr val="1B56E8"/>
                </a:solidFill>
                <a:latin typeface="Roboto Bold"/>
              </a:rPr>
              <a:t>vai</a:t>
            </a:r>
            <a:r>
              <a:rPr lang="en-US" sz="2200">
                <a:solidFill>
                  <a:srgbClr val="1B56E8"/>
                </a:solidFill>
                <a:latin typeface="Roboto Bold"/>
              </a:rPr>
              <a:t> </a:t>
            </a:r>
            <a:r>
              <a:rPr lang="en-US" sz="2200" err="1">
                <a:solidFill>
                  <a:srgbClr val="1B56E8"/>
                </a:solidFill>
                <a:latin typeface="Roboto Bold"/>
              </a:rPr>
              <a:t>paralēlā</a:t>
            </a:r>
            <a:r>
              <a:rPr lang="en-US" sz="2200">
                <a:solidFill>
                  <a:srgbClr val="1B56E8"/>
                </a:solidFill>
                <a:latin typeface="Roboto Bold"/>
              </a:rPr>
              <a:t> </a:t>
            </a:r>
            <a:r>
              <a:rPr lang="en-US" sz="2200" err="1">
                <a:solidFill>
                  <a:srgbClr val="1B56E8"/>
                </a:solidFill>
                <a:latin typeface="Roboto Bold"/>
              </a:rPr>
              <a:t>aizdevuma</a:t>
            </a:r>
            <a:r>
              <a:rPr lang="en-US" sz="2200">
                <a:solidFill>
                  <a:srgbClr val="1B56E8"/>
                </a:solidFill>
                <a:latin typeface="Roboto Bold"/>
              </a:rPr>
              <a:t> </a:t>
            </a:r>
            <a:r>
              <a:rPr lang="en-US" sz="2200" err="1">
                <a:solidFill>
                  <a:srgbClr val="1B56E8"/>
                </a:solidFill>
                <a:latin typeface="Roboto Bold"/>
              </a:rPr>
              <a:t>veidā</a:t>
            </a:r>
            <a:r>
              <a:rPr lang="en-US" sz="2200">
                <a:solidFill>
                  <a:srgbClr val="1B56E8"/>
                </a:solidFill>
                <a:latin typeface="Roboto Bold"/>
              </a:rPr>
              <a:t> no 100 </a:t>
            </a:r>
            <a:r>
              <a:rPr lang="en-US" sz="2200" err="1">
                <a:solidFill>
                  <a:srgbClr val="1B56E8"/>
                </a:solidFill>
                <a:latin typeface="Roboto Bold"/>
              </a:rPr>
              <a:t>tūkstošiem</a:t>
            </a:r>
            <a:r>
              <a:rPr lang="en-US" sz="2200">
                <a:solidFill>
                  <a:srgbClr val="1B56E8"/>
                </a:solidFill>
                <a:latin typeface="Roboto Bold"/>
              </a:rPr>
              <a:t> EUR - 5 miljoniem EUR </a:t>
            </a:r>
            <a:r>
              <a:rPr lang="en-US" sz="2200" err="1">
                <a:solidFill>
                  <a:srgbClr val="1B56E8"/>
                </a:solidFill>
                <a:latin typeface="Roboto Bold"/>
              </a:rPr>
              <a:t>ar</a:t>
            </a:r>
            <a:r>
              <a:rPr lang="en-US" sz="2200">
                <a:solidFill>
                  <a:srgbClr val="1B56E8"/>
                </a:solidFill>
                <a:latin typeface="Roboto Bold"/>
              </a:rPr>
              <a:t> </a:t>
            </a:r>
            <a:r>
              <a:rPr lang="en-US" sz="2200" err="1">
                <a:solidFill>
                  <a:srgbClr val="1B56E8"/>
                </a:solidFill>
                <a:latin typeface="Roboto Bold"/>
              </a:rPr>
              <a:t>iespēju</a:t>
            </a:r>
            <a:r>
              <a:rPr lang="en-US" sz="2200">
                <a:solidFill>
                  <a:srgbClr val="1B56E8"/>
                </a:solidFill>
                <a:latin typeface="Roboto Bold"/>
              </a:rPr>
              <a:t> </a:t>
            </a:r>
            <a:r>
              <a:rPr lang="en-US" sz="2200" err="1">
                <a:solidFill>
                  <a:srgbClr val="1B56E8"/>
                </a:solidFill>
                <a:latin typeface="Roboto Bold"/>
              </a:rPr>
              <a:t>piemērot</a:t>
            </a:r>
            <a:r>
              <a:rPr lang="en-US" sz="2200">
                <a:solidFill>
                  <a:srgbClr val="1B56E8"/>
                </a:solidFill>
                <a:latin typeface="Roboto Bold"/>
              </a:rPr>
              <a:t> </a:t>
            </a:r>
            <a:r>
              <a:rPr lang="en-US" sz="2200" err="1">
                <a:solidFill>
                  <a:srgbClr val="1B56E8"/>
                </a:solidFill>
                <a:latin typeface="Roboto Bold"/>
              </a:rPr>
              <a:t>kapitāla</a:t>
            </a:r>
            <a:r>
              <a:rPr lang="en-US" sz="2200">
                <a:solidFill>
                  <a:srgbClr val="1B56E8"/>
                </a:solidFill>
                <a:latin typeface="Roboto Bold"/>
              </a:rPr>
              <a:t> </a:t>
            </a:r>
            <a:r>
              <a:rPr lang="en-US" sz="2200" err="1">
                <a:solidFill>
                  <a:srgbClr val="1B56E8"/>
                </a:solidFill>
                <a:latin typeface="Roboto Bold"/>
              </a:rPr>
              <a:t>atlaidi</a:t>
            </a:r>
            <a:endParaRPr lang="en-US" sz="2200">
              <a:solidFill>
                <a:srgbClr val="1B56E8"/>
              </a:solidFill>
              <a:latin typeface="Roboto Bold"/>
            </a:endParaRPr>
          </a:p>
        </p:txBody>
      </p:sp>
      <p:sp>
        <p:nvSpPr>
          <p:cNvPr id="16" name="TextBox 16"/>
          <p:cNvSpPr txBox="1"/>
          <p:nvPr/>
        </p:nvSpPr>
        <p:spPr>
          <a:xfrm>
            <a:off x="119685" y="549395"/>
            <a:ext cx="12054888" cy="549318"/>
          </a:xfrm>
          <a:prstGeom prst="rect">
            <a:avLst/>
          </a:prstGeom>
        </p:spPr>
        <p:txBody>
          <a:bodyPr wrap="square" lIns="0" tIns="0" rIns="0" bIns="0" rtlCol="0" anchor="t">
            <a:spAutoFit/>
          </a:bodyPr>
          <a:lstStyle/>
          <a:p>
            <a:pPr algn="ctr">
              <a:lnSpc>
                <a:spcPts val="4600"/>
              </a:lnSpc>
              <a:spcBef>
                <a:spcPct val="0"/>
              </a:spcBef>
            </a:pPr>
            <a:r>
              <a:rPr lang="en-US" sz="3300" b="1" spc="167">
                <a:solidFill>
                  <a:srgbClr val="0AC380"/>
                </a:solidFill>
                <a:latin typeface="Roboto" panose="02000000000000000000" pitchFamily="2" charset="0"/>
                <a:ea typeface="Roboto" panose="02000000000000000000" pitchFamily="2" charset="0"/>
                <a:cs typeface="Roboto" panose="02000000000000000000" pitchFamily="2" charset="0"/>
              </a:rPr>
              <a:t>AIZDEVUMS AR KAPITĀLA ATLAIDI ALTUM</a:t>
            </a:r>
          </a:p>
        </p:txBody>
      </p:sp>
      <p:sp>
        <p:nvSpPr>
          <p:cNvPr id="17" name="TextBox 17"/>
          <p:cNvSpPr txBox="1"/>
          <p:nvPr/>
        </p:nvSpPr>
        <p:spPr>
          <a:xfrm>
            <a:off x="1533729" y="1863966"/>
            <a:ext cx="6594271" cy="368691"/>
          </a:xfrm>
          <a:prstGeom prst="rect">
            <a:avLst/>
          </a:prstGeom>
        </p:spPr>
        <p:txBody>
          <a:bodyPr wrap="square" lIns="0" tIns="0" rIns="0" bIns="0" rtlCol="0" anchor="t">
            <a:spAutoFit/>
          </a:bodyPr>
          <a:lstStyle/>
          <a:p>
            <a:pPr>
              <a:lnSpc>
                <a:spcPts val="3080"/>
              </a:lnSpc>
            </a:pPr>
            <a:r>
              <a:rPr lang="en-US" sz="2200" err="1">
                <a:solidFill>
                  <a:srgbClr val="1B56E8"/>
                </a:solidFill>
                <a:latin typeface="Roboto Bold"/>
              </a:rPr>
              <a:t>Kopējais</a:t>
            </a:r>
            <a:r>
              <a:rPr lang="en-US" sz="2200">
                <a:solidFill>
                  <a:srgbClr val="1B56E8"/>
                </a:solidFill>
                <a:latin typeface="Roboto Bold"/>
              </a:rPr>
              <a:t> </a:t>
            </a:r>
            <a:r>
              <a:rPr lang="en-US" sz="2200" err="1">
                <a:solidFill>
                  <a:srgbClr val="1B56E8"/>
                </a:solidFill>
                <a:latin typeface="Roboto Bold"/>
              </a:rPr>
              <a:t>programmas</a:t>
            </a:r>
            <a:r>
              <a:rPr lang="en-US" sz="2200">
                <a:solidFill>
                  <a:srgbClr val="1B56E8"/>
                </a:solidFill>
                <a:latin typeface="Roboto Bold"/>
              </a:rPr>
              <a:t> </a:t>
            </a:r>
            <a:r>
              <a:rPr lang="en-US" sz="2200" err="1">
                <a:solidFill>
                  <a:srgbClr val="1B56E8"/>
                </a:solidFill>
                <a:latin typeface="Roboto Bold"/>
              </a:rPr>
              <a:t>finansējums</a:t>
            </a:r>
            <a:r>
              <a:rPr lang="en-US" sz="2200">
                <a:solidFill>
                  <a:srgbClr val="1B56E8"/>
                </a:solidFill>
                <a:latin typeface="Roboto Bold"/>
              </a:rPr>
              <a:t> - 47 </a:t>
            </a:r>
            <a:r>
              <a:rPr lang="en-US" sz="2200" err="1">
                <a:solidFill>
                  <a:srgbClr val="1B56E8"/>
                </a:solidFill>
                <a:latin typeface="Roboto Bold"/>
              </a:rPr>
              <a:t>miljoni</a:t>
            </a:r>
            <a:r>
              <a:rPr lang="en-US" sz="2200">
                <a:solidFill>
                  <a:srgbClr val="1B56E8"/>
                </a:solidFill>
                <a:latin typeface="Roboto Bold"/>
              </a:rPr>
              <a:t> EUR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grpSp>
        <p:nvGrpSpPr>
          <p:cNvPr id="5" name="Group 5"/>
          <p:cNvGrpSpPr/>
          <p:nvPr/>
        </p:nvGrpSpPr>
        <p:grpSpPr>
          <a:xfrm>
            <a:off x="528495" y="1125014"/>
            <a:ext cx="4202813" cy="472601"/>
            <a:chOff x="0" y="0"/>
            <a:chExt cx="1392688" cy="156606"/>
          </a:xfrm>
        </p:grpSpPr>
        <p:sp>
          <p:nvSpPr>
            <p:cNvPr id="6" name="Freeform 6"/>
            <p:cNvSpPr/>
            <p:nvPr/>
          </p:nvSpPr>
          <p:spPr>
            <a:xfrm>
              <a:off x="0" y="0"/>
              <a:ext cx="1392688" cy="156606"/>
            </a:xfrm>
            <a:custGeom>
              <a:avLst/>
              <a:gdLst/>
              <a:ahLst/>
              <a:cxnLst/>
              <a:rect l="l" t="t" r="r" b="b"/>
              <a:pathLst>
                <a:path w="1392688" h="156606">
                  <a:moveTo>
                    <a:pt x="6140" y="0"/>
                  </a:moveTo>
                  <a:lnTo>
                    <a:pt x="1386548" y="0"/>
                  </a:lnTo>
                  <a:cubicBezTo>
                    <a:pt x="1389939" y="0"/>
                    <a:pt x="1392688" y="2749"/>
                    <a:pt x="1392688" y="6140"/>
                  </a:cubicBezTo>
                  <a:lnTo>
                    <a:pt x="1392688" y="150466"/>
                  </a:lnTo>
                  <a:cubicBezTo>
                    <a:pt x="1392688" y="153857"/>
                    <a:pt x="1389939" y="156606"/>
                    <a:pt x="1386548" y="156606"/>
                  </a:cubicBezTo>
                  <a:lnTo>
                    <a:pt x="6140" y="156606"/>
                  </a:lnTo>
                  <a:cubicBezTo>
                    <a:pt x="2749" y="156606"/>
                    <a:pt x="0" y="153857"/>
                    <a:pt x="0" y="150466"/>
                  </a:cubicBezTo>
                  <a:lnTo>
                    <a:pt x="0" y="6140"/>
                  </a:lnTo>
                  <a:cubicBezTo>
                    <a:pt x="0" y="2749"/>
                    <a:pt x="2749" y="0"/>
                    <a:pt x="6140" y="0"/>
                  </a:cubicBezTo>
                  <a:close/>
                </a:path>
              </a:pathLst>
            </a:custGeom>
            <a:solidFill>
              <a:srgbClr val="D9D9D9"/>
            </a:solidFill>
            <a:ln w="38100" cap="sq">
              <a:solidFill>
                <a:srgbClr val="1B56E8"/>
              </a:solidFill>
              <a:miter/>
            </a:ln>
          </p:spPr>
          <p:txBody>
            <a:bodyPr/>
            <a:lstStyle/>
            <a:p>
              <a:endParaRPr lang="lv-LV" sz="1200"/>
            </a:p>
          </p:txBody>
        </p:sp>
        <p:sp>
          <p:nvSpPr>
            <p:cNvPr id="7" name="TextBox 7"/>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sp>
        <p:nvSpPr>
          <p:cNvPr id="8" name="TextBox 8"/>
          <p:cNvSpPr txBox="1"/>
          <p:nvPr/>
        </p:nvSpPr>
        <p:spPr>
          <a:xfrm>
            <a:off x="28255" y="315659"/>
            <a:ext cx="12054888" cy="549318"/>
          </a:xfrm>
          <a:prstGeom prst="rect">
            <a:avLst/>
          </a:prstGeom>
        </p:spPr>
        <p:txBody>
          <a:bodyPr lIns="0" tIns="0" rIns="0" bIns="0" rtlCol="0" anchor="t">
            <a:spAutoFit/>
          </a:bodyPr>
          <a:lstStyle/>
          <a:p>
            <a:pPr algn="ctr">
              <a:lnSpc>
                <a:spcPts val="4600"/>
              </a:lnSpc>
              <a:spcBef>
                <a:spcPct val="0"/>
              </a:spcBef>
            </a:pPr>
            <a:r>
              <a:rPr lang="lv-LV" sz="3300" b="1" spc="167">
                <a:solidFill>
                  <a:srgbClr val="0AC380"/>
                </a:solidFill>
                <a:latin typeface="Roboto" panose="02000000000000000000" pitchFamily="2" charset="0"/>
                <a:ea typeface="Roboto" panose="02000000000000000000" pitchFamily="2" charset="0"/>
                <a:cs typeface="Roboto" panose="02000000000000000000" pitchFamily="2" charset="0"/>
              </a:rPr>
              <a:t>AIZDEVUMS AR KAPITĀLA ATLAIDI ALTUM</a:t>
            </a:r>
            <a:endParaRPr lang="en-US" sz="3300" b="1" spc="167">
              <a:solidFill>
                <a:srgbClr val="0AC380"/>
              </a:solidFill>
              <a:latin typeface="Roboto" panose="02000000000000000000" pitchFamily="2" charset="0"/>
              <a:ea typeface="Roboto" panose="02000000000000000000" pitchFamily="2" charset="0"/>
              <a:cs typeface="Roboto" panose="02000000000000000000" pitchFamily="2" charset="0"/>
            </a:endParaRPr>
          </a:p>
        </p:txBody>
      </p:sp>
      <p:grpSp>
        <p:nvGrpSpPr>
          <p:cNvPr id="9" name="Group 9"/>
          <p:cNvGrpSpPr/>
          <p:nvPr/>
        </p:nvGrpSpPr>
        <p:grpSpPr>
          <a:xfrm>
            <a:off x="528495" y="1665753"/>
            <a:ext cx="1534743" cy="1687047"/>
            <a:chOff x="0" y="0"/>
            <a:chExt cx="508568" cy="559038"/>
          </a:xfrm>
        </p:grpSpPr>
        <p:sp>
          <p:nvSpPr>
            <p:cNvPr id="10" name="Freeform 10"/>
            <p:cNvSpPr/>
            <p:nvPr/>
          </p:nvSpPr>
          <p:spPr>
            <a:xfrm>
              <a:off x="0" y="0"/>
              <a:ext cx="508568" cy="559038"/>
            </a:xfrm>
            <a:custGeom>
              <a:avLst/>
              <a:gdLst/>
              <a:ahLst/>
              <a:cxnLst/>
              <a:rect l="l" t="t" r="r" b="b"/>
              <a:pathLst>
                <a:path w="508568" h="559038">
                  <a:moveTo>
                    <a:pt x="16815" y="0"/>
                  </a:moveTo>
                  <a:lnTo>
                    <a:pt x="491754" y="0"/>
                  </a:lnTo>
                  <a:cubicBezTo>
                    <a:pt x="496213" y="0"/>
                    <a:pt x="500490" y="1772"/>
                    <a:pt x="503643" y="4925"/>
                  </a:cubicBezTo>
                  <a:cubicBezTo>
                    <a:pt x="506797" y="8078"/>
                    <a:pt x="508568" y="12355"/>
                    <a:pt x="508568" y="16815"/>
                  </a:cubicBezTo>
                  <a:lnTo>
                    <a:pt x="508568" y="542223"/>
                  </a:lnTo>
                  <a:cubicBezTo>
                    <a:pt x="508568" y="546682"/>
                    <a:pt x="506797" y="550959"/>
                    <a:pt x="503643" y="554113"/>
                  </a:cubicBezTo>
                  <a:cubicBezTo>
                    <a:pt x="500490" y="557266"/>
                    <a:pt x="496213" y="559038"/>
                    <a:pt x="491754" y="559038"/>
                  </a:cubicBezTo>
                  <a:lnTo>
                    <a:pt x="16815" y="559038"/>
                  </a:lnTo>
                  <a:cubicBezTo>
                    <a:pt x="12355" y="559038"/>
                    <a:pt x="8078" y="557266"/>
                    <a:pt x="4925" y="554113"/>
                  </a:cubicBezTo>
                  <a:cubicBezTo>
                    <a:pt x="1772" y="550959"/>
                    <a:pt x="0" y="546682"/>
                    <a:pt x="0" y="542223"/>
                  </a:cubicBezTo>
                  <a:lnTo>
                    <a:pt x="0" y="16815"/>
                  </a:lnTo>
                  <a:cubicBezTo>
                    <a:pt x="0" y="12355"/>
                    <a:pt x="1772" y="8078"/>
                    <a:pt x="4925" y="4925"/>
                  </a:cubicBezTo>
                  <a:cubicBezTo>
                    <a:pt x="8078" y="1772"/>
                    <a:pt x="12355" y="0"/>
                    <a:pt x="16815" y="0"/>
                  </a:cubicBezTo>
                  <a:close/>
                </a:path>
              </a:pathLst>
            </a:custGeom>
            <a:solidFill>
              <a:srgbClr val="D9D9D9"/>
            </a:solidFill>
            <a:ln w="38100" cap="sq">
              <a:solidFill>
                <a:srgbClr val="1B56E8"/>
              </a:solidFill>
              <a:miter/>
            </a:ln>
          </p:spPr>
          <p:txBody>
            <a:bodyPr/>
            <a:lstStyle/>
            <a:p>
              <a:endParaRPr lang="lv-LV" sz="1200"/>
            </a:p>
          </p:txBody>
        </p:sp>
        <p:sp>
          <p:nvSpPr>
            <p:cNvPr id="11" name="TextBox 11"/>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12" name="Group 12"/>
          <p:cNvGrpSpPr/>
          <p:nvPr/>
        </p:nvGrpSpPr>
        <p:grpSpPr>
          <a:xfrm>
            <a:off x="528495" y="3429000"/>
            <a:ext cx="1534743" cy="1687047"/>
            <a:chOff x="0" y="0"/>
            <a:chExt cx="508568" cy="559038"/>
          </a:xfrm>
        </p:grpSpPr>
        <p:sp>
          <p:nvSpPr>
            <p:cNvPr id="13" name="Freeform 13"/>
            <p:cNvSpPr/>
            <p:nvPr/>
          </p:nvSpPr>
          <p:spPr>
            <a:xfrm>
              <a:off x="0" y="0"/>
              <a:ext cx="508568" cy="559038"/>
            </a:xfrm>
            <a:custGeom>
              <a:avLst/>
              <a:gdLst/>
              <a:ahLst/>
              <a:cxnLst/>
              <a:rect l="l" t="t" r="r" b="b"/>
              <a:pathLst>
                <a:path w="508568" h="559038">
                  <a:moveTo>
                    <a:pt x="16815" y="0"/>
                  </a:moveTo>
                  <a:lnTo>
                    <a:pt x="491754" y="0"/>
                  </a:lnTo>
                  <a:cubicBezTo>
                    <a:pt x="496213" y="0"/>
                    <a:pt x="500490" y="1772"/>
                    <a:pt x="503643" y="4925"/>
                  </a:cubicBezTo>
                  <a:cubicBezTo>
                    <a:pt x="506797" y="8078"/>
                    <a:pt x="508568" y="12355"/>
                    <a:pt x="508568" y="16815"/>
                  </a:cubicBezTo>
                  <a:lnTo>
                    <a:pt x="508568" y="542223"/>
                  </a:lnTo>
                  <a:cubicBezTo>
                    <a:pt x="508568" y="546682"/>
                    <a:pt x="506797" y="550959"/>
                    <a:pt x="503643" y="554113"/>
                  </a:cubicBezTo>
                  <a:cubicBezTo>
                    <a:pt x="500490" y="557266"/>
                    <a:pt x="496213" y="559038"/>
                    <a:pt x="491754" y="559038"/>
                  </a:cubicBezTo>
                  <a:lnTo>
                    <a:pt x="16815" y="559038"/>
                  </a:lnTo>
                  <a:cubicBezTo>
                    <a:pt x="12355" y="559038"/>
                    <a:pt x="8078" y="557266"/>
                    <a:pt x="4925" y="554113"/>
                  </a:cubicBezTo>
                  <a:cubicBezTo>
                    <a:pt x="1772" y="550959"/>
                    <a:pt x="0" y="546682"/>
                    <a:pt x="0" y="542223"/>
                  </a:cubicBezTo>
                  <a:lnTo>
                    <a:pt x="0" y="16815"/>
                  </a:lnTo>
                  <a:cubicBezTo>
                    <a:pt x="0" y="12355"/>
                    <a:pt x="1772" y="8078"/>
                    <a:pt x="4925" y="4925"/>
                  </a:cubicBezTo>
                  <a:cubicBezTo>
                    <a:pt x="8078" y="1772"/>
                    <a:pt x="12355" y="0"/>
                    <a:pt x="16815" y="0"/>
                  </a:cubicBezTo>
                  <a:close/>
                </a:path>
              </a:pathLst>
            </a:custGeom>
            <a:solidFill>
              <a:srgbClr val="D9D9D9"/>
            </a:solidFill>
            <a:ln w="38100" cap="sq">
              <a:solidFill>
                <a:srgbClr val="1B56E8"/>
              </a:solidFill>
              <a:miter/>
            </a:ln>
          </p:spPr>
          <p:txBody>
            <a:bodyPr/>
            <a:lstStyle/>
            <a:p>
              <a:endParaRPr lang="lv-LV" sz="1200"/>
            </a:p>
          </p:txBody>
        </p:sp>
        <p:sp>
          <p:nvSpPr>
            <p:cNvPr id="14" name="TextBox 14"/>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15" name="Group 15"/>
          <p:cNvGrpSpPr/>
          <p:nvPr/>
        </p:nvGrpSpPr>
        <p:grpSpPr>
          <a:xfrm>
            <a:off x="2127224" y="1669785"/>
            <a:ext cx="2604083" cy="843523"/>
            <a:chOff x="0" y="0"/>
            <a:chExt cx="862916" cy="279519"/>
          </a:xfrm>
        </p:grpSpPr>
        <p:sp>
          <p:nvSpPr>
            <p:cNvPr id="16" name="Freeform 16"/>
            <p:cNvSpPr/>
            <p:nvPr/>
          </p:nvSpPr>
          <p:spPr>
            <a:xfrm>
              <a:off x="0" y="0"/>
              <a:ext cx="862916" cy="279519"/>
            </a:xfrm>
            <a:custGeom>
              <a:avLst/>
              <a:gdLst/>
              <a:ahLst/>
              <a:cxnLst/>
              <a:rect l="l" t="t" r="r" b="b"/>
              <a:pathLst>
                <a:path w="862916" h="279519">
                  <a:moveTo>
                    <a:pt x="9910" y="0"/>
                  </a:moveTo>
                  <a:lnTo>
                    <a:pt x="853006" y="0"/>
                  </a:lnTo>
                  <a:cubicBezTo>
                    <a:pt x="855635" y="0"/>
                    <a:pt x="858155" y="1044"/>
                    <a:pt x="860014" y="2903"/>
                  </a:cubicBezTo>
                  <a:cubicBezTo>
                    <a:pt x="861872" y="4761"/>
                    <a:pt x="862916" y="7282"/>
                    <a:pt x="862916" y="9910"/>
                  </a:cubicBezTo>
                  <a:lnTo>
                    <a:pt x="862916" y="269609"/>
                  </a:lnTo>
                  <a:cubicBezTo>
                    <a:pt x="862916" y="272237"/>
                    <a:pt x="861872" y="274758"/>
                    <a:pt x="860014" y="276616"/>
                  </a:cubicBezTo>
                  <a:cubicBezTo>
                    <a:pt x="858155" y="278475"/>
                    <a:pt x="855635" y="279519"/>
                    <a:pt x="853006" y="279519"/>
                  </a:cubicBezTo>
                  <a:lnTo>
                    <a:pt x="9910" y="279519"/>
                  </a:lnTo>
                  <a:cubicBezTo>
                    <a:pt x="4437" y="279519"/>
                    <a:pt x="0" y="275082"/>
                    <a:pt x="0" y="269609"/>
                  </a:cubicBezTo>
                  <a:lnTo>
                    <a:pt x="0" y="9910"/>
                  </a:lnTo>
                  <a:cubicBezTo>
                    <a:pt x="0" y="7282"/>
                    <a:pt x="1044" y="4761"/>
                    <a:pt x="2903" y="2903"/>
                  </a:cubicBezTo>
                  <a:cubicBezTo>
                    <a:pt x="4761" y="1044"/>
                    <a:pt x="7282" y="0"/>
                    <a:pt x="9910" y="0"/>
                  </a:cubicBezTo>
                  <a:close/>
                </a:path>
              </a:pathLst>
            </a:custGeom>
            <a:solidFill>
              <a:srgbClr val="D9D9D9"/>
            </a:solidFill>
            <a:ln w="38100" cap="sq">
              <a:solidFill>
                <a:srgbClr val="1B56E8"/>
              </a:solidFill>
              <a:miter/>
            </a:ln>
          </p:spPr>
          <p:txBody>
            <a:bodyPr/>
            <a:lstStyle/>
            <a:p>
              <a:endParaRPr lang="lv-LV" sz="1200"/>
            </a:p>
          </p:txBody>
        </p:sp>
        <p:sp>
          <p:nvSpPr>
            <p:cNvPr id="17" name="TextBox 17"/>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18" name="Group 18"/>
          <p:cNvGrpSpPr/>
          <p:nvPr/>
        </p:nvGrpSpPr>
        <p:grpSpPr>
          <a:xfrm>
            <a:off x="2127224" y="2513308"/>
            <a:ext cx="2604083" cy="843523"/>
            <a:chOff x="0" y="0"/>
            <a:chExt cx="862916" cy="279519"/>
          </a:xfrm>
        </p:grpSpPr>
        <p:sp>
          <p:nvSpPr>
            <p:cNvPr id="19" name="Freeform 19"/>
            <p:cNvSpPr/>
            <p:nvPr/>
          </p:nvSpPr>
          <p:spPr>
            <a:xfrm>
              <a:off x="0" y="0"/>
              <a:ext cx="862916" cy="279519"/>
            </a:xfrm>
            <a:custGeom>
              <a:avLst/>
              <a:gdLst/>
              <a:ahLst/>
              <a:cxnLst/>
              <a:rect l="l" t="t" r="r" b="b"/>
              <a:pathLst>
                <a:path w="862916" h="279519">
                  <a:moveTo>
                    <a:pt x="9910" y="0"/>
                  </a:moveTo>
                  <a:lnTo>
                    <a:pt x="853006" y="0"/>
                  </a:lnTo>
                  <a:cubicBezTo>
                    <a:pt x="855635" y="0"/>
                    <a:pt x="858155" y="1044"/>
                    <a:pt x="860014" y="2903"/>
                  </a:cubicBezTo>
                  <a:cubicBezTo>
                    <a:pt x="861872" y="4761"/>
                    <a:pt x="862916" y="7282"/>
                    <a:pt x="862916" y="9910"/>
                  </a:cubicBezTo>
                  <a:lnTo>
                    <a:pt x="862916" y="269609"/>
                  </a:lnTo>
                  <a:cubicBezTo>
                    <a:pt x="862916" y="272237"/>
                    <a:pt x="861872" y="274758"/>
                    <a:pt x="860014" y="276616"/>
                  </a:cubicBezTo>
                  <a:cubicBezTo>
                    <a:pt x="858155" y="278475"/>
                    <a:pt x="855635" y="279519"/>
                    <a:pt x="853006" y="279519"/>
                  </a:cubicBezTo>
                  <a:lnTo>
                    <a:pt x="9910" y="279519"/>
                  </a:lnTo>
                  <a:cubicBezTo>
                    <a:pt x="4437" y="279519"/>
                    <a:pt x="0" y="275082"/>
                    <a:pt x="0" y="269609"/>
                  </a:cubicBezTo>
                  <a:lnTo>
                    <a:pt x="0" y="9910"/>
                  </a:lnTo>
                  <a:cubicBezTo>
                    <a:pt x="0" y="7282"/>
                    <a:pt x="1044" y="4761"/>
                    <a:pt x="2903" y="2903"/>
                  </a:cubicBezTo>
                  <a:cubicBezTo>
                    <a:pt x="4761" y="1044"/>
                    <a:pt x="7282" y="0"/>
                    <a:pt x="9910" y="0"/>
                  </a:cubicBezTo>
                  <a:close/>
                </a:path>
              </a:pathLst>
            </a:custGeom>
            <a:solidFill>
              <a:srgbClr val="D9D9D9"/>
            </a:solidFill>
            <a:ln w="38100" cap="sq">
              <a:solidFill>
                <a:srgbClr val="1B56E8"/>
              </a:solidFill>
              <a:miter/>
            </a:ln>
          </p:spPr>
          <p:txBody>
            <a:bodyPr/>
            <a:lstStyle/>
            <a:p>
              <a:endParaRPr lang="lv-LV" sz="1200"/>
            </a:p>
          </p:txBody>
        </p:sp>
        <p:sp>
          <p:nvSpPr>
            <p:cNvPr id="20" name="TextBox 20"/>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21" name="Group 21"/>
          <p:cNvGrpSpPr/>
          <p:nvPr/>
        </p:nvGrpSpPr>
        <p:grpSpPr>
          <a:xfrm>
            <a:off x="2127224" y="3429001"/>
            <a:ext cx="2604083" cy="843523"/>
            <a:chOff x="0" y="0"/>
            <a:chExt cx="862916" cy="279519"/>
          </a:xfrm>
        </p:grpSpPr>
        <p:sp>
          <p:nvSpPr>
            <p:cNvPr id="22" name="Freeform 22"/>
            <p:cNvSpPr/>
            <p:nvPr/>
          </p:nvSpPr>
          <p:spPr>
            <a:xfrm>
              <a:off x="0" y="0"/>
              <a:ext cx="862916" cy="279519"/>
            </a:xfrm>
            <a:custGeom>
              <a:avLst/>
              <a:gdLst/>
              <a:ahLst/>
              <a:cxnLst/>
              <a:rect l="l" t="t" r="r" b="b"/>
              <a:pathLst>
                <a:path w="862916" h="279519">
                  <a:moveTo>
                    <a:pt x="9910" y="0"/>
                  </a:moveTo>
                  <a:lnTo>
                    <a:pt x="853006" y="0"/>
                  </a:lnTo>
                  <a:cubicBezTo>
                    <a:pt x="855635" y="0"/>
                    <a:pt x="858155" y="1044"/>
                    <a:pt x="860014" y="2903"/>
                  </a:cubicBezTo>
                  <a:cubicBezTo>
                    <a:pt x="861872" y="4761"/>
                    <a:pt x="862916" y="7282"/>
                    <a:pt x="862916" y="9910"/>
                  </a:cubicBezTo>
                  <a:lnTo>
                    <a:pt x="862916" y="269609"/>
                  </a:lnTo>
                  <a:cubicBezTo>
                    <a:pt x="862916" y="272237"/>
                    <a:pt x="861872" y="274758"/>
                    <a:pt x="860014" y="276616"/>
                  </a:cubicBezTo>
                  <a:cubicBezTo>
                    <a:pt x="858155" y="278475"/>
                    <a:pt x="855635" y="279519"/>
                    <a:pt x="853006" y="279519"/>
                  </a:cubicBezTo>
                  <a:lnTo>
                    <a:pt x="9910" y="279519"/>
                  </a:lnTo>
                  <a:cubicBezTo>
                    <a:pt x="4437" y="279519"/>
                    <a:pt x="0" y="275082"/>
                    <a:pt x="0" y="269609"/>
                  </a:cubicBezTo>
                  <a:lnTo>
                    <a:pt x="0" y="9910"/>
                  </a:lnTo>
                  <a:cubicBezTo>
                    <a:pt x="0" y="7282"/>
                    <a:pt x="1044" y="4761"/>
                    <a:pt x="2903" y="2903"/>
                  </a:cubicBezTo>
                  <a:cubicBezTo>
                    <a:pt x="4761" y="1044"/>
                    <a:pt x="7282" y="0"/>
                    <a:pt x="9910" y="0"/>
                  </a:cubicBezTo>
                  <a:close/>
                </a:path>
              </a:pathLst>
            </a:custGeom>
            <a:solidFill>
              <a:srgbClr val="D9D9D9"/>
            </a:solidFill>
            <a:ln w="38100" cap="sq">
              <a:solidFill>
                <a:srgbClr val="1B56E8"/>
              </a:solidFill>
              <a:miter/>
            </a:ln>
          </p:spPr>
          <p:txBody>
            <a:bodyPr/>
            <a:lstStyle/>
            <a:p>
              <a:endParaRPr lang="lv-LV" sz="1200"/>
            </a:p>
          </p:txBody>
        </p:sp>
        <p:sp>
          <p:nvSpPr>
            <p:cNvPr id="23" name="TextBox 23"/>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24" name="Group 24"/>
          <p:cNvGrpSpPr/>
          <p:nvPr/>
        </p:nvGrpSpPr>
        <p:grpSpPr>
          <a:xfrm>
            <a:off x="2127224" y="4272524"/>
            <a:ext cx="2604083" cy="843523"/>
            <a:chOff x="0" y="0"/>
            <a:chExt cx="862916" cy="279519"/>
          </a:xfrm>
        </p:grpSpPr>
        <p:sp>
          <p:nvSpPr>
            <p:cNvPr id="25" name="Freeform 25"/>
            <p:cNvSpPr/>
            <p:nvPr/>
          </p:nvSpPr>
          <p:spPr>
            <a:xfrm>
              <a:off x="0" y="0"/>
              <a:ext cx="862916" cy="279519"/>
            </a:xfrm>
            <a:custGeom>
              <a:avLst/>
              <a:gdLst/>
              <a:ahLst/>
              <a:cxnLst/>
              <a:rect l="l" t="t" r="r" b="b"/>
              <a:pathLst>
                <a:path w="862916" h="279519">
                  <a:moveTo>
                    <a:pt x="9910" y="0"/>
                  </a:moveTo>
                  <a:lnTo>
                    <a:pt x="853006" y="0"/>
                  </a:lnTo>
                  <a:cubicBezTo>
                    <a:pt x="855635" y="0"/>
                    <a:pt x="858155" y="1044"/>
                    <a:pt x="860014" y="2903"/>
                  </a:cubicBezTo>
                  <a:cubicBezTo>
                    <a:pt x="861872" y="4761"/>
                    <a:pt x="862916" y="7282"/>
                    <a:pt x="862916" y="9910"/>
                  </a:cubicBezTo>
                  <a:lnTo>
                    <a:pt x="862916" y="269609"/>
                  </a:lnTo>
                  <a:cubicBezTo>
                    <a:pt x="862916" y="272237"/>
                    <a:pt x="861872" y="274758"/>
                    <a:pt x="860014" y="276616"/>
                  </a:cubicBezTo>
                  <a:cubicBezTo>
                    <a:pt x="858155" y="278475"/>
                    <a:pt x="855635" y="279519"/>
                    <a:pt x="853006" y="279519"/>
                  </a:cubicBezTo>
                  <a:lnTo>
                    <a:pt x="9910" y="279519"/>
                  </a:lnTo>
                  <a:cubicBezTo>
                    <a:pt x="4437" y="279519"/>
                    <a:pt x="0" y="275082"/>
                    <a:pt x="0" y="269609"/>
                  </a:cubicBezTo>
                  <a:lnTo>
                    <a:pt x="0" y="9910"/>
                  </a:lnTo>
                  <a:cubicBezTo>
                    <a:pt x="0" y="7282"/>
                    <a:pt x="1044" y="4761"/>
                    <a:pt x="2903" y="2903"/>
                  </a:cubicBezTo>
                  <a:cubicBezTo>
                    <a:pt x="4761" y="1044"/>
                    <a:pt x="7282" y="0"/>
                    <a:pt x="9910" y="0"/>
                  </a:cubicBezTo>
                  <a:close/>
                </a:path>
              </a:pathLst>
            </a:custGeom>
            <a:solidFill>
              <a:srgbClr val="D9D9D9"/>
            </a:solidFill>
            <a:ln w="38100" cap="sq">
              <a:solidFill>
                <a:srgbClr val="1B56E8"/>
              </a:solidFill>
              <a:miter/>
            </a:ln>
          </p:spPr>
          <p:txBody>
            <a:bodyPr/>
            <a:lstStyle/>
            <a:p>
              <a:endParaRPr lang="lv-LV" sz="1200"/>
            </a:p>
          </p:txBody>
        </p:sp>
        <p:sp>
          <p:nvSpPr>
            <p:cNvPr id="26" name="TextBox 26"/>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27" name="Group 27"/>
          <p:cNvGrpSpPr/>
          <p:nvPr/>
        </p:nvGrpSpPr>
        <p:grpSpPr>
          <a:xfrm>
            <a:off x="4820207" y="1125014"/>
            <a:ext cx="1654087" cy="472601"/>
            <a:chOff x="0" y="0"/>
            <a:chExt cx="548116" cy="156606"/>
          </a:xfrm>
        </p:grpSpPr>
        <p:sp>
          <p:nvSpPr>
            <p:cNvPr id="28" name="Freeform 28"/>
            <p:cNvSpPr/>
            <p:nvPr/>
          </p:nvSpPr>
          <p:spPr>
            <a:xfrm>
              <a:off x="0" y="0"/>
              <a:ext cx="548116" cy="156606"/>
            </a:xfrm>
            <a:custGeom>
              <a:avLst/>
              <a:gdLst/>
              <a:ahLst/>
              <a:cxnLst/>
              <a:rect l="l" t="t" r="r" b="b"/>
              <a:pathLst>
                <a:path w="548116" h="156606">
                  <a:moveTo>
                    <a:pt x="15602" y="0"/>
                  </a:moveTo>
                  <a:lnTo>
                    <a:pt x="532514" y="0"/>
                  </a:lnTo>
                  <a:cubicBezTo>
                    <a:pt x="536652" y="0"/>
                    <a:pt x="540620" y="1644"/>
                    <a:pt x="543546" y="4570"/>
                  </a:cubicBezTo>
                  <a:cubicBezTo>
                    <a:pt x="546472" y="7495"/>
                    <a:pt x="548116" y="11464"/>
                    <a:pt x="548116" y="15602"/>
                  </a:cubicBezTo>
                  <a:lnTo>
                    <a:pt x="548116" y="141004"/>
                  </a:lnTo>
                  <a:cubicBezTo>
                    <a:pt x="548116" y="145142"/>
                    <a:pt x="546472" y="149111"/>
                    <a:pt x="543546" y="152036"/>
                  </a:cubicBezTo>
                  <a:cubicBezTo>
                    <a:pt x="540620" y="154962"/>
                    <a:pt x="536652" y="156606"/>
                    <a:pt x="532514" y="156606"/>
                  </a:cubicBezTo>
                  <a:lnTo>
                    <a:pt x="15602" y="156606"/>
                  </a:lnTo>
                  <a:cubicBezTo>
                    <a:pt x="11464" y="156606"/>
                    <a:pt x="7495" y="154962"/>
                    <a:pt x="4570" y="152036"/>
                  </a:cubicBezTo>
                  <a:cubicBezTo>
                    <a:pt x="1644" y="149111"/>
                    <a:pt x="0" y="145142"/>
                    <a:pt x="0" y="141004"/>
                  </a:cubicBezTo>
                  <a:lnTo>
                    <a:pt x="0" y="15602"/>
                  </a:lnTo>
                  <a:cubicBezTo>
                    <a:pt x="0" y="11464"/>
                    <a:pt x="1644" y="7495"/>
                    <a:pt x="4570" y="4570"/>
                  </a:cubicBezTo>
                  <a:cubicBezTo>
                    <a:pt x="7495" y="1644"/>
                    <a:pt x="11464" y="0"/>
                    <a:pt x="15602" y="0"/>
                  </a:cubicBezTo>
                  <a:close/>
                </a:path>
              </a:pathLst>
            </a:custGeom>
            <a:solidFill>
              <a:srgbClr val="D9D9D9"/>
            </a:solidFill>
            <a:ln w="38100" cap="sq">
              <a:solidFill>
                <a:srgbClr val="1B56E8"/>
              </a:solidFill>
              <a:miter/>
            </a:ln>
          </p:spPr>
          <p:txBody>
            <a:bodyPr/>
            <a:lstStyle/>
            <a:p>
              <a:endParaRPr lang="lv-LV" sz="1200"/>
            </a:p>
          </p:txBody>
        </p:sp>
        <p:sp>
          <p:nvSpPr>
            <p:cNvPr id="29" name="TextBox 29"/>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30" name="Group 30"/>
          <p:cNvGrpSpPr/>
          <p:nvPr/>
        </p:nvGrpSpPr>
        <p:grpSpPr>
          <a:xfrm>
            <a:off x="4820207" y="1669784"/>
            <a:ext cx="1654087" cy="839493"/>
            <a:chOff x="0" y="0"/>
            <a:chExt cx="548116" cy="278183"/>
          </a:xfrm>
        </p:grpSpPr>
        <p:sp>
          <p:nvSpPr>
            <p:cNvPr id="31" name="Freeform 31"/>
            <p:cNvSpPr/>
            <p:nvPr/>
          </p:nvSpPr>
          <p:spPr>
            <a:xfrm>
              <a:off x="0" y="0"/>
              <a:ext cx="548116" cy="278183"/>
            </a:xfrm>
            <a:custGeom>
              <a:avLst/>
              <a:gdLst/>
              <a:ahLst/>
              <a:cxnLst/>
              <a:rect l="l" t="t" r="r" b="b"/>
              <a:pathLst>
                <a:path w="548116" h="278183">
                  <a:moveTo>
                    <a:pt x="15602" y="0"/>
                  </a:moveTo>
                  <a:lnTo>
                    <a:pt x="532514" y="0"/>
                  </a:lnTo>
                  <a:cubicBezTo>
                    <a:pt x="536652" y="0"/>
                    <a:pt x="540620" y="1644"/>
                    <a:pt x="543546" y="4570"/>
                  </a:cubicBezTo>
                  <a:cubicBezTo>
                    <a:pt x="546472" y="7495"/>
                    <a:pt x="548116" y="11464"/>
                    <a:pt x="548116" y="15602"/>
                  </a:cubicBezTo>
                  <a:lnTo>
                    <a:pt x="548116" y="262582"/>
                  </a:lnTo>
                  <a:cubicBezTo>
                    <a:pt x="548116" y="266719"/>
                    <a:pt x="546472" y="270688"/>
                    <a:pt x="543546" y="273614"/>
                  </a:cubicBezTo>
                  <a:cubicBezTo>
                    <a:pt x="540620" y="276539"/>
                    <a:pt x="536652" y="278183"/>
                    <a:pt x="532514" y="278183"/>
                  </a:cubicBezTo>
                  <a:lnTo>
                    <a:pt x="15602" y="278183"/>
                  </a:lnTo>
                  <a:cubicBezTo>
                    <a:pt x="11464" y="278183"/>
                    <a:pt x="7495" y="276539"/>
                    <a:pt x="4570" y="273614"/>
                  </a:cubicBezTo>
                  <a:cubicBezTo>
                    <a:pt x="1644" y="270688"/>
                    <a:pt x="0" y="266719"/>
                    <a:pt x="0" y="262582"/>
                  </a:cubicBezTo>
                  <a:lnTo>
                    <a:pt x="0" y="15602"/>
                  </a:lnTo>
                  <a:cubicBezTo>
                    <a:pt x="0" y="11464"/>
                    <a:pt x="1644" y="7495"/>
                    <a:pt x="4570" y="4570"/>
                  </a:cubicBezTo>
                  <a:cubicBezTo>
                    <a:pt x="7495" y="1644"/>
                    <a:pt x="11464" y="0"/>
                    <a:pt x="15602" y="0"/>
                  </a:cubicBezTo>
                  <a:close/>
                </a:path>
              </a:pathLst>
            </a:custGeom>
            <a:solidFill>
              <a:srgbClr val="D9D9D9"/>
            </a:solidFill>
            <a:ln w="38100" cap="sq">
              <a:solidFill>
                <a:srgbClr val="1B56E8"/>
              </a:solidFill>
              <a:miter/>
            </a:ln>
          </p:spPr>
          <p:txBody>
            <a:bodyPr/>
            <a:lstStyle/>
            <a:p>
              <a:endParaRPr lang="lv-LV" sz="1200"/>
            </a:p>
          </p:txBody>
        </p:sp>
        <p:sp>
          <p:nvSpPr>
            <p:cNvPr id="32" name="TextBox 32"/>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33" name="Group 33"/>
          <p:cNvGrpSpPr/>
          <p:nvPr/>
        </p:nvGrpSpPr>
        <p:grpSpPr>
          <a:xfrm>
            <a:off x="4820207" y="2509277"/>
            <a:ext cx="1654087" cy="839493"/>
            <a:chOff x="0" y="0"/>
            <a:chExt cx="548116" cy="278183"/>
          </a:xfrm>
        </p:grpSpPr>
        <p:sp>
          <p:nvSpPr>
            <p:cNvPr id="34" name="Freeform 34"/>
            <p:cNvSpPr/>
            <p:nvPr/>
          </p:nvSpPr>
          <p:spPr>
            <a:xfrm>
              <a:off x="0" y="0"/>
              <a:ext cx="548116" cy="278183"/>
            </a:xfrm>
            <a:custGeom>
              <a:avLst/>
              <a:gdLst/>
              <a:ahLst/>
              <a:cxnLst/>
              <a:rect l="l" t="t" r="r" b="b"/>
              <a:pathLst>
                <a:path w="548116" h="278183">
                  <a:moveTo>
                    <a:pt x="15602" y="0"/>
                  </a:moveTo>
                  <a:lnTo>
                    <a:pt x="532514" y="0"/>
                  </a:lnTo>
                  <a:cubicBezTo>
                    <a:pt x="536652" y="0"/>
                    <a:pt x="540620" y="1644"/>
                    <a:pt x="543546" y="4570"/>
                  </a:cubicBezTo>
                  <a:cubicBezTo>
                    <a:pt x="546472" y="7495"/>
                    <a:pt x="548116" y="11464"/>
                    <a:pt x="548116" y="15602"/>
                  </a:cubicBezTo>
                  <a:lnTo>
                    <a:pt x="548116" y="262582"/>
                  </a:lnTo>
                  <a:cubicBezTo>
                    <a:pt x="548116" y="266719"/>
                    <a:pt x="546472" y="270688"/>
                    <a:pt x="543546" y="273614"/>
                  </a:cubicBezTo>
                  <a:cubicBezTo>
                    <a:pt x="540620" y="276539"/>
                    <a:pt x="536652" y="278183"/>
                    <a:pt x="532514" y="278183"/>
                  </a:cubicBezTo>
                  <a:lnTo>
                    <a:pt x="15602" y="278183"/>
                  </a:lnTo>
                  <a:cubicBezTo>
                    <a:pt x="11464" y="278183"/>
                    <a:pt x="7495" y="276539"/>
                    <a:pt x="4570" y="273614"/>
                  </a:cubicBezTo>
                  <a:cubicBezTo>
                    <a:pt x="1644" y="270688"/>
                    <a:pt x="0" y="266719"/>
                    <a:pt x="0" y="262582"/>
                  </a:cubicBezTo>
                  <a:lnTo>
                    <a:pt x="0" y="15602"/>
                  </a:lnTo>
                  <a:cubicBezTo>
                    <a:pt x="0" y="11464"/>
                    <a:pt x="1644" y="7495"/>
                    <a:pt x="4570" y="4570"/>
                  </a:cubicBezTo>
                  <a:cubicBezTo>
                    <a:pt x="7495" y="1644"/>
                    <a:pt x="11464" y="0"/>
                    <a:pt x="15602" y="0"/>
                  </a:cubicBezTo>
                  <a:close/>
                </a:path>
              </a:pathLst>
            </a:custGeom>
            <a:solidFill>
              <a:srgbClr val="D9D9D9"/>
            </a:solidFill>
            <a:ln w="38100" cap="sq">
              <a:solidFill>
                <a:srgbClr val="1B56E8"/>
              </a:solidFill>
              <a:miter/>
            </a:ln>
          </p:spPr>
          <p:txBody>
            <a:bodyPr/>
            <a:lstStyle/>
            <a:p>
              <a:endParaRPr lang="lv-LV" sz="1200"/>
            </a:p>
          </p:txBody>
        </p:sp>
        <p:sp>
          <p:nvSpPr>
            <p:cNvPr id="35" name="TextBox 35"/>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36" name="Group 36"/>
          <p:cNvGrpSpPr/>
          <p:nvPr/>
        </p:nvGrpSpPr>
        <p:grpSpPr>
          <a:xfrm>
            <a:off x="4820207" y="3433031"/>
            <a:ext cx="1654087" cy="839493"/>
            <a:chOff x="0" y="0"/>
            <a:chExt cx="548116" cy="278183"/>
          </a:xfrm>
        </p:grpSpPr>
        <p:sp>
          <p:nvSpPr>
            <p:cNvPr id="37" name="Freeform 37"/>
            <p:cNvSpPr/>
            <p:nvPr/>
          </p:nvSpPr>
          <p:spPr>
            <a:xfrm>
              <a:off x="0" y="0"/>
              <a:ext cx="548116" cy="278183"/>
            </a:xfrm>
            <a:custGeom>
              <a:avLst/>
              <a:gdLst/>
              <a:ahLst/>
              <a:cxnLst/>
              <a:rect l="l" t="t" r="r" b="b"/>
              <a:pathLst>
                <a:path w="548116" h="278183">
                  <a:moveTo>
                    <a:pt x="15602" y="0"/>
                  </a:moveTo>
                  <a:lnTo>
                    <a:pt x="532514" y="0"/>
                  </a:lnTo>
                  <a:cubicBezTo>
                    <a:pt x="536652" y="0"/>
                    <a:pt x="540620" y="1644"/>
                    <a:pt x="543546" y="4570"/>
                  </a:cubicBezTo>
                  <a:cubicBezTo>
                    <a:pt x="546472" y="7495"/>
                    <a:pt x="548116" y="11464"/>
                    <a:pt x="548116" y="15602"/>
                  </a:cubicBezTo>
                  <a:lnTo>
                    <a:pt x="548116" y="262582"/>
                  </a:lnTo>
                  <a:cubicBezTo>
                    <a:pt x="548116" y="266719"/>
                    <a:pt x="546472" y="270688"/>
                    <a:pt x="543546" y="273614"/>
                  </a:cubicBezTo>
                  <a:cubicBezTo>
                    <a:pt x="540620" y="276539"/>
                    <a:pt x="536652" y="278183"/>
                    <a:pt x="532514" y="278183"/>
                  </a:cubicBezTo>
                  <a:lnTo>
                    <a:pt x="15602" y="278183"/>
                  </a:lnTo>
                  <a:cubicBezTo>
                    <a:pt x="11464" y="278183"/>
                    <a:pt x="7495" y="276539"/>
                    <a:pt x="4570" y="273614"/>
                  </a:cubicBezTo>
                  <a:cubicBezTo>
                    <a:pt x="1644" y="270688"/>
                    <a:pt x="0" y="266719"/>
                    <a:pt x="0" y="262582"/>
                  </a:cubicBezTo>
                  <a:lnTo>
                    <a:pt x="0" y="15602"/>
                  </a:lnTo>
                  <a:cubicBezTo>
                    <a:pt x="0" y="11464"/>
                    <a:pt x="1644" y="7495"/>
                    <a:pt x="4570" y="4570"/>
                  </a:cubicBezTo>
                  <a:cubicBezTo>
                    <a:pt x="7495" y="1644"/>
                    <a:pt x="11464" y="0"/>
                    <a:pt x="15602" y="0"/>
                  </a:cubicBezTo>
                  <a:close/>
                </a:path>
              </a:pathLst>
            </a:custGeom>
            <a:solidFill>
              <a:srgbClr val="D9D9D9"/>
            </a:solidFill>
            <a:ln w="38100" cap="sq">
              <a:solidFill>
                <a:srgbClr val="1B56E8"/>
              </a:solidFill>
              <a:miter/>
            </a:ln>
          </p:spPr>
          <p:txBody>
            <a:bodyPr/>
            <a:lstStyle/>
            <a:p>
              <a:endParaRPr lang="lv-LV" sz="1200"/>
            </a:p>
          </p:txBody>
        </p:sp>
        <p:sp>
          <p:nvSpPr>
            <p:cNvPr id="38" name="TextBox 38"/>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39" name="Group 39"/>
          <p:cNvGrpSpPr/>
          <p:nvPr/>
        </p:nvGrpSpPr>
        <p:grpSpPr>
          <a:xfrm>
            <a:off x="4820207" y="4276554"/>
            <a:ext cx="1654087" cy="839493"/>
            <a:chOff x="0" y="0"/>
            <a:chExt cx="548116" cy="278183"/>
          </a:xfrm>
        </p:grpSpPr>
        <p:sp>
          <p:nvSpPr>
            <p:cNvPr id="40" name="Freeform 40"/>
            <p:cNvSpPr/>
            <p:nvPr/>
          </p:nvSpPr>
          <p:spPr>
            <a:xfrm>
              <a:off x="0" y="0"/>
              <a:ext cx="548116" cy="278183"/>
            </a:xfrm>
            <a:custGeom>
              <a:avLst/>
              <a:gdLst/>
              <a:ahLst/>
              <a:cxnLst/>
              <a:rect l="l" t="t" r="r" b="b"/>
              <a:pathLst>
                <a:path w="548116" h="278183">
                  <a:moveTo>
                    <a:pt x="15602" y="0"/>
                  </a:moveTo>
                  <a:lnTo>
                    <a:pt x="532514" y="0"/>
                  </a:lnTo>
                  <a:cubicBezTo>
                    <a:pt x="536652" y="0"/>
                    <a:pt x="540620" y="1644"/>
                    <a:pt x="543546" y="4570"/>
                  </a:cubicBezTo>
                  <a:cubicBezTo>
                    <a:pt x="546472" y="7495"/>
                    <a:pt x="548116" y="11464"/>
                    <a:pt x="548116" y="15602"/>
                  </a:cubicBezTo>
                  <a:lnTo>
                    <a:pt x="548116" y="262582"/>
                  </a:lnTo>
                  <a:cubicBezTo>
                    <a:pt x="548116" y="266719"/>
                    <a:pt x="546472" y="270688"/>
                    <a:pt x="543546" y="273614"/>
                  </a:cubicBezTo>
                  <a:cubicBezTo>
                    <a:pt x="540620" y="276539"/>
                    <a:pt x="536652" y="278183"/>
                    <a:pt x="532514" y="278183"/>
                  </a:cubicBezTo>
                  <a:lnTo>
                    <a:pt x="15602" y="278183"/>
                  </a:lnTo>
                  <a:cubicBezTo>
                    <a:pt x="11464" y="278183"/>
                    <a:pt x="7495" y="276539"/>
                    <a:pt x="4570" y="273614"/>
                  </a:cubicBezTo>
                  <a:cubicBezTo>
                    <a:pt x="1644" y="270688"/>
                    <a:pt x="0" y="266719"/>
                    <a:pt x="0" y="262582"/>
                  </a:cubicBezTo>
                  <a:lnTo>
                    <a:pt x="0" y="15602"/>
                  </a:lnTo>
                  <a:cubicBezTo>
                    <a:pt x="0" y="11464"/>
                    <a:pt x="1644" y="7495"/>
                    <a:pt x="4570" y="4570"/>
                  </a:cubicBezTo>
                  <a:cubicBezTo>
                    <a:pt x="7495" y="1644"/>
                    <a:pt x="11464" y="0"/>
                    <a:pt x="15602" y="0"/>
                  </a:cubicBezTo>
                  <a:close/>
                </a:path>
              </a:pathLst>
            </a:custGeom>
            <a:solidFill>
              <a:srgbClr val="D9D9D9"/>
            </a:solidFill>
            <a:ln w="38100" cap="sq">
              <a:solidFill>
                <a:srgbClr val="1B56E8"/>
              </a:solidFill>
              <a:miter/>
            </a:ln>
          </p:spPr>
          <p:txBody>
            <a:bodyPr/>
            <a:lstStyle/>
            <a:p>
              <a:endParaRPr lang="lv-LV" sz="1200"/>
            </a:p>
          </p:txBody>
        </p:sp>
        <p:sp>
          <p:nvSpPr>
            <p:cNvPr id="41" name="TextBox 41"/>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42" name="Group 42"/>
          <p:cNvGrpSpPr/>
          <p:nvPr/>
        </p:nvGrpSpPr>
        <p:grpSpPr>
          <a:xfrm>
            <a:off x="6563193" y="1125014"/>
            <a:ext cx="1831887" cy="472601"/>
            <a:chOff x="0" y="0"/>
            <a:chExt cx="607033" cy="156606"/>
          </a:xfrm>
        </p:grpSpPr>
        <p:sp>
          <p:nvSpPr>
            <p:cNvPr id="43" name="Freeform 43"/>
            <p:cNvSpPr/>
            <p:nvPr/>
          </p:nvSpPr>
          <p:spPr>
            <a:xfrm>
              <a:off x="0" y="0"/>
              <a:ext cx="607033" cy="156606"/>
            </a:xfrm>
            <a:custGeom>
              <a:avLst/>
              <a:gdLst/>
              <a:ahLst/>
              <a:cxnLst/>
              <a:rect l="l" t="t" r="r" b="b"/>
              <a:pathLst>
                <a:path w="607033" h="156606">
                  <a:moveTo>
                    <a:pt x="14087" y="0"/>
                  </a:moveTo>
                  <a:lnTo>
                    <a:pt x="592946" y="0"/>
                  </a:lnTo>
                  <a:cubicBezTo>
                    <a:pt x="600726" y="0"/>
                    <a:pt x="607033" y="6307"/>
                    <a:pt x="607033" y="14087"/>
                  </a:cubicBezTo>
                  <a:lnTo>
                    <a:pt x="607033" y="142519"/>
                  </a:lnTo>
                  <a:cubicBezTo>
                    <a:pt x="607033" y="146255"/>
                    <a:pt x="605549" y="149838"/>
                    <a:pt x="602907" y="152480"/>
                  </a:cubicBezTo>
                  <a:cubicBezTo>
                    <a:pt x="600265" y="155122"/>
                    <a:pt x="596682" y="156606"/>
                    <a:pt x="592946" y="156606"/>
                  </a:cubicBezTo>
                  <a:lnTo>
                    <a:pt x="14087" y="156606"/>
                  </a:lnTo>
                  <a:cubicBezTo>
                    <a:pt x="10351" y="156606"/>
                    <a:pt x="6768" y="155122"/>
                    <a:pt x="4126" y="152480"/>
                  </a:cubicBezTo>
                  <a:cubicBezTo>
                    <a:pt x="1484" y="149838"/>
                    <a:pt x="0" y="146255"/>
                    <a:pt x="0" y="142519"/>
                  </a:cubicBezTo>
                  <a:lnTo>
                    <a:pt x="0" y="14087"/>
                  </a:lnTo>
                  <a:cubicBezTo>
                    <a:pt x="0" y="10351"/>
                    <a:pt x="1484" y="6768"/>
                    <a:pt x="4126" y="4126"/>
                  </a:cubicBezTo>
                  <a:cubicBezTo>
                    <a:pt x="6768" y="1484"/>
                    <a:pt x="10351" y="0"/>
                    <a:pt x="14087" y="0"/>
                  </a:cubicBezTo>
                  <a:close/>
                </a:path>
              </a:pathLst>
            </a:custGeom>
            <a:solidFill>
              <a:srgbClr val="D9D9D9"/>
            </a:solidFill>
            <a:ln w="38100" cap="sq">
              <a:solidFill>
                <a:srgbClr val="1B56E8"/>
              </a:solidFill>
              <a:miter/>
            </a:ln>
          </p:spPr>
          <p:txBody>
            <a:bodyPr/>
            <a:lstStyle/>
            <a:p>
              <a:endParaRPr lang="lv-LV" sz="1200"/>
            </a:p>
          </p:txBody>
        </p:sp>
        <p:sp>
          <p:nvSpPr>
            <p:cNvPr id="44" name="TextBox 44"/>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45" name="Group 45"/>
          <p:cNvGrpSpPr/>
          <p:nvPr/>
        </p:nvGrpSpPr>
        <p:grpSpPr>
          <a:xfrm>
            <a:off x="6563193" y="1669784"/>
            <a:ext cx="1831887" cy="839493"/>
            <a:chOff x="0" y="0"/>
            <a:chExt cx="607033" cy="278183"/>
          </a:xfrm>
        </p:grpSpPr>
        <p:sp>
          <p:nvSpPr>
            <p:cNvPr id="46" name="Freeform 46"/>
            <p:cNvSpPr/>
            <p:nvPr/>
          </p:nvSpPr>
          <p:spPr>
            <a:xfrm>
              <a:off x="0" y="0"/>
              <a:ext cx="607033" cy="278183"/>
            </a:xfrm>
            <a:custGeom>
              <a:avLst/>
              <a:gdLst/>
              <a:ahLst/>
              <a:cxnLst/>
              <a:rect l="l" t="t" r="r" b="b"/>
              <a:pathLst>
                <a:path w="607033" h="278183">
                  <a:moveTo>
                    <a:pt x="14087" y="0"/>
                  </a:moveTo>
                  <a:lnTo>
                    <a:pt x="592946" y="0"/>
                  </a:lnTo>
                  <a:cubicBezTo>
                    <a:pt x="600726" y="0"/>
                    <a:pt x="607033" y="6307"/>
                    <a:pt x="607033" y="14087"/>
                  </a:cubicBezTo>
                  <a:lnTo>
                    <a:pt x="607033" y="264096"/>
                  </a:lnTo>
                  <a:cubicBezTo>
                    <a:pt x="607033" y="267832"/>
                    <a:pt x="605549" y="271415"/>
                    <a:pt x="602907" y="274057"/>
                  </a:cubicBezTo>
                  <a:cubicBezTo>
                    <a:pt x="600265" y="276699"/>
                    <a:pt x="596682" y="278183"/>
                    <a:pt x="592946" y="278183"/>
                  </a:cubicBezTo>
                  <a:lnTo>
                    <a:pt x="14087" y="278183"/>
                  </a:lnTo>
                  <a:cubicBezTo>
                    <a:pt x="10351" y="278183"/>
                    <a:pt x="6768" y="276699"/>
                    <a:pt x="4126" y="274057"/>
                  </a:cubicBezTo>
                  <a:cubicBezTo>
                    <a:pt x="1484" y="271415"/>
                    <a:pt x="0" y="267832"/>
                    <a:pt x="0" y="264096"/>
                  </a:cubicBezTo>
                  <a:lnTo>
                    <a:pt x="0" y="14087"/>
                  </a:lnTo>
                  <a:cubicBezTo>
                    <a:pt x="0" y="10351"/>
                    <a:pt x="1484" y="6768"/>
                    <a:pt x="4126" y="4126"/>
                  </a:cubicBezTo>
                  <a:cubicBezTo>
                    <a:pt x="6768" y="1484"/>
                    <a:pt x="10351" y="0"/>
                    <a:pt x="14087" y="0"/>
                  </a:cubicBezTo>
                  <a:close/>
                </a:path>
              </a:pathLst>
            </a:custGeom>
            <a:solidFill>
              <a:srgbClr val="D9D9D9"/>
            </a:solidFill>
            <a:ln w="38100" cap="sq">
              <a:solidFill>
                <a:srgbClr val="1B56E8"/>
              </a:solidFill>
              <a:miter/>
            </a:ln>
          </p:spPr>
          <p:txBody>
            <a:bodyPr/>
            <a:lstStyle/>
            <a:p>
              <a:endParaRPr lang="lv-LV" sz="1200"/>
            </a:p>
          </p:txBody>
        </p:sp>
        <p:sp>
          <p:nvSpPr>
            <p:cNvPr id="47" name="TextBox 47"/>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48" name="Group 48"/>
          <p:cNvGrpSpPr/>
          <p:nvPr/>
        </p:nvGrpSpPr>
        <p:grpSpPr>
          <a:xfrm>
            <a:off x="6563193" y="2509277"/>
            <a:ext cx="1831887" cy="839493"/>
            <a:chOff x="0" y="0"/>
            <a:chExt cx="607033" cy="278183"/>
          </a:xfrm>
        </p:grpSpPr>
        <p:sp>
          <p:nvSpPr>
            <p:cNvPr id="49" name="Freeform 49"/>
            <p:cNvSpPr/>
            <p:nvPr/>
          </p:nvSpPr>
          <p:spPr>
            <a:xfrm>
              <a:off x="0" y="0"/>
              <a:ext cx="607033" cy="278183"/>
            </a:xfrm>
            <a:custGeom>
              <a:avLst/>
              <a:gdLst/>
              <a:ahLst/>
              <a:cxnLst/>
              <a:rect l="l" t="t" r="r" b="b"/>
              <a:pathLst>
                <a:path w="607033" h="278183">
                  <a:moveTo>
                    <a:pt x="14087" y="0"/>
                  </a:moveTo>
                  <a:lnTo>
                    <a:pt x="592946" y="0"/>
                  </a:lnTo>
                  <a:cubicBezTo>
                    <a:pt x="600726" y="0"/>
                    <a:pt x="607033" y="6307"/>
                    <a:pt x="607033" y="14087"/>
                  </a:cubicBezTo>
                  <a:lnTo>
                    <a:pt x="607033" y="264096"/>
                  </a:lnTo>
                  <a:cubicBezTo>
                    <a:pt x="607033" y="267832"/>
                    <a:pt x="605549" y="271415"/>
                    <a:pt x="602907" y="274057"/>
                  </a:cubicBezTo>
                  <a:cubicBezTo>
                    <a:pt x="600265" y="276699"/>
                    <a:pt x="596682" y="278183"/>
                    <a:pt x="592946" y="278183"/>
                  </a:cubicBezTo>
                  <a:lnTo>
                    <a:pt x="14087" y="278183"/>
                  </a:lnTo>
                  <a:cubicBezTo>
                    <a:pt x="10351" y="278183"/>
                    <a:pt x="6768" y="276699"/>
                    <a:pt x="4126" y="274057"/>
                  </a:cubicBezTo>
                  <a:cubicBezTo>
                    <a:pt x="1484" y="271415"/>
                    <a:pt x="0" y="267832"/>
                    <a:pt x="0" y="264096"/>
                  </a:cubicBezTo>
                  <a:lnTo>
                    <a:pt x="0" y="14087"/>
                  </a:lnTo>
                  <a:cubicBezTo>
                    <a:pt x="0" y="10351"/>
                    <a:pt x="1484" y="6768"/>
                    <a:pt x="4126" y="4126"/>
                  </a:cubicBezTo>
                  <a:cubicBezTo>
                    <a:pt x="6768" y="1484"/>
                    <a:pt x="10351" y="0"/>
                    <a:pt x="14087" y="0"/>
                  </a:cubicBezTo>
                  <a:close/>
                </a:path>
              </a:pathLst>
            </a:custGeom>
            <a:solidFill>
              <a:srgbClr val="D9D9D9"/>
            </a:solidFill>
            <a:ln w="38100" cap="sq">
              <a:solidFill>
                <a:srgbClr val="1B56E8"/>
              </a:solidFill>
              <a:miter/>
            </a:ln>
          </p:spPr>
          <p:txBody>
            <a:bodyPr/>
            <a:lstStyle/>
            <a:p>
              <a:endParaRPr lang="lv-LV" sz="1200"/>
            </a:p>
          </p:txBody>
        </p:sp>
        <p:sp>
          <p:nvSpPr>
            <p:cNvPr id="50" name="TextBox 50"/>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51" name="Group 51"/>
          <p:cNvGrpSpPr/>
          <p:nvPr/>
        </p:nvGrpSpPr>
        <p:grpSpPr>
          <a:xfrm>
            <a:off x="6563193" y="3429000"/>
            <a:ext cx="1831887" cy="839493"/>
            <a:chOff x="0" y="0"/>
            <a:chExt cx="607033" cy="278183"/>
          </a:xfrm>
        </p:grpSpPr>
        <p:sp>
          <p:nvSpPr>
            <p:cNvPr id="52" name="Freeform 52"/>
            <p:cNvSpPr/>
            <p:nvPr/>
          </p:nvSpPr>
          <p:spPr>
            <a:xfrm>
              <a:off x="0" y="0"/>
              <a:ext cx="607033" cy="278183"/>
            </a:xfrm>
            <a:custGeom>
              <a:avLst/>
              <a:gdLst/>
              <a:ahLst/>
              <a:cxnLst/>
              <a:rect l="l" t="t" r="r" b="b"/>
              <a:pathLst>
                <a:path w="607033" h="278183">
                  <a:moveTo>
                    <a:pt x="14087" y="0"/>
                  </a:moveTo>
                  <a:lnTo>
                    <a:pt x="592946" y="0"/>
                  </a:lnTo>
                  <a:cubicBezTo>
                    <a:pt x="600726" y="0"/>
                    <a:pt x="607033" y="6307"/>
                    <a:pt x="607033" y="14087"/>
                  </a:cubicBezTo>
                  <a:lnTo>
                    <a:pt x="607033" y="264096"/>
                  </a:lnTo>
                  <a:cubicBezTo>
                    <a:pt x="607033" y="267832"/>
                    <a:pt x="605549" y="271415"/>
                    <a:pt x="602907" y="274057"/>
                  </a:cubicBezTo>
                  <a:cubicBezTo>
                    <a:pt x="600265" y="276699"/>
                    <a:pt x="596682" y="278183"/>
                    <a:pt x="592946" y="278183"/>
                  </a:cubicBezTo>
                  <a:lnTo>
                    <a:pt x="14087" y="278183"/>
                  </a:lnTo>
                  <a:cubicBezTo>
                    <a:pt x="10351" y="278183"/>
                    <a:pt x="6768" y="276699"/>
                    <a:pt x="4126" y="274057"/>
                  </a:cubicBezTo>
                  <a:cubicBezTo>
                    <a:pt x="1484" y="271415"/>
                    <a:pt x="0" y="267832"/>
                    <a:pt x="0" y="264096"/>
                  </a:cubicBezTo>
                  <a:lnTo>
                    <a:pt x="0" y="14087"/>
                  </a:lnTo>
                  <a:cubicBezTo>
                    <a:pt x="0" y="10351"/>
                    <a:pt x="1484" y="6768"/>
                    <a:pt x="4126" y="4126"/>
                  </a:cubicBezTo>
                  <a:cubicBezTo>
                    <a:pt x="6768" y="1484"/>
                    <a:pt x="10351" y="0"/>
                    <a:pt x="14087" y="0"/>
                  </a:cubicBezTo>
                  <a:close/>
                </a:path>
              </a:pathLst>
            </a:custGeom>
            <a:solidFill>
              <a:srgbClr val="D9D9D9"/>
            </a:solidFill>
            <a:ln w="38100" cap="sq">
              <a:solidFill>
                <a:srgbClr val="1B56E8"/>
              </a:solidFill>
              <a:miter/>
            </a:ln>
          </p:spPr>
          <p:txBody>
            <a:bodyPr/>
            <a:lstStyle/>
            <a:p>
              <a:endParaRPr lang="lv-LV" sz="1200"/>
            </a:p>
          </p:txBody>
        </p:sp>
        <p:sp>
          <p:nvSpPr>
            <p:cNvPr id="53" name="TextBox 53"/>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54" name="Group 54"/>
          <p:cNvGrpSpPr/>
          <p:nvPr/>
        </p:nvGrpSpPr>
        <p:grpSpPr>
          <a:xfrm>
            <a:off x="6563193" y="4276554"/>
            <a:ext cx="1831887" cy="839493"/>
            <a:chOff x="0" y="0"/>
            <a:chExt cx="607033" cy="278183"/>
          </a:xfrm>
        </p:grpSpPr>
        <p:sp>
          <p:nvSpPr>
            <p:cNvPr id="55" name="Freeform 55"/>
            <p:cNvSpPr/>
            <p:nvPr/>
          </p:nvSpPr>
          <p:spPr>
            <a:xfrm>
              <a:off x="0" y="0"/>
              <a:ext cx="607033" cy="278183"/>
            </a:xfrm>
            <a:custGeom>
              <a:avLst/>
              <a:gdLst/>
              <a:ahLst/>
              <a:cxnLst/>
              <a:rect l="l" t="t" r="r" b="b"/>
              <a:pathLst>
                <a:path w="607033" h="278183">
                  <a:moveTo>
                    <a:pt x="14087" y="0"/>
                  </a:moveTo>
                  <a:lnTo>
                    <a:pt x="592946" y="0"/>
                  </a:lnTo>
                  <a:cubicBezTo>
                    <a:pt x="600726" y="0"/>
                    <a:pt x="607033" y="6307"/>
                    <a:pt x="607033" y="14087"/>
                  </a:cubicBezTo>
                  <a:lnTo>
                    <a:pt x="607033" y="264096"/>
                  </a:lnTo>
                  <a:cubicBezTo>
                    <a:pt x="607033" y="267832"/>
                    <a:pt x="605549" y="271415"/>
                    <a:pt x="602907" y="274057"/>
                  </a:cubicBezTo>
                  <a:cubicBezTo>
                    <a:pt x="600265" y="276699"/>
                    <a:pt x="596682" y="278183"/>
                    <a:pt x="592946" y="278183"/>
                  </a:cubicBezTo>
                  <a:lnTo>
                    <a:pt x="14087" y="278183"/>
                  </a:lnTo>
                  <a:cubicBezTo>
                    <a:pt x="10351" y="278183"/>
                    <a:pt x="6768" y="276699"/>
                    <a:pt x="4126" y="274057"/>
                  </a:cubicBezTo>
                  <a:cubicBezTo>
                    <a:pt x="1484" y="271415"/>
                    <a:pt x="0" y="267832"/>
                    <a:pt x="0" y="264096"/>
                  </a:cubicBezTo>
                  <a:lnTo>
                    <a:pt x="0" y="14087"/>
                  </a:lnTo>
                  <a:cubicBezTo>
                    <a:pt x="0" y="10351"/>
                    <a:pt x="1484" y="6768"/>
                    <a:pt x="4126" y="4126"/>
                  </a:cubicBezTo>
                  <a:cubicBezTo>
                    <a:pt x="6768" y="1484"/>
                    <a:pt x="10351" y="0"/>
                    <a:pt x="14087" y="0"/>
                  </a:cubicBezTo>
                  <a:close/>
                </a:path>
              </a:pathLst>
            </a:custGeom>
            <a:solidFill>
              <a:srgbClr val="D9D9D9"/>
            </a:solidFill>
            <a:ln w="38100" cap="sq">
              <a:solidFill>
                <a:srgbClr val="1B56E8"/>
              </a:solidFill>
              <a:miter/>
            </a:ln>
          </p:spPr>
          <p:txBody>
            <a:bodyPr/>
            <a:lstStyle/>
            <a:p>
              <a:endParaRPr lang="lv-LV" sz="1200"/>
            </a:p>
          </p:txBody>
        </p:sp>
        <p:sp>
          <p:nvSpPr>
            <p:cNvPr id="56" name="TextBox 56"/>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57" name="Group 57"/>
          <p:cNvGrpSpPr/>
          <p:nvPr/>
        </p:nvGrpSpPr>
        <p:grpSpPr>
          <a:xfrm>
            <a:off x="8483980" y="1125014"/>
            <a:ext cx="1654087" cy="472601"/>
            <a:chOff x="0" y="0"/>
            <a:chExt cx="548116" cy="156606"/>
          </a:xfrm>
        </p:grpSpPr>
        <p:sp>
          <p:nvSpPr>
            <p:cNvPr id="58" name="Freeform 58"/>
            <p:cNvSpPr/>
            <p:nvPr/>
          </p:nvSpPr>
          <p:spPr>
            <a:xfrm>
              <a:off x="0" y="0"/>
              <a:ext cx="548116" cy="156606"/>
            </a:xfrm>
            <a:custGeom>
              <a:avLst/>
              <a:gdLst/>
              <a:ahLst/>
              <a:cxnLst/>
              <a:rect l="l" t="t" r="r" b="b"/>
              <a:pathLst>
                <a:path w="548116" h="156606">
                  <a:moveTo>
                    <a:pt x="15602" y="0"/>
                  </a:moveTo>
                  <a:lnTo>
                    <a:pt x="532514" y="0"/>
                  </a:lnTo>
                  <a:cubicBezTo>
                    <a:pt x="536652" y="0"/>
                    <a:pt x="540620" y="1644"/>
                    <a:pt x="543546" y="4570"/>
                  </a:cubicBezTo>
                  <a:cubicBezTo>
                    <a:pt x="546472" y="7495"/>
                    <a:pt x="548116" y="11464"/>
                    <a:pt x="548116" y="15602"/>
                  </a:cubicBezTo>
                  <a:lnTo>
                    <a:pt x="548116" y="141004"/>
                  </a:lnTo>
                  <a:cubicBezTo>
                    <a:pt x="548116" y="145142"/>
                    <a:pt x="546472" y="149111"/>
                    <a:pt x="543546" y="152036"/>
                  </a:cubicBezTo>
                  <a:cubicBezTo>
                    <a:pt x="540620" y="154962"/>
                    <a:pt x="536652" y="156606"/>
                    <a:pt x="532514" y="156606"/>
                  </a:cubicBezTo>
                  <a:lnTo>
                    <a:pt x="15602" y="156606"/>
                  </a:lnTo>
                  <a:cubicBezTo>
                    <a:pt x="11464" y="156606"/>
                    <a:pt x="7495" y="154962"/>
                    <a:pt x="4570" y="152036"/>
                  </a:cubicBezTo>
                  <a:cubicBezTo>
                    <a:pt x="1644" y="149111"/>
                    <a:pt x="0" y="145142"/>
                    <a:pt x="0" y="141004"/>
                  </a:cubicBezTo>
                  <a:lnTo>
                    <a:pt x="0" y="15602"/>
                  </a:lnTo>
                  <a:cubicBezTo>
                    <a:pt x="0" y="11464"/>
                    <a:pt x="1644" y="7495"/>
                    <a:pt x="4570" y="4570"/>
                  </a:cubicBezTo>
                  <a:cubicBezTo>
                    <a:pt x="7495" y="1644"/>
                    <a:pt x="11464" y="0"/>
                    <a:pt x="15602" y="0"/>
                  </a:cubicBezTo>
                  <a:close/>
                </a:path>
              </a:pathLst>
            </a:custGeom>
            <a:solidFill>
              <a:srgbClr val="D9D9D9"/>
            </a:solidFill>
            <a:ln w="38100" cap="sq">
              <a:solidFill>
                <a:srgbClr val="1B56E8"/>
              </a:solidFill>
              <a:miter/>
            </a:ln>
          </p:spPr>
          <p:txBody>
            <a:bodyPr/>
            <a:lstStyle/>
            <a:p>
              <a:endParaRPr lang="lv-LV" sz="1200"/>
            </a:p>
          </p:txBody>
        </p:sp>
        <p:sp>
          <p:nvSpPr>
            <p:cNvPr id="59" name="TextBox 59"/>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60" name="Group 60"/>
          <p:cNvGrpSpPr/>
          <p:nvPr/>
        </p:nvGrpSpPr>
        <p:grpSpPr>
          <a:xfrm>
            <a:off x="8483980" y="1673815"/>
            <a:ext cx="1654087" cy="839493"/>
            <a:chOff x="0" y="0"/>
            <a:chExt cx="548116" cy="278183"/>
          </a:xfrm>
        </p:grpSpPr>
        <p:sp>
          <p:nvSpPr>
            <p:cNvPr id="61" name="Freeform 61"/>
            <p:cNvSpPr/>
            <p:nvPr/>
          </p:nvSpPr>
          <p:spPr>
            <a:xfrm>
              <a:off x="0" y="0"/>
              <a:ext cx="548116" cy="278183"/>
            </a:xfrm>
            <a:custGeom>
              <a:avLst/>
              <a:gdLst/>
              <a:ahLst/>
              <a:cxnLst/>
              <a:rect l="l" t="t" r="r" b="b"/>
              <a:pathLst>
                <a:path w="548116" h="278183">
                  <a:moveTo>
                    <a:pt x="15602" y="0"/>
                  </a:moveTo>
                  <a:lnTo>
                    <a:pt x="532514" y="0"/>
                  </a:lnTo>
                  <a:cubicBezTo>
                    <a:pt x="536652" y="0"/>
                    <a:pt x="540620" y="1644"/>
                    <a:pt x="543546" y="4570"/>
                  </a:cubicBezTo>
                  <a:cubicBezTo>
                    <a:pt x="546472" y="7495"/>
                    <a:pt x="548116" y="11464"/>
                    <a:pt x="548116" y="15602"/>
                  </a:cubicBezTo>
                  <a:lnTo>
                    <a:pt x="548116" y="262582"/>
                  </a:lnTo>
                  <a:cubicBezTo>
                    <a:pt x="548116" y="266719"/>
                    <a:pt x="546472" y="270688"/>
                    <a:pt x="543546" y="273614"/>
                  </a:cubicBezTo>
                  <a:cubicBezTo>
                    <a:pt x="540620" y="276539"/>
                    <a:pt x="536652" y="278183"/>
                    <a:pt x="532514" y="278183"/>
                  </a:cubicBezTo>
                  <a:lnTo>
                    <a:pt x="15602" y="278183"/>
                  </a:lnTo>
                  <a:cubicBezTo>
                    <a:pt x="11464" y="278183"/>
                    <a:pt x="7495" y="276539"/>
                    <a:pt x="4570" y="273614"/>
                  </a:cubicBezTo>
                  <a:cubicBezTo>
                    <a:pt x="1644" y="270688"/>
                    <a:pt x="0" y="266719"/>
                    <a:pt x="0" y="262582"/>
                  </a:cubicBezTo>
                  <a:lnTo>
                    <a:pt x="0" y="15602"/>
                  </a:lnTo>
                  <a:cubicBezTo>
                    <a:pt x="0" y="11464"/>
                    <a:pt x="1644" y="7495"/>
                    <a:pt x="4570" y="4570"/>
                  </a:cubicBezTo>
                  <a:cubicBezTo>
                    <a:pt x="7495" y="1644"/>
                    <a:pt x="11464" y="0"/>
                    <a:pt x="15602" y="0"/>
                  </a:cubicBezTo>
                  <a:close/>
                </a:path>
              </a:pathLst>
            </a:custGeom>
            <a:solidFill>
              <a:srgbClr val="D9D9D9"/>
            </a:solidFill>
            <a:ln w="38100" cap="sq">
              <a:solidFill>
                <a:srgbClr val="1B56E8"/>
              </a:solidFill>
              <a:miter/>
            </a:ln>
          </p:spPr>
          <p:txBody>
            <a:bodyPr/>
            <a:lstStyle/>
            <a:p>
              <a:endParaRPr lang="lv-LV" sz="1200"/>
            </a:p>
          </p:txBody>
        </p:sp>
        <p:sp>
          <p:nvSpPr>
            <p:cNvPr id="62" name="TextBox 62"/>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63" name="Group 63"/>
          <p:cNvGrpSpPr/>
          <p:nvPr/>
        </p:nvGrpSpPr>
        <p:grpSpPr>
          <a:xfrm>
            <a:off x="8483980" y="2509277"/>
            <a:ext cx="1654087" cy="839493"/>
            <a:chOff x="0" y="0"/>
            <a:chExt cx="548116" cy="278183"/>
          </a:xfrm>
        </p:grpSpPr>
        <p:sp>
          <p:nvSpPr>
            <p:cNvPr id="64" name="Freeform 64"/>
            <p:cNvSpPr/>
            <p:nvPr/>
          </p:nvSpPr>
          <p:spPr>
            <a:xfrm>
              <a:off x="0" y="0"/>
              <a:ext cx="548116" cy="278183"/>
            </a:xfrm>
            <a:custGeom>
              <a:avLst/>
              <a:gdLst/>
              <a:ahLst/>
              <a:cxnLst/>
              <a:rect l="l" t="t" r="r" b="b"/>
              <a:pathLst>
                <a:path w="548116" h="278183">
                  <a:moveTo>
                    <a:pt x="15602" y="0"/>
                  </a:moveTo>
                  <a:lnTo>
                    <a:pt x="532514" y="0"/>
                  </a:lnTo>
                  <a:cubicBezTo>
                    <a:pt x="536652" y="0"/>
                    <a:pt x="540620" y="1644"/>
                    <a:pt x="543546" y="4570"/>
                  </a:cubicBezTo>
                  <a:cubicBezTo>
                    <a:pt x="546472" y="7495"/>
                    <a:pt x="548116" y="11464"/>
                    <a:pt x="548116" y="15602"/>
                  </a:cubicBezTo>
                  <a:lnTo>
                    <a:pt x="548116" y="262582"/>
                  </a:lnTo>
                  <a:cubicBezTo>
                    <a:pt x="548116" y="266719"/>
                    <a:pt x="546472" y="270688"/>
                    <a:pt x="543546" y="273614"/>
                  </a:cubicBezTo>
                  <a:cubicBezTo>
                    <a:pt x="540620" y="276539"/>
                    <a:pt x="536652" y="278183"/>
                    <a:pt x="532514" y="278183"/>
                  </a:cubicBezTo>
                  <a:lnTo>
                    <a:pt x="15602" y="278183"/>
                  </a:lnTo>
                  <a:cubicBezTo>
                    <a:pt x="11464" y="278183"/>
                    <a:pt x="7495" y="276539"/>
                    <a:pt x="4570" y="273614"/>
                  </a:cubicBezTo>
                  <a:cubicBezTo>
                    <a:pt x="1644" y="270688"/>
                    <a:pt x="0" y="266719"/>
                    <a:pt x="0" y="262582"/>
                  </a:cubicBezTo>
                  <a:lnTo>
                    <a:pt x="0" y="15602"/>
                  </a:lnTo>
                  <a:cubicBezTo>
                    <a:pt x="0" y="11464"/>
                    <a:pt x="1644" y="7495"/>
                    <a:pt x="4570" y="4570"/>
                  </a:cubicBezTo>
                  <a:cubicBezTo>
                    <a:pt x="7495" y="1644"/>
                    <a:pt x="11464" y="0"/>
                    <a:pt x="15602" y="0"/>
                  </a:cubicBezTo>
                  <a:close/>
                </a:path>
              </a:pathLst>
            </a:custGeom>
            <a:solidFill>
              <a:srgbClr val="D9D9D9"/>
            </a:solidFill>
            <a:ln w="38100" cap="sq">
              <a:solidFill>
                <a:srgbClr val="1B56E8"/>
              </a:solidFill>
              <a:miter/>
            </a:ln>
          </p:spPr>
          <p:txBody>
            <a:bodyPr/>
            <a:lstStyle/>
            <a:p>
              <a:endParaRPr lang="lv-LV" sz="1200"/>
            </a:p>
          </p:txBody>
        </p:sp>
        <p:sp>
          <p:nvSpPr>
            <p:cNvPr id="65" name="TextBox 65"/>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66" name="Group 66"/>
          <p:cNvGrpSpPr/>
          <p:nvPr/>
        </p:nvGrpSpPr>
        <p:grpSpPr>
          <a:xfrm>
            <a:off x="8483980" y="3437062"/>
            <a:ext cx="1654087" cy="839493"/>
            <a:chOff x="0" y="0"/>
            <a:chExt cx="548116" cy="278183"/>
          </a:xfrm>
        </p:grpSpPr>
        <p:sp>
          <p:nvSpPr>
            <p:cNvPr id="67" name="Freeform 67"/>
            <p:cNvSpPr/>
            <p:nvPr/>
          </p:nvSpPr>
          <p:spPr>
            <a:xfrm>
              <a:off x="0" y="0"/>
              <a:ext cx="548116" cy="278183"/>
            </a:xfrm>
            <a:custGeom>
              <a:avLst/>
              <a:gdLst/>
              <a:ahLst/>
              <a:cxnLst/>
              <a:rect l="l" t="t" r="r" b="b"/>
              <a:pathLst>
                <a:path w="548116" h="278183">
                  <a:moveTo>
                    <a:pt x="15602" y="0"/>
                  </a:moveTo>
                  <a:lnTo>
                    <a:pt x="532514" y="0"/>
                  </a:lnTo>
                  <a:cubicBezTo>
                    <a:pt x="536652" y="0"/>
                    <a:pt x="540620" y="1644"/>
                    <a:pt x="543546" y="4570"/>
                  </a:cubicBezTo>
                  <a:cubicBezTo>
                    <a:pt x="546472" y="7495"/>
                    <a:pt x="548116" y="11464"/>
                    <a:pt x="548116" y="15602"/>
                  </a:cubicBezTo>
                  <a:lnTo>
                    <a:pt x="548116" y="262582"/>
                  </a:lnTo>
                  <a:cubicBezTo>
                    <a:pt x="548116" y="266719"/>
                    <a:pt x="546472" y="270688"/>
                    <a:pt x="543546" y="273614"/>
                  </a:cubicBezTo>
                  <a:cubicBezTo>
                    <a:pt x="540620" y="276539"/>
                    <a:pt x="536652" y="278183"/>
                    <a:pt x="532514" y="278183"/>
                  </a:cubicBezTo>
                  <a:lnTo>
                    <a:pt x="15602" y="278183"/>
                  </a:lnTo>
                  <a:cubicBezTo>
                    <a:pt x="11464" y="278183"/>
                    <a:pt x="7495" y="276539"/>
                    <a:pt x="4570" y="273614"/>
                  </a:cubicBezTo>
                  <a:cubicBezTo>
                    <a:pt x="1644" y="270688"/>
                    <a:pt x="0" y="266719"/>
                    <a:pt x="0" y="262582"/>
                  </a:cubicBezTo>
                  <a:lnTo>
                    <a:pt x="0" y="15602"/>
                  </a:lnTo>
                  <a:cubicBezTo>
                    <a:pt x="0" y="11464"/>
                    <a:pt x="1644" y="7495"/>
                    <a:pt x="4570" y="4570"/>
                  </a:cubicBezTo>
                  <a:cubicBezTo>
                    <a:pt x="7495" y="1644"/>
                    <a:pt x="11464" y="0"/>
                    <a:pt x="15602" y="0"/>
                  </a:cubicBezTo>
                  <a:close/>
                </a:path>
              </a:pathLst>
            </a:custGeom>
            <a:solidFill>
              <a:srgbClr val="D9D9D9"/>
            </a:solidFill>
            <a:ln w="38100" cap="sq">
              <a:solidFill>
                <a:srgbClr val="1B56E8"/>
              </a:solidFill>
              <a:miter/>
            </a:ln>
          </p:spPr>
          <p:txBody>
            <a:bodyPr/>
            <a:lstStyle/>
            <a:p>
              <a:endParaRPr lang="lv-LV" sz="1200"/>
            </a:p>
          </p:txBody>
        </p:sp>
        <p:sp>
          <p:nvSpPr>
            <p:cNvPr id="68" name="TextBox 68"/>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69" name="Group 69"/>
          <p:cNvGrpSpPr/>
          <p:nvPr/>
        </p:nvGrpSpPr>
        <p:grpSpPr>
          <a:xfrm>
            <a:off x="8483980" y="4276554"/>
            <a:ext cx="1654087" cy="839493"/>
            <a:chOff x="0" y="0"/>
            <a:chExt cx="548116" cy="278183"/>
          </a:xfrm>
        </p:grpSpPr>
        <p:sp>
          <p:nvSpPr>
            <p:cNvPr id="70" name="Freeform 70"/>
            <p:cNvSpPr/>
            <p:nvPr/>
          </p:nvSpPr>
          <p:spPr>
            <a:xfrm>
              <a:off x="0" y="0"/>
              <a:ext cx="548116" cy="278183"/>
            </a:xfrm>
            <a:custGeom>
              <a:avLst/>
              <a:gdLst/>
              <a:ahLst/>
              <a:cxnLst/>
              <a:rect l="l" t="t" r="r" b="b"/>
              <a:pathLst>
                <a:path w="548116" h="278183">
                  <a:moveTo>
                    <a:pt x="15602" y="0"/>
                  </a:moveTo>
                  <a:lnTo>
                    <a:pt x="532514" y="0"/>
                  </a:lnTo>
                  <a:cubicBezTo>
                    <a:pt x="536652" y="0"/>
                    <a:pt x="540620" y="1644"/>
                    <a:pt x="543546" y="4570"/>
                  </a:cubicBezTo>
                  <a:cubicBezTo>
                    <a:pt x="546472" y="7495"/>
                    <a:pt x="548116" y="11464"/>
                    <a:pt x="548116" y="15602"/>
                  </a:cubicBezTo>
                  <a:lnTo>
                    <a:pt x="548116" y="262582"/>
                  </a:lnTo>
                  <a:cubicBezTo>
                    <a:pt x="548116" y="266719"/>
                    <a:pt x="546472" y="270688"/>
                    <a:pt x="543546" y="273614"/>
                  </a:cubicBezTo>
                  <a:cubicBezTo>
                    <a:pt x="540620" y="276539"/>
                    <a:pt x="536652" y="278183"/>
                    <a:pt x="532514" y="278183"/>
                  </a:cubicBezTo>
                  <a:lnTo>
                    <a:pt x="15602" y="278183"/>
                  </a:lnTo>
                  <a:cubicBezTo>
                    <a:pt x="11464" y="278183"/>
                    <a:pt x="7495" y="276539"/>
                    <a:pt x="4570" y="273614"/>
                  </a:cubicBezTo>
                  <a:cubicBezTo>
                    <a:pt x="1644" y="270688"/>
                    <a:pt x="0" y="266719"/>
                    <a:pt x="0" y="262582"/>
                  </a:cubicBezTo>
                  <a:lnTo>
                    <a:pt x="0" y="15602"/>
                  </a:lnTo>
                  <a:cubicBezTo>
                    <a:pt x="0" y="11464"/>
                    <a:pt x="1644" y="7495"/>
                    <a:pt x="4570" y="4570"/>
                  </a:cubicBezTo>
                  <a:cubicBezTo>
                    <a:pt x="7495" y="1644"/>
                    <a:pt x="11464" y="0"/>
                    <a:pt x="15602" y="0"/>
                  </a:cubicBezTo>
                  <a:close/>
                </a:path>
              </a:pathLst>
            </a:custGeom>
            <a:solidFill>
              <a:srgbClr val="D9D9D9"/>
            </a:solidFill>
            <a:ln w="38100" cap="sq">
              <a:solidFill>
                <a:srgbClr val="1B56E8"/>
              </a:solidFill>
              <a:miter/>
            </a:ln>
          </p:spPr>
          <p:txBody>
            <a:bodyPr/>
            <a:lstStyle/>
            <a:p>
              <a:endParaRPr lang="lv-LV" sz="1200"/>
            </a:p>
          </p:txBody>
        </p:sp>
        <p:sp>
          <p:nvSpPr>
            <p:cNvPr id="71" name="TextBox 71"/>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sp>
        <p:nvSpPr>
          <p:cNvPr id="72" name="TextBox 72"/>
          <p:cNvSpPr txBox="1"/>
          <p:nvPr/>
        </p:nvSpPr>
        <p:spPr>
          <a:xfrm>
            <a:off x="1371106" y="1222673"/>
            <a:ext cx="2950918" cy="225511"/>
          </a:xfrm>
          <a:prstGeom prst="rect">
            <a:avLst/>
          </a:prstGeom>
        </p:spPr>
        <p:txBody>
          <a:bodyPr wrap="square" lIns="0" tIns="0" rIns="0" bIns="0" rtlCol="0" anchor="t">
            <a:spAutoFit/>
          </a:bodyPr>
          <a:lstStyle/>
          <a:p>
            <a:pPr algn="ctr">
              <a:lnSpc>
                <a:spcPts val="1867"/>
              </a:lnSpc>
            </a:pPr>
            <a:r>
              <a:rPr lang="en-US" sz="1333" err="1">
                <a:solidFill>
                  <a:srgbClr val="000000"/>
                </a:solidFill>
                <a:latin typeface="Roboto Bold"/>
              </a:rPr>
              <a:t>Kombinētā</a:t>
            </a:r>
            <a:r>
              <a:rPr lang="en-US" sz="1333">
                <a:solidFill>
                  <a:srgbClr val="000000"/>
                </a:solidFill>
                <a:latin typeface="Roboto Bold"/>
              </a:rPr>
              <a:t> </a:t>
            </a:r>
            <a:r>
              <a:rPr lang="en-US" sz="1333" err="1">
                <a:solidFill>
                  <a:srgbClr val="000000"/>
                </a:solidFill>
                <a:latin typeface="Roboto Bold"/>
              </a:rPr>
              <a:t>finanšu</a:t>
            </a:r>
            <a:r>
              <a:rPr lang="en-US" sz="1333">
                <a:solidFill>
                  <a:srgbClr val="000000"/>
                </a:solidFill>
                <a:latin typeface="Roboto Bold"/>
              </a:rPr>
              <a:t> </a:t>
            </a:r>
            <a:r>
              <a:rPr lang="en-US" sz="1333" err="1">
                <a:solidFill>
                  <a:srgbClr val="000000"/>
                </a:solidFill>
                <a:latin typeface="Roboto Bold"/>
              </a:rPr>
              <a:t>instrumentu</a:t>
            </a:r>
            <a:r>
              <a:rPr lang="en-US" sz="1333">
                <a:solidFill>
                  <a:srgbClr val="000000"/>
                </a:solidFill>
                <a:latin typeface="Roboto Bold"/>
              </a:rPr>
              <a:t> </a:t>
            </a:r>
            <a:r>
              <a:rPr lang="en-US" sz="1333" err="1">
                <a:solidFill>
                  <a:srgbClr val="000000"/>
                </a:solidFill>
                <a:latin typeface="Roboto Bold"/>
              </a:rPr>
              <a:t>veidi</a:t>
            </a:r>
            <a:endParaRPr lang="en-US" sz="1333">
              <a:solidFill>
                <a:srgbClr val="000000"/>
              </a:solidFill>
              <a:latin typeface="Roboto Bold"/>
            </a:endParaRPr>
          </a:p>
        </p:txBody>
      </p:sp>
      <p:sp>
        <p:nvSpPr>
          <p:cNvPr id="73" name="TextBox 73"/>
          <p:cNvSpPr txBox="1"/>
          <p:nvPr/>
        </p:nvSpPr>
        <p:spPr>
          <a:xfrm>
            <a:off x="822568" y="2037413"/>
            <a:ext cx="1019782" cy="956480"/>
          </a:xfrm>
          <a:prstGeom prst="rect">
            <a:avLst/>
          </a:prstGeom>
        </p:spPr>
        <p:txBody>
          <a:bodyPr wrap="square" lIns="0" tIns="0" rIns="0" bIns="0" rtlCol="0" anchor="t">
            <a:spAutoFit/>
          </a:bodyPr>
          <a:lstStyle/>
          <a:p>
            <a:pPr algn="ctr">
              <a:lnSpc>
                <a:spcPts val="1867"/>
              </a:lnSpc>
            </a:pPr>
            <a:r>
              <a:rPr lang="en-US" sz="1333">
                <a:solidFill>
                  <a:srgbClr val="000000"/>
                </a:solidFill>
                <a:latin typeface="Roboto Bold"/>
              </a:rPr>
              <a:t>ALTUM</a:t>
            </a:r>
          </a:p>
          <a:p>
            <a:pPr algn="ctr">
              <a:lnSpc>
                <a:spcPts val="1867"/>
              </a:lnSpc>
            </a:pPr>
            <a:r>
              <a:rPr lang="en-US" sz="1333">
                <a:solidFill>
                  <a:srgbClr val="000000"/>
                </a:solidFill>
                <a:latin typeface="Roboto Bold"/>
              </a:rPr>
              <a:t> </a:t>
            </a:r>
            <a:r>
              <a:rPr lang="en-US" sz="1333" err="1">
                <a:solidFill>
                  <a:srgbClr val="000000"/>
                </a:solidFill>
                <a:latin typeface="Roboto Bold"/>
              </a:rPr>
              <a:t>aizdevums</a:t>
            </a:r>
            <a:endParaRPr lang="en-US" sz="1333">
              <a:solidFill>
                <a:srgbClr val="000000"/>
              </a:solidFill>
              <a:latin typeface="Roboto Bold"/>
            </a:endParaRPr>
          </a:p>
          <a:p>
            <a:pPr algn="ctr">
              <a:lnSpc>
                <a:spcPts val="1867"/>
              </a:lnSpc>
            </a:pPr>
            <a:r>
              <a:rPr lang="en-US" sz="1333">
                <a:solidFill>
                  <a:srgbClr val="000000"/>
                </a:solidFill>
                <a:latin typeface="Roboto Bold"/>
              </a:rPr>
              <a:t> bez </a:t>
            </a:r>
            <a:r>
              <a:rPr lang="en-US" sz="1333" err="1">
                <a:solidFill>
                  <a:srgbClr val="000000"/>
                </a:solidFill>
                <a:latin typeface="Roboto Bold"/>
              </a:rPr>
              <a:t>cita</a:t>
            </a:r>
            <a:endParaRPr lang="en-US" sz="1333">
              <a:solidFill>
                <a:srgbClr val="000000"/>
              </a:solidFill>
              <a:latin typeface="Roboto Bold"/>
            </a:endParaRPr>
          </a:p>
          <a:p>
            <a:pPr algn="ctr">
              <a:lnSpc>
                <a:spcPts val="1867"/>
              </a:lnSpc>
            </a:pPr>
            <a:r>
              <a:rPr lang="en-US" sz="1333">
                <a:solidFill>
                  <a:srgbClr val="000000"/>
                </a:solidFill>
                <a:latin typeface="Roboto Bold"/>
              </a:rPr>
              <a:t> </a:t>
            </a:r>
            <a:r>
              <a:rPr lang="en-US" sz="1333" err="1">
                <a:solidFill>
                  <a:srgbClr val="000000"/>
                </a:solidFill>
                <a:latin typeface="Roboto Bold"/>
              </a:rPr>
              <a:t>finansētāja</a:t>
            </a:r>
            <a:endParaRPr lang="en-US" sz="1333">
              <a:solidFill>
                <a:srgbClr val="000000"/>
              </a:solidFill>
              <a:latin typeface="Roboto Bold"/>
            </a:endParaRPr>
          </a:p>
        </p:txBody>
      </p:sp>
      <p:sp>
        <p:nvSpPr>
          <p:cNvPr id="74" name="TextBox 74"/>
          <p:cNvSpPr txBox="1"/>
          <p:nvPr/>
        </p:nvSpPr>
        <p:spPr>
          <a:xfrm>
            <a:off x="820352" y="3678979"/>
            <a:ext cx="992912" cy="1200137"/>
          </a:xfrm>
          <a:prstGeom prst="rect">
            <a:avLst/>
          </a:prstGeom>
        </p:spPr>
        <p:txBody>
          <a:bodyPr wrap="square" lIns="0" tIns="0" rIns="0" bIns="0" rtlCol="0" anchor="t">
            <a:spAutoFit/>
          </a:bodyPr>
          <a:lstStyle/>
          <a:p>
            <a:pPr algn="ctr">
              <a:lnSpc>
                <a:spcPts val="1867"/>
              </a:lnSpc>
            </a:pPr>
            <a:r>
              <a:rPr lang="en-US" sz="1333">
                <a:solidFill>
                  <a:srgbClr val="000000"/>
                </a:solidFill>
                <a:latin typeface="Roboto Bold"/>
              </a:rPr>
              <a:t>ALTUM </a:t>
            </a:r>
          </a:p>
          <a:p>
            <a:pPr algn="ctr">
              <a:lnSpc>
                <a:spcPts val="1867"/>
              </a:lnSpc>
            </a:pPr>
            <a:r>
              <a:rPr lang="en-US" sz="1333" err="1">
                <a:solidFill>
                  <a:srgbClr val="000000"/>
                </a:solidFill>
                <a:latin typeface="Roboto Bold"/>
              </a:rPr>
              <a:t>paralēlais</a:t>
            </a:r>
            <a:endParaRPr lang="en-US" sz="1333">
              <a:solidFill>
                <a:srgbClr val="000000"/>
              </a:solidFill>
              <a:latin typeface="Roboto Bold"/>
            </a:endParaRPr>
          </a:p>
          <a:p>
            <a:pPr algn="ctr">
              <a:lnSpc>
                <a:spcPts val="1867"/>
              </a:lnSpc>
            </a:pPr>
            <a:r>
              <a:rPr lang="en-US" sz="1333" err="1">
                <a:solidFill>
                  <a:srgbClr val="000000"/>
                </a:solidFill>
                <a:latin typeface="Roboto Bold"/>
              </a:rPr>
              <a:t>aizdevums</a:t>
            </a:r>
            <a:endParaRPr lang="en-US" sz="1333">
              <a:solidFill>
                <a:srgbClr val="000000"/>
              </a:solidFill>
              <a:latin typeface="Roboto Bold"/>
            </a:endParaRPr>
          </a:p>
          <a:p>
            <a:pPr algn="ctr">
              <a:lnSpc>
                <a:spcPts val="1867"/>
              </a:lnSpc>
            </a:pPr>
            <a:r>
              <a:rPr lang="en-US" sz="1333" err="1">
                <a:solidFill>
                  <a:srgbClr val="000000"/>
                </a:solidFill>
                <a:latin typeface="Roboto Bold"/>
              </a:rPr>
              <a:t>kopā</a:t>
            </a:r>
            <a:r>
              <a:rPr lang="en-US" sz="1333">
                <a:solidFill>
                  <a:srgbClr val="000000"/>
                </a:solidFill>
                <a:latin typeface="Roboto Bold"/>
              </a:rPr>
              <a:t> </a:t>
            </a:r>
            <a:r>
              <a:rPr lang="en-US" sz="1333" err="1">
                <a:solidFill>
                  <a:srgbClr val="000000"/>
                </a:solidFill>
                <a:latin typeface="Roboto Bold"/>
              </a:rPr>
              <a:t>ar</a:t>
            </a:r>
            <a:r>
              <a:rPr lang="en-US" sz="1333">
                <a:solidFill>
                  <a:srgbClr val="000000"/>
                </a:solidFill>
                <a:latin typeface="Roboto Bold"/>
              </a:rPr>
              <a:t> </a:t>
            </a:r>
            <a:r>
              <a:rPr lang="en-US" sz="1333" err="1">
                <a:solidFill>
                  <a:srgbClr val="000000"/>
                </a:solidFill>
                <a:latin typeface="Roboto Bold"/>
              </a:rPr>
              <a:t>citu</a:t>
            </a:r>
            <a:endParaRPr lang="en-US" sz="1333">
              <a:solidFill>
                <a:srgbClr val="000000"/>
              </a:solidFill>
              <a:latin typeface="Roboto Bold"/>
            </a:endParaRPr>
          </a:p>
          <a:p>
            <a:pPr algn="ctr">
              <a:lnSpc>
                <a:spcPts val="1867"/>
              </a:lnSpc>
            </a:pPr>
            <a:r>
              <a:rPr lang="en-US" sz="1333" err="1">
                <a:solidFill>
                  <a:srgbClr val="000000"/>
                </a:solidFill>
                <a:latin typeface="Roboto Bold"/>
              </a:rPr>
              <a:t>finansētāju</a:t>
            </a:r>
            <a:endParaRPr lang="en-US" sz="1333">
              <a:solidFill>
                <a:srgbClr val="000000"/>
              </a:solidFill>
              <a:latin typeface="Roboto Bold"/>
            </a:endParaRPr>
          </a:p>
        </p:txBody>
      </p:sp>
      <p:sp>
        <p:nvSpPr>
          <p:cNvPr id="75" name="TextBox 75"/>
          <p:cNvSpPr txBox="1"/>
          <p:nvPr/>
        </p:nvSpPr>
        <p:spPr>
          <a:xfrm>
            <a:off x="2529571" y="1837444"/>
            <a:ext cx="1824302" cy="469167"/>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ALTUM finansē kapitāla</a:t>
            </a:r>
          </a:p>
          <a:p>
            <a:pPr algn="ctr">
              <a:lnSpc>
                <a:spcPts val="1867"/>
              </a:lnSpc>
            </a:pPr>
            <a:r>
              <a:rPr lang="en-US" sz="1333">
                <a:solidFill>
                  <a:srgbClr val="000000"/>
                </a:solidFill>
                <a:latin typeface="Roboto Bold"/>
              </a:rPr>
              <a:t> atlaides apmērā</a:t>
            </a:r>
          </a:p>
        </p:txBody>
      </p:sp>
      <p:sp>
        <p:nvSpPr>
          <p:cNvPr id="76" name="TextBox 76"/>
          <p:cNvSpPr txBox="1"/>
          <p:nvPr/>
        </p:nvSpPr>
        <p:spPr>
          <a:xfrm>
            <a:off x="2447815" y="2672906"/>
            <a:ext cx="1987815" cy="469167"/>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ALTUM finansē virs</a:t>
            </a:r>
          </a:p>
          <a:p>
            <a:pPr algn="ctr">
              <a:lnSpc>
                <a:spcPts val="1867"/>
              </a:lnSpc>
            </a:pPr>
            <a:r>
              <a:rPr lang="en-US" sz="1333">
                <a:solidFill>
                  <a:srgbClr val="000000"/>
                </a:solidFill>
                <a:latin typeface="Roboto Bold"/>
              </a:rPr>
              <a:t> kapitāla atlaides apmērā*</a:t>
            </a:r>
          </a:p>
        </p:txBody>
      </p:sp>
      <p:sp>
        <p:nvSpPr>
          <p:cNvPr id="77" name="TextBox 77"/>
          <p:cNvSpPr txBox="1"/>
          <p:nvPr/>
        </p:nvSpPr>
        <p:spPr>
          <a:xfrm>
            <a:off x="2425524" y="3600692"/>
            <a:ext cx="1868885" cy="469167"/>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ALTUM </a:t>
            </a:r>
            <a:r>
              <a:rPr lang="en-US" sz="1333" err="1">
                <a:solidFill>
                  <a:srgbClr val="000000"/>
                </a:solidFill>
                <a:latin typeface="Roboto Bold"/>
              </a:rPr>
              <a:t>finansē</a:t>
            </a:r>
            <a:r>
              <a:rPr lang="en-US" sz="1333">
                <a:solidFill>
                  <a:srgbClr val="000000"/>
                </a:solidFill>
                <a:latin typeface="Roboto Bold"/>
              </a:rPr>
              <a:t> </a:t>
            </a:r>
          </a:p>
          <a:p>
            <a:pPr algn="ctr">
              <a:lnSpc>
                <a:spcPts val="1867"/>
              </a:lnSpc>
            </a:pPr>
            <a:r>
              <a:rPr lang="en-US" sz="1333" err="1">
                <a:solidFill>
                  <a:srgbClr val="000000"/>
                </a:solidFill>
                <a:latin typeface="Roboto Bold"/>
              </a:rPr>
              <a:t>kapitāla</a:t>
            </a:r>
            <a:r>
              <a:rPr lang="en-US" sz="1333">
                <a:solidFill>
                  <a:srgbClr val="000000"/>
                </a:solidFill>
                <a:latin typeface="Roboto Bold"/>
              </a:rPr>
              <a:t> </a:t>
            </a:r>
            <a:r>
              <a:rPr lang="en-US" sz="1333" err="1">
                <a:solidFill>
                  <a:srgbClr val="000000"/>
                </a:solidFill>
                <a:latin typeface="Roboto Bold"/>
              </a:rPr>
              <a:t>atlaides</a:t>
            </a:r>
            <a:r>
              <a:rPr lang="en-US" sz="1333">
                <a:solidFill>
                  <a:srgbClr val="000000"/>
                </a:solidFill>
                <a:latin typeface="Roboto Bold"/>
              </a:rPr>
              <a:t> </a:t>
            </a:r>
            <a:r>
              <a:rPr lang="en-US" sz="1333" err="1">
                <a:solidFill>
                  <a:srgbClr val="000000"/>
                </a:solidFill>
                <a:latin typeface="Roboto Bold"/>
              </a:rPr>
              <a:t>apmērā</a:t>
            </a:r>
            <a:endParaRPr lang="en-US" sz="1333">
              <a:solidFill>
                <a:srgbClr val="000000"/>
              </a:solidFill>
              <a:latin typeface="Roboto Bold"/>
            </a:endParaRPr>
          </a:p>
        </p:txBody>
      </p:sp>
      <p:sp>
        <p:nvSpPr>
          <p:cNvPr id="78" name="TextBox 78"/>
          <p:cNvSpPr txBox="1"/>
          <p:nvPr/>
        </p:nvSpPr>
        <p:spPr>
          <a:xfrm>
            <a:off x="2486180" y="4431274"/>
            <a:ext cx="1911085" cy="469167"/>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ALTUM </a:t>
            </a:r>
            <a:r>
              <a:rPr lang="en-US" sz="1333" err="1">
                <a:solidFill>
                  <a:srgbClr val="000000"/>
                </a:solidFill>
                <a:latin typeface="Roboto Bold"/>
              </a:rPr>
              <a:t>finansē</a:t>
            </a:r>
            <a:r>
              <a:rPr lang="en-US" sz="1333">
                <a:solidFill>
                  <a:srgbClr val="000000"/>
                </a:solidFill>
                <a:latin typeface="Roboto Bold"/>
              </a:rPr>
              <a:t> </a:t>
            </a:r>
            <a:r>
              <a:rPr lang="en-US" sz="1333" err="1">
                <a:solidFill>
                  <a:srgbClr val="000000"/>
                </a:solidFill>
                <a:latin typeface="Roboto Bold"/>
              </a:rPr>
              <a:t>virs</a:t>
            </a:r>
            <a:endParaRPr lang="en-US" sz="1333">
              <a:solidFill>
                <a:srgbClr val="000000"/>
              </a:solidFill>
              <a:latin typeface="Roboto Bold"/>
            </a:endParaRPr>
          </a:p>
          <a:p>
            <a:pPr algn="ctr">
              <a:lnSpc>
                <a:spcPts val="1867"/>
              </a:lnSpc>
            </a:pPr>
            <a:r>
              <a:rPr lang="en-US" sz="1333">
                <a:solidFill>
                  <a:srgbClr val="000000"/>
                </a:solidFill>
                <a:latin typeface="Roboto Bold"/>
              </a:rPr>
              <a:t> </a:t>
            </a:r>
            <a:r>
              <a:rPr lang="en-US" sz="1333" err="1">
                <a:solidFill>
                  <a:srgbClr val="000000"/>
                </a:solidFill>
                <a:latin typeface="Roboto Bold"/>
              </a:rPr>
              <a:t>kapitāla</a:t>
            </a:r>
            <a:r>
              <a:rPr lang="en-US" sz="1333">
                <a:solidFill>
                  <a:srgbClr val="000000"/>
                </a:solidFill>
                <a:latin typeface="Roboto Bold"/>
              </a:rPr>
              <a:t> </a:t>
            </a:r>
            <a:r>
              <a:rPr lang="en-US" sz="1333" err="1">
                <a:solidFill>
                  <a:srgbClr val="000000"/>
                </a:solidFill>
                <a:latin typeface="Roboto Bold"/>
              </a:rPr>
              <a:t>atlaides</a:t>
            </a:r>
            <a:r>
              <a:rPr lang="en-US" sz="1333">
                <a:solidFill>
                  <a:srgbClr val="000000"/>
                </a:solidFill>
                <a:latin typeface="Roboto Bold"/>
              </a:rPr>
              <a:t> </a:t>
            </a:r>
            <a:r>
              <a:rPr lang="en-US" sz="1333" err="1">
                <a:solidFill>
                  <a:srgbClr val="000000"/>
                </a:solidFill>
                <a:latin typeface="Roboto Bold"/>
              </a:rPr>
              <a:t>apmērā</a:t>
            </a:r>
            <a:endParaRPr lang="en-US" sz="1333">
              <a:solidFill>
                <a:srgbClr val="000000"/>
              </a:solidFill>
              <a:latin typeface="Roboto Bold"/>
            </a:endParaRPr>
          </a:p>
        </p:txBody>
      </p:sp>
      <p:sp>
        <p:nvSpPr>
          <p:cNvPr id="79" name="TextBox 79"/>
          <p:cNvSpPr txBox="1"/>
          <p:nvPr/>
        </p:nvSpPr>
        <p:spPr>
          <a:xfrm>
            <a:off x="5362162" y="1222673"/>
            <a:ext cx="570177"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ALTUM</a:t>
            </a:r>
          </a:p>
        </p:txBody>
      </p:sp>
      <p:sp>
        <p:nvSpPr>
          <p:cNvPr id="80" name="TextBox 80"/>
          <p:cNvSpPr txBox="1"/>
          <p:nvPr/>
        </p:nvSpPr>
        <p:spPr>
          <a:xfrm>
            <a:off x="6886205" y="1222673"/>
            <a:ext cx="1210045" cy="225511"/>
          </a:xfrm>
          <a:prstGeom prst="rect">
            <a:avLst/>
          </a:prstGeom>
        </p:spPr>
        <p:txBody>
          <a:bodyPr wrap="square" lIns="0" tIns="0" rIns="0" bIns="0" rtlCol="0" anchor="t">
            <a:spAutoFit/>
          </a:bodyPr>
          <a:lstStyle/>
          <a:p>
            <a:pPr algn="ctr">
              <a:lnSpc>
                <a:spcPts val="1867"/>
              </a:lnSpc>
            </a:pPr>
            <a:r>
              <a:rPr lang="en-US" sz="1333" err="1">
                <a:solidFill>
                  <a:srgbClr val="000000"/>
                </a:solidFill>
                <a:latin typeface="Roboto Bold"/>
              </a:rPr>
              <a:t>Cits</a:t>
            </a:r>
            <a:r>
              <a:rPr lang="en-US" sz="1333">
                <a:solidFill>
                  <a:srgbClr val="000000"/>
                </a:solidFill>
                <a:latin typeface="Roboto Bold"/>
              </a:rPr>
              <a:t> </a:t>
            </a:r>
            <a:r>
              <a:rPr lang="en-US" sz="1333" err="1">
                <a:solidFill>
                  <a:srgbClr val="000000"/>
                </a:solidFill>
                <a:latin typeface="Roboto Bold"/>
              </a:rPr>
              <a:t>finansētājs</a:t>
            </a:r>
            <a:endParaRPr lang="en-US" sz="1333">
              <a:solidFill>
                <a:srgbClr val="000000"/>
              </a:solidFill>
              <a:latin typeface="Roboto Bold"/>
            </a:endParaRPr>
          </a:p>
        </p:txBody>
      </p:sp>
      <p:sp>
        <p:nvSpPr>
          <p:cNvPr id="81" name="TextBox 81"/>
          <p:cNvSpPr txBox="1"/>
          <p:nvPr/>
        </p:nvSpPr>
        <p:spPr>
          <a:xfrm>
            <a:off x="8910743" y="1222673"/>
            <a:ext cx="833332" cy="225511"/>
          </a:xfrm>
          <a:prstGeom prst="rect">
            <a:avLst/>
          </a:prstGeom>
        </p:spPr>
        <p:txBody>
          <a:bodyPr wrap="square" lIns="0" tIns="0" rIns="0" bIns="0" rtlCol="0" anchor="t">
            <a:spAutoFit/>
          </a:bodyPr>
          <a:lstStyle/>
          <a:p>
            <a:pPr algn="ctr">
              <a:lnSpc>
                <a:spcPts val="1867"/>
              </a:lnSpc>
            </a:pPr>
            <a:r>
              <a:rPr lang="en-US" sz="1333" err="1">
                <a:solidFill>
                  <a:srgbClr val="000000"/>
                </a:solidFill>
                <a:latin typeface="Roboto Bold"/>
              </a:rPr>
              <a:t>Aizņēmējs</a:t>
            </a:r>
            <a:endParaRPr lang="en-US" sz="1333">
              <a:solidFill>
                <a:srgbClr val="000000"/>
              </a:solidFill>
              <a:latin typeface="Roboto Bold"/>
            </a:endParaRPr>
          </a:p>
        </p:txBody>
      </p:sp>
      <p:sp>
        <p:nvSpPr>
          <p:cNvPr id="82" name="TextBox 82"/>
          <p:cNvSpPr txBox="1"/>
          <p:nvPr/>
        </p:nvSpPr>
        <p:spPr>
          <a:xfrm>
            <a:off x="5299191" y="1965294"/>
            <a:ext cx="757899"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Līdz 35%*</a:t>
            </a:r>
          </a:p>
        </p:txBody>
      </p:sp>
      <p:sp>
        <p:nvSpPr>
          <p:cNvPr id="83" name="TextBox 83"/>
          <p:cNvSpPr txBox="1"/>
          <p:nvPr/>
        </p:nvSpPr>
        <p:spPr>
          <a:xfrm>
            <a:off x="5268301" y="2796428"/>
            <a:ext cx="757899"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Līdz 75%*</a:t>
            </a:r>
          </a:p>
        </p:txBody>
      </p:sp>
      <p:sp>
        <p:nvSpPr>
          <p:cNvPr id="84" name="TextBox 84"/>
          <p:cNvSpPr txBox="1"/>
          <p:nvPr/>
        </p:nvSpPr>
        <p:spPr>
          <a:xfrm>
            <a:off x="5268301" y="3729770"/>
            <a:ext cx="757899"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Līdz 35%*</a:t>
            </a:r>
          </a:p>
        </p:txBody>
      </p:sp>
      <p:sp>
        <p:nvSpPr>
          <p:cNvPr id="85" name="TextBox 85"/>
          <p:cNvSpPr txBox="1"/>
          <p:nvPr/>
        </p:nvSpPr>
        <p:spPr>
          <a:xfrm>
            <a:off x="5237411" y="4557659"/>
            <a:ext cx="819679"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Līdz 47,5%</a:t>
            </a:r>
          </a:p>
        </p:txBody>
      </p:sp>
      <p:sp>
        <p:nvSpPr>
          <p:cNvPr id="86" name="TextBox 86"/>
          <p:cNvSpPr txBox="1"/>
          <p:nvPr/>
        </p:nvSpPr>
        <p:spPr>
          <a:xfrm>
            <a:off x="7431953" y="2790382"/>
            <a:ext cx="65683"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a:t>
            </a:r>
          </a:p>
        </p:txBody>
      </p:sp>
      <p:sp>
        <p:nvSpPr>
          <p:cNvPr id="87" name="TextBox 87"/>
          <p:cNvSpPr txBox="1"/>
          <p:nvPr/>
        </p:nvSpPr>
        <p:spPr>
          <a:xfrm>
            <a:off x="7446295" y="1952904"/>
            <a:ext cx="65683"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a:t>
            </a:r>
          </a:p>
        </p:txBody>
      </p:sp>
      <p:sp>
        <p:nvSpPr>
          <p:cNvPr id="88" name="TextBox 88"/>
          <p:cNvSpPr txBox="1"/>
          <p:nvPr/>
        </p:nvSpPr>
        <p:spPr>
          <a:xfrm>
            <a:off x="6774894" y="3612294"/>
            <a:ext cx="1445485" cy="469167"/>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Vismaz Altum </a:t>
            </a:r>
          </a:p>
          <a:p>
            <a:pPr algn="ctr">
              <a:lnSpc>
                <a:spcPts val="1867"/>
              </a:lnSpc>
            </a:pPr>
            <a:r>
              <a:rPr lang="en-US" sz="1333">
                <a:solidFill>
                  <a:srgbClr val="000000"/>
                </a:solidFill>
                <a:latin typeface="Roboto Bold"/>
              </a:rPr>
              <a:t>aizdevuma apmērā</a:t>
            </a:r>
          </a:p>
        </p:txBody>
      </p:sp>
      <p:sp>
        <p:nvSpPr>
          <p:cNvPr id="89" name="TextBox 89"/>
          <p:cNvSpPr txBox="1"/>
          <p:nvPr/>
        </p:nvSpPr>
        <p:spPr>
          <a:xfrm>
            <a:off x="6756394" y="4431274"/>
            <a:ext cx="1445485" cy="469167"/>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Vismaz Altum </a:t>
            </a:r>
          </a:p>
          <a:p>
            <a:pPr algn="ctr">
              <a:lnSpc>
                <a:spcPts val="1867"/>
              </a:lnSpc>
            </a:pPr>
            <a:r>
              <a:rPr lang="en-US" sz="1333">
                <a:solidFill>
                  <a:srgbClr val="000000"/>
                </a:solidFill>
                <a:latin typeface="Roboto Bold"/>
              </a:rPr>
              <a:t>aizdevuma apmērā</a:t>
            </a:r>
          </a:p>
        </p:txBody>
      </p:sp>
      <p:sp>
        <p:nvSpPr>
          <p:cNvPr id="90" name="TextBox 90"/>
          <p:cNvSpPr txBox="1"/>
          <p:nvPr/>
        </p:nvSpPr>
        <p:spPr>
          <a:xfrm>
            <a:off x="8940309" y="1914804"/>
            <a:ext cx="698765"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Min. 65%</a:t>
            </a:r>
          </a:p>
        </p:txBody>
      </p:sp>
      <p:sp>
        <p:nvSpPr>
          <p:cNvPr id="91" name="TextBox 91"/>
          <p:cNvSpPr txBox="1"/>
          <p:nvPr/>
        </p:nvSpPr>
        <p:spPr>
          <a:xfrm>
            <a:off x="8986247" y="2830808"/>
            <a:ext cx="649552"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Min 25%</a:t>
            </a:r>
          </a:p>
        </p:txBody>
      </p:sp>
      <p:sp>
        <p:nvSpPr>
          <p:cNvPr id="92" name="TextBox 92"/>
          <p:cNvSpPr txBox="1"/>
          <p:nvPr/>
        </p:nvSpPr>
        <p:spPr>
          <a:xfrm>
            <a:off x="9013466" y="3729770"/>
            <a:ext cx="552450"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Min 5%</a:t>
            </a:r>
          </a:p>
        </p:txBody>
      </p:sp>
      <p:sp>
        <p:nvSpPr>
          <p:cNvPr id="93" name="TextBox 93"/>
          <p:cNvSpPr txBox="1"/>
          <p:nvPr/>
        </p:nvSpPr>
        <p:spPr>
          <a:xfrm>
            <a:off x="9013466" y="4587704"/>
            <a:ext cx="552450"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Min 5%</a:t>
            </a:r>
          </a:p>
        </p:txBody>
      </p:sp>
      <p:sp>
        <p:nvSpPr>
          <p:cNvPr id="94" name="TextBox 94"/>
          <p:cNvSpPr txBox="1"/>
          <p:nvPr/>
        </p:nvSpPr>
        <p:spPr>
          <a:xfrm>
            <a:off x="551309" y="5725647"/>
            <a:ext cx="5381030" cy="790794"/>
          </a:xfrm>
          <a:prstGeom prst="rect">
            <a:avLst/>
          </a:prstGeom>
        </p:spPr>
        <p:txBody>
          <a:bodyPr lIns="0" tIns="0" rIns="0" bIns="0" rtlCol="0" anchor="t">
            <a:spAutoFit/>
          </a:bodyPr>
          <a:lstStyle/>
          <a:p>
            <a:pPr algn="ctr">
              <a:lnSpc>
                <a:spcPts val="3173"/>
              </a:lnSpc>
            </a:pPr>
            <a:r>
              <a:rPr lang="en-US" sz="2266">
                <a:solidFill>
                  <a:srgbClr val="000000"/>
                </a:solidFill>
                <a:latin typeface="Roboto"/>
              </a:rPr>
              <a:t>!Kapitāla atlaide nav atsevišķs aizdevums!</a:t>
            </a:r>
          </a:p>
        </p:txBody>
      </p:sp>
      <p:sp>
        <p:nvSpPr>
          <p:cNvPr id="95" name="TextBox 95"/>
          <p:cNvSpPr txBox="1"/>
          <p:nvPr/>
        </p:nvSpPr>
        <p:spPr>
          <a:xfrm>
            <a:off x="8960230" y="1830462"/>
            <a:ext cx="3779441" cy="518283"/>
          </a:xfrm>
          <a:prstGeom prst="rect">
            <a:avLst/>
          </a:prstGeom>
        </p:spPr>
        <p:txBody>
          <a:bodyPr lIns="0" tIns="0" rIns="0" bIns="0" rtlCol="0" anchor="t">
            <a:spAutoFit/>
          </a:bodyPr>
          <a:lstStyle/>
          <a:p>
            <a:pPr algn="ctr">
              <a:lnSpc>
                <a:spcPts val="2053"/>
              </a:lnSpc>
            </a:pPr>
            <a:r>
              <a:rPr lang="en-US" sz="1466">
                <a:solidFill>
                  <a:srgbClr val="000000"/>
                </a:solidFill>
                <a:latin typeface="Roboto"/>
              </a:rPr>
              <a:t>*nepārsniedzot</a:t>
            </a:r>
          </a:p>
          <a:p>
            <a:pPr algn="ctr">
              <a:lnSpc>
                <a:spcPts val="2053"/>
              </a:lnSpc>
            </a:pPr>
            <a:r>
              <a:rPr lang="en-US" sz="1466">
                <a:solidFill>
                  <a:srgbClr val="000000"/>
                </a:solidFill>
                <a:latin typeface="Roboto"/>
              </a:rPr>
              <a:t> 1 000 000 EUR</a:t>
            </a:r>
          </a:p>
        </p:txBody>
      </p:sp>
      <p:sp>
        <p:nvSpPr>
          <p:cNvPr id="96" name="TextBox 96"/>
          <p:cNvSpPr txBox="1"/>
          <p:nvPr/>
        </p:nvSpPr>
        <p:spPr>
          <a:xfrm>
            <a:off x="9226930" y="2679256"/>
            <a:ext cx="3779441" cy="518283"/>
          </a:xfrm>
          <a:prstGeom prst="rect">
            <a:avLst/>
          </a:prstGeom>
        </p:spPr>
        <p:txBody>
          <a:bodyPr lIns="0" tIns="0" rIns="0" bIns="0" rtlCol="0" anchor="t">
            <a:spAutoFit/>
          </a:bodyPr>
          <a:lstStyle/>
          <a:p>
            <a:pPr algn="ctr">
              <a:lnSpc>
                <a:spcPts val="2053"/>
              </a:lnSpc>
            </a:pPr>
            <a:r>
              <a:rPr lang="en-US" sz="1466">
                <a:solidFill>
                  <a:srgbClr val="000000"/>
                </a:solidFill>
                <a:latin typeface="Roboto"/>
              </a:rPr>
              <a:t>*tikai, ja saņemts cita</a:t>
            </a:r>
          </a:p>
          <a:p>
            <a:pPr algn="ctr">
              <a:lnSpc>
                <a:spcPts val="2053"/>
              </a:lnSpc>
            </a:pPr>
            <a:r>
              <a:rPr lang="en-US" sz="1466">
                <a:solidFill>
                  <a:srgbClr val="000000"/>
                </a:solidFill>
                <a:latin typeface="Roboto"/>
              </a:rPr>
              <a:t> finansētāja atteikums</a:t>
            </a:r>
          </a:p>
        </p:txBody>
      </p:sp>
      <p:sp>
        <p:nvSpPr>
          <p:cNvPr id="97" name="TextBox 97"/>
          <p:cNvSpPr txBox="1"/>
          <p:nvPr/>
        </p:nvSpPr>
        <p:spPr>
          <a:xfrm>
            <a:off x="8910742" y="3577289"/>
            <a:ext cx="3779441" cy="518283"/>
          </a:xfrm>
          <a:prstGeom prst="rect">
            <a:avLst/>
          </a:prstGeom>
        </p:spPr>
        <p:txBody>
          <a:bodyPr lIns="0" tIns="0" rIns="0" bIns="0" rtlCol="0" anchor="t">
            <a:spAutoFit/>
          </a:bodyPr>
          <a:lstStyle/>
          <a:p>
            <a:pPr algn="ctr">
              <a:lnSpc>
                <a:spcPts val="2053"/>
              </a:lnSpc>
            </a:pPr>
            <a:r>
              <a:rPr lang="en-US" sz="1466">
                <a:solidFill>
                  <a:srgbClr val="000000"/>
                </a:solidFill>
                <a:latin typeface="Roboto"/>
              </a:rPr>
              <a:t>*</a:t>
            </a:r>
            <a:r>
              <a:rPr lang="en-US" sz="1466" err="1">
                <a:solidFill>
                  <a:srgbClr val="000000"/>
                </a:solidFill>
                <a:latin typeface="Roboto"/>
              </a:rPr>
              <a:t>nepārsniedzot</a:t>
            </a:r>
          </a:p>
          <a:p>
            <a:pPr algn="ctr">
              <a:lnSpc>
                <a:spcPts val="2053"/>
              </a:lnSpc>
            </a:pPr>
            <a:r>
              <a:rPr lang="en-US" sz="1450">
                <a:solidFill>
                  <a:srgbClr val="000000"/>
                </a:solidFill>
                <a:latin typeface="Roboto"/>
              </a:rPr>
              <a:t> 200 000 EUR</a:t>
            </a:r>
            <a:endParaRPr lang="en-US" sz="1450">
              <a:solidFill>
                <a:srgbClr val="000000"/>
              </a:solidFill>
              <a:latin typeface="Roboto"/>
              <a:ea typeface="Roboto"/>
              <a:cs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5457"/>
            <a:ext cx="12468369" cy="7013457"/>
          </a:xfrm>
          <a:custGeom>
            <a:avLst/>
            <a:gdLst/>
            <a:ahLst/>
            <a:cxnLst/>
            <a:rect l="l" t="t" r="r" b="b"/>
            <a:pathLst>
              <a:path w="18702553" h="10520186">
                <a:moveTo>
                  <a:pt x="0" y="0"/>
                </a:moveTo>
                <a:lnTo>
                  <a:pt x="18702553" y="0"/>
                </a:lnTo>
                <a:lnTo>
                  <a:pt x="18702553" y="10520186"/>
                </a:lnTo>
                <a:lnTo>
                  <a:pt x="0" y="10520186"/>
                </a:lnTo>
                <a:lnTo>
                  <a:pt x="0" y="0"/>
                </a:lnTo>
                <a:close/>
              </a:path>
            </a:pathLst>
          </a:custGeom>
          <a:blipFill>
            <a:blip r:embed="rId2"/>
            <a:stretch>
              <a:fillRect l="-2589" t="-7692" r="-13231" b="-19366"/>
            </a:stretch>
          </a:blipFill>
        </p:spPr>
        <p:txBody>
          <a:bodyPr/>
          <a:lstStyle/>
          <a:p>
            <a:endParaRPr lang="lv-LV" sz="1200"/>
          </a:p>
        </p:txBody>
      </p:sp>
      <p:grpSp>
        <p:nvGrpSpPr>
          <p:cNvPr id="3" name="Group 3"/>
          <p:cNvGrpSpPr/>
          <p:nvPr/>
        </p:nvGrpSpPr>
        <p:grpSpPr>
          <a:xfrm>
            <a:off x="685801" y="2368311"/>
            <a:ext cx="2046011" cy="204601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0AC380"/>
            </a:solidFill>
          </p:spPr>
          <p:txBody>
            <a:bodyPr/>
            <a:lstStyle/>
            <a:p>
              <a:endParaRPr lang="lv-LV" sz="1200"/>
            </a:p>
          </p:txBody>
        </p:sp>
        <p:sp>
          <p:nvSpPr>
            <p:cNvPr id="5" name="TextBox 5"/>
            <p:cNvSpPr txBox="1"/>
            <p:nvPr/>
          </p:nvSpPr>
          <p:spPr>
            <a:xfrm>
              <a:off x="76200" y="28575"/>
              <a:ext cx="660400" cy="708025"/>
            </a:xfrm>
            <a:prstGeom prst="rect">
              <a:avLst/>
            </a:prstGeom>
          </p:spPr>
          <p:txBody>
            <a:bodyPr lIns="33867" tIns="33867" rIns="33867" bIns="33867" rtlCol="0" anchor="ctr"/>
            <a:lstStyle/>
            <a:p>
              <a:pPr algn="ctr">
                <a:lnSpc>
                  <a:spcPts val="2888"/>
                </a:lnSpc>
              </a:pPr>
              <a:endParaRPr sz="1200"/>
            </a:p>
          </p:txBody>
        </p:sp>
      </p:grpSp>
      <p:grpSp>
        <p:nvGrpSpPr>
          <p:cNvPr id="6" name="Group 6"/>
          <p:cNvGrpSpPr/>
          <p:nvPr/>
        </p:nvGrpSpPr>
        <p:grpSpPr>
          <a:xfrm>
            <a:off x="3432876" y="3995889"/>
            <a:ext cx="2496283" cy="753120"/>
            <a:chOff x="0" y="0"/>
            <a:chExt cx="1347049" cy="406400"/>
          </a:xfrm>
        </p:grpSpPr>
        <p:sp>
          <p:nvSpPr>
            <p:cNvPr id="7" name="Freeform 7"/>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8" name="TextBox 8"/>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9" name="Freeform 9"/>
          <p:cNvSpPr/>
          <p:nvPr/>
        </p:nvSpPr>
        <p:spPr>
          <a:xfrm>
            <a:off x="2891181" y="3273543"/>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10" name="Freeform 10"/>
          <p:cNvSpPr/>
          <p:nvPr/>
        </p:nvSpPr>
        <p:spPr>
          <a:xfrm rot="-1482789">
            <a:off x="2557247" y="2400151"/>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11" name="Freeform 11"/>
          <p:cNvSpPr/>
          <p:nvPr/>
        </p:nvSpPr>
        <p:spPr>
          <a:xfrm rot="963931">
            <a:off x="2504681" y="4082655"/>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grpSp>
        <p:nvGrpSpPr>
          <p:cNvPr id="12" name="Group 12"/>
          <p:cNvGrpSpPr/>
          <p:nvPr/>
        </p:nvGrpSpPr>
        <p:grpSpPr>
          <a:xfrm>
            <a:off x="6495011" y="2368311"/>
            <a:ext cx="2046011" cy="20460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E8262D"/>
            </a:solidFill>
          </p:spPr>
          <p:txBody>
            <a:bodyPr/>
            <a:lstStyle/>
            <a:p>
              <a:endParaRPr lang="lv-LV" sz="1200"/>
            </a:p>
          </p:txBody>
        </p:sp>
        <p:sp>
          <p:nvSpPr>
            <p:cNvPr id="14" name="TextBox 14"/>
            <p:cNvSpPr txBox="1"/>
            <p:nvPr/>
          </p:nvSpPr>
          <p:spPr>
            <a:xfrm>
              <a:off x="76200" y="28575"/>
              <a:ext cx="660400" cy="708025"/>
            </a:xfrm>
            <a:prstGeom prst="rect">
              <a:avLst/>
            </a:prstGeom>
          </p:spPr>
          <p:txBody>
            <a:bodyPr lIns="33867" tIns="33867" rIns="33867" bIns="33867" rtlCol="0" anchor="ctr"/>
            <a:lstStyle/>
            <a:p>
              <a:pPr algn="ctr">
                <a:lnSpc>
                  <a:spcPts val="2888"/>
                </a:lnSpc>
              </a:pPr>
              <a:endParaRPr sz="1200"/>
            </a:p>
          </p:txBody>
        </p:sp>
      </p:grpSp>
      <p:grpSp>
        <p:nvGrpSpPr>
          <p:cNvPr id="15" name="Group 15"/>
          <p:cNvGrpSpPr/>
          <p:nvPr/>
        </p:nvGrpSpPr>
        <p:grpSpPr>
          <a:xfrm>
            <a:off x="8581588" y="1170276"/>
            <a:ext cx="1962335" cy="592029"/>
            <a:chOff x="0" y="0"/>
            <a:chExt cx="1347049" cy="406400"/>
          </a:xfrm>
        </p:grpSpPr>
        <p:sp>
          <p:nvSpPr>
            <p:cNvPr id="16" name="Freeform 16"/>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17" name="TextBox 17"/>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18" name="Group 18"/>
          <p:cNvGrpSpPr/>
          <p:nvPr/>
        </p:nvGrpSpPr>
        <p:grpSpPr>
          <a:xfrm>
            <a:off x="9236735" y="2072296"/>
            <a:ext cx="1962335" cy="592029"/>
            <a:chOff x="0" y="0"/>
            <a:chExt cx="1347049" cy="406400"/>
          </a:xfrm>
        </p:grpSpPr>
        <p:sp>
          <p:nvSpPr>
            <p:cNvPr id="19" name="Freeform 19"/>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20" name="TextBox 20"/>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21" name="Group 21"/>
          <p:cNvGrpSpPr/>
          <p:nvPr/>
        </p:nvGrpSpPr>
        <p:grpSpPr>
          <a:xfrm>
            <a:off x="9560835" y="3095302"/>
            <a:ext cx="1962335" cy="592029"/>
            <a:chOff x="0" y="0"/>
            <a:chExt cx="1347049" cy="406400"/>
          </a:xfrm>
        </p:grpSpPr>
        <p:sp>
          <p:nvSpPr>
            <p:cNvPr id="22" name="Freeform 22"/>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23" name="TextBox 23"/>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24" name="Group 24"/>
          <p:cNvGrpSpPr/>
          <p:nvPr/>
        </p:nvGrpSpPr>
        <p:grpSpPr>
          <a:xfrm>
            <a:off x="9242085" y="3995890"/>
            <a:ext cx="1962335" cy="592029"/>
            <a:chOff x="0" y="0"/>
            <a:chExt cx="1347049" cy="406400"/>
          </a:xfrm>
        </p:grpSpPr>
        <p:sp>
          <p:nvSpPr>
            <p:cNvPr id="25" name="Freeform 25"/>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26" name="TextBox 26"/>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27" name="Group 27"/>
          <p:cNvGrpSpPr/>
          <p:nvPr/>
        </p:nvGrpSpPr>
        <p:grpSpPr>
          <a:xfrm>
            <a:off x="8579667" y="4896478"/>
            <a:ext cx="1962335" cy="592029"/>
            <a:chOff x="0" y="0"/>
            <a:chExt cx="1347049" cy="406400"/>
          </a:xfrm>
        </p:grpSpPr>
        <p:sp>
          <p:nvSpPr>
            <p:cNvPr id="28" name="Freeform 28"/>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29" name="TextBox 29"/>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30" name="Freeform 30"/>
          <p:cNvSpPr/>
          <p:nvPr/>
        </p:nvSpPr>
        <p:spPr>
          <a:xfrm rot="1605981">
            <a:off x="7362770" y="4755150"/>
            <a:ext cx="1089986" cy="307921"/>
          </a:xfrm>
          <a:custGeom>
            <a:avLst/>
            <a:gdLst/>
            <a:ahLst/>
            <a:cxnLst/>
            <a:rect l="l" t="t" r="r" b="b"/>
            <a:pathLst>
              <a:path w="1634979" h="461882">
                <a:moveTo>
                  <a:pt x="0" y="0"/>
                </a:moveTo>
                <a:lnTo>
                  <a:pt x="1634979" y="0"/>
                </a:lnTo>
                <a:lnTo>
                  <a:pt x="1634979" y="461882"/>
                </a:lnTo>
                <a:lnTo>
                  <a:pt x="0" y="461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31" name="Freeform 31"/>
          <p:cNvSpPr/>
          <p:nvPr/>
        </p:nvSpPr>
        <p:spPr>
          <a:xfrm rot="7851052" flipH="1">
            <a:off x="7523094" y="1698004"/>
            <a:ext cx="1089986" cy="307921"/>
          </a:xfrm>
          <a:custGeom>
            <a:avLst/>
            <a:gdLst/>
            <a:ahLst/>
            <a:cxnLst/>
            <a:rect l="l" t="t" r="r" b="b"/>
            <a:pathLst>
              <a:path w="1634979" h="461882">
                <a:moveTo>
                  <a:pt x="1634980" y="0"/>
                </a:moveTo>
                <a:lnTo>
                  <a:pt x="0" y="0"/>
                </a:lnTo>
                <a:lnTo>
                  <a:pt x="0" y="461882"/>
                </a:lnTo>
                <a:lnTo>
                  <a:pt x="1634980" y="461882"/>
                </a:lnTo>
                <a:lnTo>
                  <a:pt x="163498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32" name="Freeform 32"/>
          <p:cNvSpPr/>
          <p:nvPr/>
        </p:nvSpPr>
        <p:spPr>
          <a:xfrm>
            <a:off x="8700391" y="3273543"/>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33" name="Freeform 33"/>
          <p:cNvSpPr/>
          <p:nvPr/>
        </p:nvSpPr>
        <p:spPr>
          <a:xfrm rot="-1482789">
            <a:off x="8366456" y="2400151"/>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34" name="Freeform 34"/>
          <p:cNvSpPr/>
          <p:nvPr/>
        </p:nvSpPr>
        <p:spPr>
          <a:xfrm rot="963931">
            <a:off x="8313891" y="4082655"/>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grpSp>
        <p:nvGrpSpPr>
          <p:cNvPr id="36" name="Group 36"/>
          <p:cNvGrpSpPr/>
          <p:nvPr/>
        </p:nvGrpSpPr>
        <p:grpSpPr>
          <a:xfrm>
            <a:off x="8068088" y="5780607"/>
            <a:ext cx="2202965" cy="664627"/>
            <a:chOff x="0" y="0"/>
            <a:chExt cx="1347049" cy="406400"/>
          </a:xfrm>
        </p:grpSpPr>
        <p:sp>
          <p:nvSpPr>
            <p:cNvPr id="37" name="Freeform 37"/>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38" name="TextBox 38"/>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39" name="Freeform 39"/>
          <p:cNvSpPr/>
          <p:nvPr/>
        </p:nvSpPr>
        <p:spPr>
          <a:xfrm rot="1160170">
            <a:off x="6931055" y="4674191"/>
            <a:ext cx="1060387" cy="977484"/>
          </a:xfrm>
          <a:custGeom>
            <a:avLst/>
            <a:gdLst/>
            <a:ahLst/>
            <a:cxnLst/>
            <a:rect l="l" t="t" r="r" b="b"/>
            <a:pathLst>
              <a:path w="1590580" h="1466226">
                <a:moveTo>
                  <a:pt x="0" y="0"/>
                </a:moveTo>
                <a:lnTo>
                  <a:pt x="1590580" y="0"/>
                </a:lnTo>
                <a:lnTo>
                  <a:pt x="1590580" y="1466225"/>
                </a:lnTo>
                <a:lnTo>
                  <a:pt x="0" y="14662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lv-LV" sz="1200"/>
          </a:p>
        </p:txBody>
      </p:sp>
      <p:sp>
        <p:nvSpPr>
          <p:cNvPr id="40" name="TextBox 40"/>
          <p:cNvSpPr txBox="1"/>
          <p:nvPr/>
        </p:nvSpPr>
        <p:spPr>
          <a:xfrm>
            <a:off x="1846556" y="366261"/>
            <a:ext cx="8498888" cy="561051"/>
          </a:xfrm>
          <a:prstGeom prst="rect">
            <a:avLst/>
          </a:prstGeom>
        </p:spPr>
        <p:txBody>
          <a:bodyPr lIns="0" tIns="0" rIns="0" bIns="0" rtlCol="0" anchor="t">
            <a:spAutoFit/>
          </a:bodyPr>
          <a:lstStyle/>
          <a:p>
            <a:pPr algn="ctr">
              <a:lnSpc>
                <a:spcPts val="4600"/>
              </a:lnSpc>
              <a:spcBef>
                <a:spcPct val="0"/>
              </a:spcBef>
            </a:pPr>
            <a:r>
              <a:rPr lang="en-US" sz="3300" b="1" spc="167" dirty="0">
                <a:solidFill>
                  <a:srgbClr val="0AC380"/>
                </a:solidFill>
                <a:latin typeface="Roboto" panose="02000000000000000000" pitchFamily="2" charset="0"/>
                <a:ea typeface="Roboto" panose="02000000000000000000" pitchFamily="2" charset="0"/>
                <a:cs typeface="Roboto" panose="02000000000000000000" pitchFamily="2" charset="0"/>
              </a:rPr>
              <a:t>ALTUM PROGRAMMA</a:t>
            </a:r>
          </a:p>
        </p:txBody>
      </p:sp>
      <p:sp>
        <p:nvSpPr>
          <p:cNvPr id="41" name="TextBox 41"/>
          <p:cNvSpPr txBox="1"/>
          <p:nvPr/>
        </p:nvSpPr>
        <p:spPr>
          <a:xfrm>
            <a:off x="1075361" y="3139433"/>
            <a:ext cx="1266891" cy="441339"/>
          </a:xfrm>
          <a:prstGeom prst="rect">
            <a:avLst/>
          </a:prstGeom>
        </p:spPr>
        <p:txBody>
          <a:bodyPr lIns="0" tIns="0" rIns="0" bIns="0" rtlCol="0" anchor="t">
            <a:spAutoFit/>
          </a:bodyPr>
          <a:lstStyle/>
          <a:p>
            <a:pPr algn="ctr">
              <a:lnSpc>
                <a:spcPts val="3733"/>
              </a:lnSpc>
            </a:pPr>
            <a:r>
              <a:rPr lang="en-US" sz="2666" dirty="0" err="1">
                <a:solidFill>
                  <a:srgbClr val="FFFFFF"/>
                </a:solidFill>
                <a:latin typeface="Roboto Bold"/>
              </a:rPr>
              <a:t>Atbalsts</a:t>
            </a:r>
          </a:p>
        </p:txBody>
      </p:sp>
      <p:sp>
        <p:nvSpPr>
          <p:cNvPr id="42" name="TextBox 42"/>
          <p:cNvSpPr txBox="1"/>
          <p:nvPr/>
        </p:nvSpPr>
        <p:spPr>
          <a:xfrm>
            <a:off x="6799135" y="2928189"/>
            <a:ext cx="1457354" cy="866712"/>
          </a:xfrm>
          <a:prstGeom prst="rect">
            <a:avLst/>
          </a:prstGeom>
        </p:spPr>
        <p:txBody>
          <a:bodyPr lIns="0" tIns="0" rIns="0" bIns="0" rtlCol="0" anchor="t">
            <a:spAutoFit/>
          </a:bodyPr>
          <a:lstStyle/>
          <a:p>
            <a:pPr algn="ctr">
              <a:lnSpc>
                <a:spcPts val="3547"/>
              </a:lnSpc>
            </a:pPr>
            <a:r>
              <a:rPr lang="en-US" sz="2533" dirty="0" err="1">
                <a:solidFill>
                  <a:srgbClr val="FFFFFF"/>
                </a:solidFill>
                <a:latin typeface="Roboto Bold"/>
              </a:rPr>
              <a:t>Netiek</a:t>
            </a:r>
            <a:r>
              <a:rPr lang="en-US" sz="2533" dirty="0">
                <a:solidFill>
                  <a:srgbClr val="FFFFFF"/>
                </a:solidFill>
                <a:latin typeface="Roboto Bold"/>
              </a:rPr>
              <a:t> </a:t>
            </a:r>
            <a:r>
              <a:rPr lang="en-US" sz="2533" dirty="0" err="1">
                <a:solidFill>
                  <a:srgbClr val="FFFFFF"/>
                </a:solidFill>
                <a:latin typeface="Roboto Bold"/>
              </a:rPr>
              <a:t>atbalstīts</a:t>
            </a:r>
          </a:p>
        </p:txBody>
      </p:sp>
      <p:sp>
        <p:nvSpPr>
          <p:cNvPr id="43" name="TextBox 43"/>
          <p:cNvSpPr txBox="1"/>
          <p:nvPr/>
        </p:nvSpPr>
        <p:spPr>
          <a:xfrm>
            <a:off x="8356622" y="1334000"/>
            <a:ext cx="2392733" cy="213713"/>
          </a:xfrm>
          <a:prstGeom prst="rect">
            <a:avLst/>
          </a:prstGeom>
        </p:spPr>
        <p:txBody>
          <a:bodyPr lIns="0" tIns="0" rIns="0" bIns="0" rtlCol="0" anchor="t">
            <a:spAutoFit/>
          </a:bodyPr>
          <a:lstStyle/>
          <a:p>
            <a:pPr algn="ctr">
              <a:lnSpc>
                <a:spcPts val="1773"/>
              </a:lnSpc>
            </a:pPr>
            <a:r>
              <a:rPr lang="en-US" sz="1266" dirty="0">
                <a:solidFill>
                  <a:srgbClr val="FFFFFF"/>
                </a:solidFill>
                <a:latin typeface="Roboto Bold"/>
              </a:rPr>
              <a:t>PVN</a:t>
            </a:r>
          </a:p>
        </p:txBody>
      </p:sp>
      <p:sp>
        <p:nvSpPr>
          <p:cNvPr id="44" name="TextBox 44"/>
          <p:cNvSpPr txBox="1"/>
          <p:nvPr/>
        </p:nvSpPr>
        <p:spPr>
          <a:xfrm>
            <a:off x="9029972" y="2247026"/>
            <a:ext cx="2392733" cy="213713"/>
          </a:xfrm>
          <a:prstGeom prst="rect">
            <a:avLst/>
          </a:prstGeom>
        </p:spPr>
        <p:txBody>
          <a:bodyPr lIns="0" tIns="0" rIns="0" bIns="0" rtlCol="0" anchor="t">
            <a:spAutoFit/>
          </a:bodyPr>
          <a:lstStyle/>
          <a:p>
            <a:pPr algn="ctr">
              <a:lnSpc>
                <a:spcPts val="1773"/>
              </a:lnSpc>
            </a:pPr>
            <a:r>
              <a:rPr lang="en-US" sz="1266" dirty="0" err="1">
                <a:solidFill>
                  <a:srgbClr val="FFFFFF"/>
                </a:solidFill>
                <a:latin typeface="Roboto Bold"/>
              </a:rPr>
              <a:t>Apgrozāmie</a:t>
            </a:r>
            <a:r>
              <a:rPr lang="en-US" sz="1266" dirty="0">
                <a:solidFill>
                  <a:srgbClr val="FFFFFF"/>
                </a:solidFill>
                <a:latin typeface="Roboto Bold"/>
              </a:rPr>
              <a:t> </a:t>
            </a:r>
            <a:r>
              <a:rPr lang="en-US" sz="1266" dirty="0" err="1">
                <a:solidFill>
                  <a:srgbClr val="FFFFFF"/>
                </a:solidFill>
                <a:latin typeface="Roboto Bold"/>
              </a:rPr>
              <a:t>līdzekļi</a:t>
            </a:r>
          </a:p>
        </p:txBody>
      </p:sp>
      <p:sp>
        <p:nvSpPr>
          <p:cNvPr id="45" name="TextBox 45"/>
          <p:cNvSpPr txBox="1"/>
          <p:nvPr/>
        </p:nvSpPr>
        <p:spPr>
          <a:xfrm>
            <a:off x="9347556" y="3182190"/>
            <a:ext cx="2392733" cy="419987"/>
          </a:xfrm>
          <a:prstGeom prst="rect">
            <a:avLst/>
          </a:prstGeom>
        </p:spPr>
        <p:txBody>
          <a:bodyPr lIns="0" tIns="0" rIns="0" bIns="0" rtlCol="0" anchor="t">
            <a:spAutoFit/>
          </a:bodyPr>
          <a:lstStyle/>
          <a:p>
            <a:pPr algn="ctr">
              <a:lnSpc>
                <a:spcPts val="1680"/>
              </a:lnSpc>
            </a:pPr>
            <a:r>
              <a:rPr lang="en-US" sz="1200" dirty="0" err="1">
                <a:solidFill>
                  <a:srgbClr val="FFFFFF"/>
                </a:solidFill>
                <a:latin typeface="Roboto Bold"/>
              </a:rPr>
              <a:t>Standarta</a:t>
            </a:r>
            <a:r>
              <a:rPr lang="en-US" sz="1200" dirty="0">
                <a:solidFill>
                  <a:srgbClr val="FFFFFF"/>
                </a:solidFill>
                <a:latin typeface="Roboto Bold"/>
              </a:rPr>
              <a:t> </a:t>
            </a:r>
            <a:r>
              <a:rPr lang="en-US" sz="1200" dirty="0" err="1">
                <a:solidFill>
                  <a:srgbClr val="FFFFFF"/>
                </a:solidFill>
                <a:latin typeface="Roboto Bold"/>
              </a:rPr>
              <a:t>biroja</a:t>
            </a:r>
            <a:r>
              <a:rPr lang="en-US" sz="1200" dirty="0">
                <a:solidFill>
                  <a:srgbClr val="FFFFFF"/>
                </a:solidFill>
                <a:latin typeface="Roboto Bold"/>
              </a:rPr>
              <a:t> </a:t>
            </a:r>
            <a:r>
              <a:rPr lang="en-US" sz="1200" dirty="0" err="1">
                <a:solidFill>
                  <a:srgbClr val="FFFFFF"/>
                </a:solidFill>
                <a:latin typeface="Roboto Bold"/>
              </a:rPr>
              <a:t>tehnika</a:t>
            </a:r>
          </a:p>
          <a:p>
            <a:pPr algn="ctr">
              <a:lnSpc>
                <a:spcPts val="1680"/>
              </a:lnSpc>
            </a:pPr>
            <a:r>
              <a:rPr lang="en-US" sz="1200" dirty="0">
                <a:solidFill>
                  <a:srgbClr val="FFFFFF"/>
                </a:solidFill>
                <a:latin typeface="Roboto Bold"/>
              </a:rPr>
              <a:t>un </a:t>
            </a:r>
            <a:r>
              <a:rPr lang="en-US" sz="1200" dirty="0" err="1">
                <a:solidFill>
                  <a:srgbClr val="FFFFFF"/>
                </a:solidFill>
                <a:latin typeface="Roboto Bold"/>
              </a:rPr>
              <a:t>datortehnika</a:t>
            </a:r>
          </a:p>
        </p:txBody>
      </p:sp>
      <p:sp>
        <p:nvSpPr>
          <p:cNvPr id="46" name="TextBox 46"/>
          <p:cNvSpPr txBox="1"/>
          <p:nvPr/>
        </p:nvSpPr>
        <p:spPr>
          <a:xfrm>
            <a:off x="8135254" y="5811353"/>
            <a:ext cx="2068633" cy="563167"/>
          </a:xfrm>
          <a:prstGeom prst="rect">
            <a:avLst/>
          </a:prstGeom>
        </p:spPr>
        <p:txBody>
          <a:bodyPr lIns="0" tIns="0" rIns="0" bIns="0" rtlCol="0" anchor="t">
            <a:spAutoFit/>
          </a:bodyPr>
          <a:lstStyle/>
          <a:p>
            <a:pPr algn="ctr">
              <a:lnSpc>
                <a:spcPts val="1493"/>
              </a:lnSpc>
            </a:pPr>
            <a:r>
              <a:rPr lang="en-US" sz="1066" dirty="0" err="1">
                <a:solidFill>
                  <a:srgbClr val="FFFFFF"/>
                </a:solidFill>
                <a:latin typeface="Roboto Bold"/>
              </a:rPr>
              <a:t>Esošo</a:t>
            </a:r>
            <a:r>
              <a:rPr lang="en-US" sz="1066" dirty="0">
                <a:solidFill>
                  <a:srgbClr val="FFFFFF"/>
                </a:solidFill>
                <a:latin typeface="Roboto Bold"/>
              </a:rPr>
              <a:t> </a:t>
            </a:r>
            <a:r>
              <a:rPr lang="en-US" sz="1066" dirty="0" err="1">
                <a:solidFill>
                  <a:srgbClr val="FFFFFF"/>
                </a:solidFill>
                <a:latin typeface="Roboto Bold"/>
              </a:rPr>
              <a:t>sistēmu</a:t>
            </a:r>
            <a:r>
              <a:rPr lang="en-US" sz="1066" dirty="0">
                <a:solidFill>
                  <a:srgbClr val="FFFFFF"/>
                </a:solidFill>
                <a:latin typeface="Roboto Bold"/>
              </a:rPr>
              <a:t> </a:t>
            </a:r>
            <a:r>
              <a:rPr lang="en-US" sz="1066" dirty="0" err="1">
                <a:solidFill>
                  <a:srgbClr val="FFFFFF"/>
                </a:solidFill>
                <a:latin typeface="Roboto Bold"/>
              </a:rPr>
              <a:t>atbalsts</a:t>
            </a:r>
            <a:r>
              <a:rPr lang="en-US" sz="1066" dirty="0">
                <a:solidFill>
                  <a:srgbClr val="FFFFFF"/>
                </a:solidFill>
                <a:latin typeface="Roboto Bold"/>
              </a:rPr>
              <a:t>,</a:t>
            </a:r>
          </a:p>
          <a:p>
            <a:pPr algn="ctr">
              <a:lnSpc>
                <a:spcPts val="1493"/>
              </a:lnSpc>
            </a:pPr>
            <a:r>
              <a:rPr lang="en-US" sz="1066" dirty="0" err="1">
                <a:solidFill>
                  <a:srgbClr val="FFFFFF"/>
                </a:solidFill>
                <a:latin typeface="Roboto Bold"/>
              </a:rPr>
              <a:t>papildināšana</a:t>
            </a:r>
            <a:r>
              <a:rPr lang="en-US" sz="1066" dirty="0">
                <a:solidFill>
                  <a:srgbClr val="FFFFFF"/>
                </a:solidFill>
                <a:latin typeface="Roboto Bold"/>
              </a:rPr>
              <a:t> </a:t>
            </a:r>
            <a:r>
              <a:rPr lang="en-US" sz="1066" dirty="0" err="1">
                <a:solidFill>
                  <a:srgbClr val="FFFFFF"/>
                </a:solidFill>
                <a:latin typeface="Roboto Bold"/>
              </a:rPr>
              <a:t>vai</a:t>
            </a:r>
            <a:r>
              <a:rPr lang="en-US" sz="1066" dirty="0">
                <a:solidFill>
                  <a:srgbClr val="FFFFFF"/>
                </a:solidFill>
                <a:latin typeface="Roboto Bold"/>
              </a:rPr>
              <a:t> </a:t>
            </a:r>
            <a:r>
              <a:rPr lang="en-US" sz="1066" dirty="0" err="1">
                <a:solidFill>
                  <a:srgbClr val="FFFFFF"/>
                </a:solidFill>
                <a:latin typeface="Roboto Bold"/>
              </a:rPr>
              <a:t>pielāgošana</a:t>
            </a:r>
            <a:r>
              <a:rPr lang="lv-LV" sz="1066" dirty="0">
                <a:solidFill>
                  <a:srgbClr val="FFFFFF"/>
                </a:solidFill>
                <a:latin typeface="Roboto Bold"/>
              </a:rPr>
              <a:t> </a:t>
            </a:r>
            <a:r>
              <a:rPr lang="en-US" sz="1066" dirty="0">
                <a:solidFill>
                  <a:srgbClr val="FFFFFF"/>
                </a:solidFill>
                <a:latin typeface="Roboto Bold"/>
              </a:rPr>
              <a:t>(</a:t>
            </a:r>
            <a:r>
              <a:rPr lang="en-US" sz="1066" dirty="0" err="1">
                <a:solidFill>
                  <a:srgbClr val="FFFFFF"/>
                </a:solidFill>
                <a:latin typeface="Roboto Bold"/>
              </a:rPr>
              <a:t>izņ</a:t>
            </a:r>
            <a:r>
              <a:rPr lang="lv-LV" sz="1066" dirty="0">
                <a:solidFill>
                  <a:srgbClr val="FFFFFF"/>
                </a:solidFill>
                <a:latin typeface="Roboto Bold"/>
              </a:rPr>
              <a:t>e</a:t>
            </a:r>
            <a:r>
              <a:rPr lang="en-US" sz="1066" dirty="0">
                <a:solidFill>
                  <a:srgbClr val="FFFFFF"/>
                </a:solidFill>
                <a:latin typeface="Roboto Bold"/>
              </a:rPr>
              <a:t>mot </a:t>
            </a:r>
            <a:r>
              <a:rPr lang="en-US" sz="1066" dirty="0" err="1">
                <a:solidFill>
                  <a:srgbClr val="FFFFFF"/>
                </a:solidFill>
                <a:latin typeface="Roboto Bold"/>
              </a:rPr>
              <a:t>drošību</a:t>
            </a:r>
            <a:r>
              <a:rPr lang="en-US" sz="1066" dirty="0">
                <a:solidFill>
                  <a:srgbClr val="FFFFFF"/>
                </a:solidFill>
                <a:latin typeface="Roboto Bold"/>
              </a:rPr>
              <a:t>)</a:t>
            </a:r>
          </a:p>
        </p:txBody>
      </p:sp>
      <p:sp>
        <p:nvSpPr>
          <p:cNvPr id="47" name="TextBox 47"/>
          <p:cNvSpPr txBox="1"/>
          <p:nvPr/>
        </p:nvSpPr>
        <p:spPr>
          <a:xfrm>
            <a:off x="9007520" y="4042931"/>
            <a:ext cx="2392733" cy="444545"/>
          </a:xfrm>
          <a:prstGeom prst="rect">
            <a:avLst/>
          </a:prstGeom>
        </p:spPr>
        <p:txBody>
          <a:bodyPr lIns="0" tIns="0" rIns="0" bIns="0" rtlCol="0" anchor="t">
            <a:spAutoFit/>
          </a:bodyPr>
          <a:lstStyle/>
          <a:p>
            <a:pPr algn="ctr">
              <a:lnSpc>
                <a:spcPts val="1773"/>
              </a:lnSpc>
            </a:pPr>
            <a:r>
              <a:rPr lang="en-US" sz="1266" dirty="0" err="1">
                <a:solidFill>
                  <a:srgbClr val="FFFFFF"/>
                </a:solidFill>
                <a:latin typeface="Roboto Bold"/>
              </a:rPr>
              <a:t>Nekustāmā</a:t>
            </a:r>
            <a:r>
              <a:rPr lang="en-US" sz="1266" dirty="0">
                <a:solidFill>
                  <a:srgbClr val="FFFFFF"/>
                </a:solidFill>
                <a:latin typeface="Roboto Bold"/>
              </a:rPr>
              <a:t> </a:t>
            </a:r>
          </a:p>
          <a:p>
            <a:pPr algn="ctr">
              <a:lnSpc>
                <a:spcPts val="1773"/>
              </a:lnSpc>
            </a:pPr>
            <a:r>
              <a:rPr lang="en-US" sz="1266" dirty="0" err="1">
                <a:solidFill>
                  <a:srgbClr val="FFFFFF"/>
                </a:solidFill>
                <a:latin typeface="Roboto Bold"/>
              </a:rPr>
              <a:t>īpašuma</a:t>
            </a:r>
            <a:r>
              <a:rPr lang="en-US" sz="1266" dirty="0">
                <a:solidFill>
                  <a:srgbClr val="FFFFFF"/>
                </a:solidFill>
                <a:latin typeface="Roboto Bold"/>
              </a:rPr>
              <a:t> </a:t>
            </a:r>
            <a:r>
              <a:rPr lang="en-US" sz="1266" dirty="0" err="1">
                <a:solidFill>
                  <a:srgbClr val="FFFFFF"/>
                </a:solidFill>
                <a:latin typeface="Roboto Bold"/>
              </a:rPr>
              <a:t>iegāde</a:t>
            </a:r>
          </a:p>
        </p:txBody>
      </p:sp>
      <p:sp>
        <p:nvSpPr>
          <p:cNvPr id="48" name="TextBox 48"/>
          <p:cNvSpPr txBox="1"/>
          <p:nvPr/>
        </p:nvSpPr>
        <p:spPr>
          <a:xfrm>
            <a:off x="8366389" y="4966433"/>
            <a:ext cx="2392733" cy="419987"/>
          </a:xfrm>
          <a:prstGeom prst="rect">
            <a:avLst/>
          </a:prstGeom>
        </p:spPr>
        <p:txBody>
          <a:bodyPr lIns="0" tIns="0" rIns="0" bIns="0" rtlCol="0" anchor="t">
            <a:spAutoFit/>
          </a:bodyPr>
          <a:lstStyle/>
          <a:p>
            <a:pPr algn="ctr">
              <a:lnSpc>
                <a:spcPts val="1680"/>
              </a:lnSpc>
            </a:pPr>
            <a:r>
              <a:rPr lang="en-US" sz="1200" dirty="0">
                <a:solidFill>
                  <a:srgbClr val="FFFFFF"/>
                </a:solidFill>
                <a:latin typeface="Roboto Bold"/>
              </a:rPr>
              <a:t>Jau </a:t>
            </a:r>
            <a:r>
              <a:rPr lang="en-US" sz="1200" dirty="0" err="1">
                <a:solidFill>
                  <a:srgbClr val="FFFFFF"/>
                </a:solidFill>
                <a:latin typeface="Roboto Bold"/>
              </a:rPr>
              <a:t>veikti</a:t>
            </a:r>
            <a:r>
              <a:rPr lang="en-US" sz="1200" dirty="0">
                <a:solidFill>
                  <a:srgbClr val="FFFFFF"/>
                </a:solidFill>
                <a:latin typeface="Roboto Bold"/>
              </a:rPr>
              <a:t> </a:t>
            </a:r>
            <a:r>
              <a:rPr lang="en-US" sz="1200" dirty="0" err="1">
                <a:solidFill>
                  <a:srgbClr val="FFFFFF"/>
                </a:solidFill>
                <a:latin typeface="Roboto Bold"/>
              </a:rPr>
              <a:t>ieguldījumi</a:t>
            </a:r>
          </a:p>
          <a:p>
            <a:pPr algn="ctr">
              <a:lnSpc>
                <a:spcPts val="1680"/>
              </a:lnSpc>
            </a:pPr>
            <a:r>
              <a:rPr lang="en-US" sz="1200" dirty="0" err="1">
                <a:solidFill>
                  <a:srgbClr val="FFFFFF"/>
                </a:solidFill>
                <a:latin typeface="Roboto Bold"/>
              </a:rPr>
              <a:t>vai</a:t>
            </a:r>
            <a:r>
              <a:rPr lang="en-US" sz="1200" dirty="0">
                <a:solidFill>
                  <a:srgbClr val="FFFFFF"/>
                </a:solidFill>
                <a:latin typeface="Roboto Bold"/>
              </a:rPr>
              <a:t> </a:t>
            </a:r>
            <a:r>
              <a:rPr lang="en-US" sz="1200" dirty="0" err="1">
                <a:solidFill>
                  <a:srgbClr val="FFFFFF"/>
                </a:solidFill>
                <a:latin typeface="Roboto Bold"/>
              </a:rPr>
              <a:t>pabeigtas</a:t>
            </a:r>
            <a:r>
              <a:rPr lang="en-US" sz="1200" dirty="0">
                <a:solidFill>
                  <a:srgbClr val="FFFFFF"/>
                </a:solidFill>
                <a:latin typeface="Roboto Bold"/>
              </a:rPr>
              <a:t> </a:t>
            </a:r>
            <a:r>
              <a:rPr lang="en-US" sz="1200" dirty="0" err="1">
                <a:solidFill>
                  <a:srgbClr val="FFFFFF"/>
                </a:solidFill>
                <a:latin typeface="Roboto Bold"/>
              </a:rPr>
              <a:t>darbības</a:t>
            </a:r>
          </a:p>
        </p:txBody>
      </p:sp>
      <p:grpSp>
        <p:nvGrpSpPr>
          <p:cNvPr id="49" name="Group 49"/>
          <p:cNvGrpSpPr/>
          <p:nvPr/>
        </p:nvGrpSpPr>
        <p:grpSpPr>
          <a:xfrm>
            <a:off x="3509777" y="2010081"/>
            <a:ext cx="2496283" cy="753120"/>
            <a:chOff x="0" y="0"/>
            <a:chExt cx="1347049" cy="406400"/>
          </a:xfrm>
        </p:grpSpPr>
        <p:sp>
          <p:nvSpPr>
            <p:cNvPr id="50" name="Freeform 50"/>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51" name="TextBox 51"/>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52" name="TextBox 52"/>
          <p:cNvSpPr txBox="1"/>
          <p:nvPr/>
        </p:nvSpPr>
        <p:spPr>
          <a:xfrm>
            <a:off x="3561552" y="2148728"/>
            <a:ext cx="2392733" cy="444545"/>
          </a:xfrm>
          <a:prstGeom prst="rect">
            <a:avLst/>
          </a:prstGeom>
        </p:spPr>
        <p:txBody>
          <a:bodyPr lIns="0" tIns="0" rIns="0" bIns="0" rtlCol="0" anchor="t">
            <a:spAutoFit/>
          </a:bodyPr>
          <a:lstStyle/>
          <a:p>
            <a:pPr algn="ctr">
              <a:lnSpc>
                <a:spcPts val="1773"/>
              </a:lnSpc>
            </a:pPr>
            <a:r>
              <a:rPr lang="en-US" sz="1266" dirty="0" err="1">
                <a:solidFill>
                  <a:srgbClr val="FFFFFF"/>
                </a:solidFill>
                <a:latin typeface="Roboto Bold"/>
              </a:rPr>
              <a:t>Materiālie</a:t>
            </a:r>
            <a:r>
              <a:rPr lang="en-US" sz="1266" dirty="0">
                <a:solidFill>
                  <a:srgbClr val="FFFFFF"/>
                </a:solidFill>
                <a:latin typeface="Roboto Bold"/>
              </a:rPr>
              <a:t> </a:t>
            </a:r>
            <a:r>
              <a:rPr lang="en-US" sz="1266" dirty="0" err="1">
                <a:solidFill>
                  <a:srgbClr val="FFFFFF"/>
                </a:solidFill>
                <a:latin typeface="Roboto Bold"/>
              </a:rPr>
              <a:t>aktīvi</a:t>
            </a:r>
            <a:r>
              <a:rPr lang="en-US" sz="1266" dirty="0">
                <a:solidFill>
                  <a:srgbClr val="FFFFFF"/>
                </a:solidFill>
                <a:latin typeface="Roboto Bold"/>
              </a:rPr>
              <a:t>:</a:t>
            </a:r>
          </a:p>
          <a:p>
            <a:pPr algn="ctr">
              <a:lnSpc>
                <a:spcPts val="1773"/>
              </a:lnSpc>
            </a:pPr>
            <a:r>
              <a:rPr lang="en-US" sz="1266" dirty="0">
                <a:solidFill>
                  <a:srgbClr val="FFFFFF"/>
                </a:solidFill>
                <a:latin typeface="Roboto Bold"/>
              </a:rPr>
              <a:t> </a:t>
            </a:r>
            <a:r>
              <a:rPr lang="en-US" sz="1266" dirty="0" err="1">
                <a:solidFill>
                  <a:srgbClr val="FFFFFF"/>
                </a:solidFill>
                <a:latin typeface="Roboto Bold"/>
              </a:rPr>
              <a:t>tehnika</a:t>
            </a:r>
            <a:r>
              <a:rPr lang="en-US" sz="1266" dirty="0">
                <a:solidFill>
                  <a:srgbClr val="FFFFFF"/>
                </a:solidFill>
                <a:latin typeface="Roboto Bold"/>
              </a:rPr>
              <a:t>, </a:t>
            </a:r>
            <a:r>
              <a:rPr lang="en-US" sz="1266" dirty="0" err="1">
                <a:solidFill>
                  <a:srgbClr val="FFFFFF"/>
                </a:solidFill>
                <a:latin typeface="Roboto Bold"/>
              </a:rPr>
              <a:t>iekārtas</a:t>
            </a:r>
          </a:p>
        </p:txBody>
      </p:sp>
      <p:grpSp>
        <p:nvGrpSpPr>
          <p:cNvPr id="53" name="Group 53"/>
          <p:cNvGrpSpPr/>
          <p:nvPr/>
        </p:nvGrpSpPr>
        <p:grpSpPr>
          <a:xfrm>
            <a:off x="3839977" y="3095301"/>
            <a:ext cx="2496283" cy="753120"/>
            <a:chOff x="0" y="0"/>
            <a:chExt cx="1347049" cy="406400"/>
          </a:xfrm>
        </p:grpSpPr>
        <p:sp>
          <p:nvSpPr>
            <p:cNvPr id="54" name="Freeform 54"/>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55" name="TextBox 55"/>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56" name="TextBox 56"/>
          <p:cNvSpPr txBox="1"/>
          <p:nvPr/>
        </p:nvSpPr>
        <p:spPr>
          <a:xfrm>
            <a:off x="3943528" y="3241793"/>
            <a:ext cx="2392733" cy="444545"/>
          </a:xfrm>
          <a:prstGeom prst="rect">
            <a:avLst/>
          </a:prstGeom>
        </p:spPr>
        <p:txBody>
          <a:bodyPr lIns="0" tIns="0" rIns="0" bIns="0" rtlCol="0" anchor="t">
            <a:spAutoFit/>
          </a:bodyPr>
          <a:lstStyle/>
          <a:p>
            <a:pPr algn="ctr">
              <a:lnSpc>
                <a:spcPts val="1773"/>
              </a:lnSpc>
            </a:pPr>
            <a:r>
              <a:rPr lang="en-US" sz="1266" dirty="0" err="1">
                <a:solidFill>
                  <a:srgbClr val="FFFFFF"/>
                </a:solidFill>
                <a:latin typeface="Roboto Bold"/>
              </a:rPr>
              <a:t>Būvniecība</a:t>
            </a:r>
            <a:r>
              <a:rPr lang="en-US" sz="1266" dirty="0">
                <a:solidFill>
                  <a:srgbClr val="FFFFFF"/>
                </a:solidFill>
                <a:latin typeface="Roboto Bold"/>
              </a:rPr>
              <a:t>, </a:t>
            </a:r>
            <a:r>
              <a:rPr lang="en-US" sz="1266" dirty="0" err="1">
                <a:solidFill>
                  <a:srgbClr val="FFFFFF"/>
                </a:solidFill>
                <a:latin typeface="Roboto Bold"/>
              </a:rPr>
              <a:t>iegādāto</a:t>
            </a:r>
            <a:r>
              <a:rPr lang="en-US" sz="1266" dirty="0">
                <a:solidFill>
                  <a:srgbClr val="FFFFFF"/>
                </a:solidFill>
                <a:latin typeface="Roboto Bold"/>
              </a:rPr>
              <a:t> </a:t>
            </a:r>
            <a:r>
              <a:rPr lang="en-US" sz="1266" dirty="0" err="1">
                <a:solidFill>
                  <a:srgbClr val="FFFFFF"/>
                </a:solidFill>
                <a:latin typeface="Roboto Bold"/>
              </a:rPr>
              <a:t>iekārtu</a:t>
            </a:r>
            <a:r>
              <a:rPr lang="en-US" sz="1266" dirty="0">
                <a:solidFill>
                  <a:srgbClr val="FFFFFF"/>
                </a:solidFill>
                <a:latin typeface="Roboto Bold"/>
              </a:rPr>
              <a:t> </a:t>
            </a:r>
            <a:r>
              <a:rPr lang="en-US" sz="1266" dirty="0" err="1">
                <a:solidFill>
                  <a:srgbClr val="FFFFFF"/>
                </a:solidFill>
                <a:latin typeface="Roboto Bold"/>
              </a:rPr>
              <a:t>uzstādīšanai</a:t>
            </a:r>
            <a:r>
              <a:rPr lang="en-US" sz="1266" dirty="0">
                <a:solidFill>
                  <a:srgbClr val="FFFFFF"/>
                </a:solidFill>
                <a:latin typeface="Roboto Bold"/>
              </a:rPr>
              <a:t> (&lt;10%)</a:t>
            </a:r>
          </a:p>
        </p:txBody>
      </p:sp>
      <p:sp>
        <p:nvSpPr>
          <p:cNvPr id="57" name="TextBox 57"/>
          <p:cNvSpPr txBox="1"/>
          <p:nvPr/>
        </p:nvSpPr>
        <p:spPr>
          <a:xfrm>
            <a:off x="3590647" y="4146872"/>
            <a:ext cx="2205863" cy="419987"/>
          </a:xfrm>
          <a:prstGeom prst="rect">
            <a:avLst/>
          </a:prstGeom>
        </p:spPr>
        <p:txBody>
          <a:bodyPr lIns="0" tIns="0" rIns="0" bIns="0" rtlCol="0" anchor="t">
            <a:spAutoFit/>
          </a:bodyPr>
          <a:lstStyle/>
          <a:p>
            <a:pPr algn="ctr">
              <a:lnSpc>
                <a:spcPts val="1680"/>
              </a:lnSpc>
            </a:pPr>
            <a:r>
              <a:rPr lang="en-US" sz="1200" dirty="0" err="1">
                <a:solidFill>
                  <a:srgbClr val="FFFFFF"/>
                </a:solidFill>
                <a:latin typeface="Roboto Bold"/>
              </a:rPr>
              <a:t>Nemateriālie</a:t>
            </a:r>
            <a:r>
              <a:rPr lang="en-US" sz="1200" dirty="0">
                <a:solidFill>
                  <a:srgbClr val="FFFFFF"/>
                </a:solidFill>
                <a:latin typeface="Roboto Bold"/>
              </a:rPr>
              <a:t> </a:t>
            </a:r>
            <a:r>
              <a:rPr lang="en-US" sz="1200" dirty="0" err="1">
                <a:solidFill>
                  <a:srgbClr val="FFFFFF"/>
                </a:solidFill>
                <a:latin typeface="Roboto Bold"/>
              </a:rPr>
              <a:t>aktīvi</a:t>
            </a:r>
            <a:r>
              <a:rPr lang="en-US" sz="1200" dirty="0">
                <a:solidFill>
                  <a:srgbClr val="FFFFFF"/>
                </a:solidFill>
                <a:latin typeface="Roboto Bold"/>
              </a:rPr>
              <a:t>, </a:t>
            </a:r>
            <a:r>
              <a:rPr lang="en-US" sz="1200" dirty="0" err="1">
                <a:solidFill>
                  <a:srgbClr val="FFFFFF"/>
                </a:solidFill>
                <a:latin typeface="Roboto Bold"/>
              </a:rPr>
              <a:t>programmatūra</a:t>
            </a:r>
            <a:r>
              <a:rPr lang="en-US" sz="1200" dirty="0">
                <a:solidFill>
                  <a:srgbClr val="FFFFFF"/>
                </a:solidFill>
                <a:latin typeface="Roboto Bold"/>
              </a:rPr>
              <a:t>, </a:t>
            </a:r>
            <a:r>
              <a:rPr lang="en-US" sz="1200" dirty="0" err="1">
                <a:solidFill>
                  <a:srgbClr val="FFFFFF"/>
                </a:solidFill>
                <a:latin typeface="Roboto Bold"/>
              </a:rPr>
              <a:t>patenti</a:t>
            </a:r>
            <a:r>
              <a:rPr lang="en-US" sz="1200" dirty="0">
                <a:solidFill>
                  <a:srgbClr val="FFFFFF"/>
                </a:solidFill>
                <a:latin typeface="Roboto Bold"/>
              </a:rPr>
              <a:t>, </a:t>
            </a:r>
            <a:r>
              <a:rPr lang="en-US" sz="1200" dirty="0" err="1">
                <a:solidFill>
                  <a:srgbClr val="FFFFFF"/>
                </a:solidFill>
                <a:latin typeface="Roboto Bold"/>
              </a:rPr>
              <a:t>cits</a:t>
            </a:r>
            <a:r>
              <a:rPr lang="en-US" sz="1200" dirty="0">
                <a:solidFill>
                  <a:srgbClr val="FFFFFF"/>
                </a:solidFill>
                <a:latin typeface="Roboto Bold"/>
              </a:rPr>
              <a:t> IP</a:t>
            </a:r>
          </a:p>
        </p:txBody>
      </p:sp>
      <p:pic>
        <p:nvPicPr>
          <p:cNvPr id="59" name="Picture 58">
            <a:extLst>
              <a:ext uri="{FF2B5EF4-FFF2-40B4-BE49-F238E27FC236}">
                <a16:creationId xmlns:a16="http://schemas.microsoft.com/office/drawing/2014/main" id="{9BE7D88B-E4F3-157B-1173-0E52E2E35F0E}"/>
              </a:ext>
            </a:extLst>
          </p:cNvPr>
          <p:cNvPicPr>
            <a:picLocks noChangeAspect="1"/>
          </p:cNvPicPr>
          <p:nvPr/>
        </p:nvPicPr>
        <p:blipFill>
          <a:blip r:embed="rId9"/>
          <a:stretch>
            <a:fillRect/>
          </a:stretch>
        </p:blipFill>
        <p:spPr>
          <a:xfrm>
            <a:off x="481569" y="5861236"/>
            <a:ext cx="3083721" cy="5800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sp>
        <p:nvSpPr>
          <p:cNvPr id="3" name="Freeform 3"/>
          <p:cNvSpPr/>
          <p:nvPr/>
        </p:nvSpPr>
        <p:spPr>
          <a:xfrm>
            <a:off x="-301750" y="-329759"/>
            <a:ext cx="4114798" cy="6034959"/>
          </a:xfrm>
          <a:custGeom>
            <a:avLst/>
            <a:gdLst/>
            <a:ahLst/>
            <a:cxnLst/>
            <a:rect l="l" t="t" r="r" b="b"/>
            <a:pathLst>
              <a:path w="8387465" h="10287000">
                <a:moveTo>
                  <a:pt x="0" y="0"/>
                </a:moveTo>
                <a:lnTo>
                  <a:pt x="8387465" y="0"/>
                </a:lnTo>
                <a:lnTo>
                  <a:pt x="8387465" y="10287000"/>
                </a:lnTo>
                <a:lnTo>
                  <a:pt x="0" y="10287000"/>
                </a:lnTo>
                <a:lnTo>
                  <a:pt x="0" y="0"/>
                </a:lnTo>
                <a:close/>
              </a:path>
            </a:pathLst>
          </a:custGeom>
          <a:blipFill>
            <a:blip r:embed="rId3"/>
            <a:stretch>
              <a:fillRect l="-133799" t="-21069" r="-62870" b="-14993"/>
            </a:stretch>
          </a:blipFill>
        </p:spPr>
        <p:txBody>
          <a:bodyPr/>
          <a:lstStyle/>
          <a:p>
            <a:endParaRPr lang="lv-LV" sz="1200"/>
          </a:p>
        </p:txBody>
      </p:sp>
      <p:sp>
        <p:nvSpPr>
          <p:cNvPr id="5" name="TextBox 5"/>
          <p:cNvSpPr txBox="1"/>
          <p:nvPr/>
        </p:nvSpPr>
        <p:spPr>
          <a:xfrm>
            <a:off x="0" y="368300"/>
            <a:ext cx="12054888" cy="561051"/>
          </a:xfrm>
          <a:prstGeom prst="rect">
            <a:avLst/>
          </a:prstGeom>
        </p:spPr>
        <p:txBody>
          <a:bodyPr lIns="0" tIns="0" rIns="0" bIns="0" rtlCol="0" anchor="t">
            <a:spAutoFit/>
          </a:bodyPr>
          <a:lstStyle/>
          <a:p>
            <a:pPr algn="ctr">
              <a:lnSpc>
                <a:spcPts val="4600"/>
              </a:lnSpc>
              <a:spcBef>
                <a:spcPct val="0"/>
              </a:spcBef>
            </a:pPr>
            <a:r>
              <a:rPr lang="lv-LV" sz="3300" b="1" spc="167">
                <a:solidFill>
                  <a:srgbClr val="0AC380"/>
                </a:solidFill>
                <a:latin typeface="Roboto" panose="02000000000000000000" pitchFamily="2" charset="0"/>
                <a:ea typeface="Roboto" panose="02000000000000000000" pitchFamily="2" charset="0"/>
                <a:cs typeface="Roboto" panose="02000000000000000000" pitchFamily="2" charset="0"/>
              </a:rPr>
              <a:t>ALTUM FINANSĒJUMU NEPIEŠĶIR</a:t>
            </a:r>
            <a:endParaRPr lang="en-US" sz="3300" b="1" spc="167">
              <a:solidFill>
                <a:srgbClr val="0AC380"/>
              </a:solidFill>
              <a:latin typeface="Roboto" panose="02000000000000000000" pitchFamily="2" charset="0"/>
              <a:ea typeface="Roboto" panose="02000000000000000000" pitchFamily="2" charset="0"/>
              <a:cs typeface="Roboto" panose="02000000000000000000" pitchFamily="2" charset="0"/>
            </a:endParaRPr>
          </a:p>
        </p:txBody>
      </p:sp>
      <p:sp>
        <p:nvSpPr>
          <p:cNvPr id="6" name="AutoShape 6"/>
          <p:cNvSpPr/>
          <p:nvPr/>
        </p:nvSpPr>
        <p:spPr>
          <a:xfrm flipV="1">
            <a:off x="6791739" y="1264920"/>
            <a:ext cx="0" cy="4328160"/>
          </a:xfrm>
          <a:prstGeom prst="line">
            <a:avLst/>
          </a:prstGeom>
          <a:ln w="38100" cap="flat">
            <a:solidFill>
              <a:srgbClr val="0AC380"/>
            </a:solidFill>
            <a:prstDash val="sysDash"/>
            <a:headEnd type="none" w="sm" len="sm"/>
            <a:tailEnd type="none" w="sm" len="sm"/>
          </a:ln>
        </p:spPr>
        <p:txBody>
          <a:bodyPr/>
          <a:lstStyle/>
          <a:p>
            <a:endParaRPr lang="lv-LV" sz="1200"/>
          </a:p>
        </p:txBody>
      </p:sp>
      <p:sp>
        <p:nvSpPr>
          <p:cNvPr id="7" name="TextBox 7"/>
          <p:cNvSpPr txBox="1"/>
          <p:nvPr/>
        </p:nvSpPr>
        <p:spPr>
          <a:xfrm>
            <a:off x="2130426" y="1388745"/>
            <a:ext cx="1545461" cy="392223"/>
          </a:xfrm>
          <a:prstGeom prst="rect">
            <a:avLst/>
          </a:prstGeom>
        </p:spPr>
        <p:txBody>
          <a:bodyPr wrap="square" lIns="0" tIns="0" rIns="0" bIns="0" rtlCol="0" anchor="t">
            <a:spAutoFit/>
          </a:bodyPr>
          <a:lstStyle/>
          <a:p>
            <a:pPr algn="ctr">
              <a:lnSpc>
                <a:spcPts val="3267"/>
              </a:lnSpc>
            </a:pPr>
            <a:r>
              <a:rPr lang="en-US" sz="2333">
                <a:solidFill>
                  <a:srgbClr val="1B56E8"/>
                </a:solidFill>
                <a:latin typeface="Roboto Bold"/>
              </a:rPr>
              <a:t>NOZARES</a:t>
            </a:r>
          </a:p>
        </p:txBody>
      </p:sp>
      <p:sp>
        <p:nvSpPr>
          <p:cNvPr id="8" name="TextBox 8"/>
          <p:cNvSpPr txBox="1"/>
          <p:nvPr/>
        </p:nvSpPr>
        <p:spPr>
          <a:xfrm>
            <a:off x="8061706" y="1388745"/>
            <a:ext cx="2038701" cy="392223"/>
          </a:xfrm>
          <a:prstGeom prst="rect">
            <a:avLst/>
          </a:prstGeom>
        </p:spPr>
        <p:txBody>
          <a:bodyPr wrap="square" lIns="0" tIns="0" rIns="0" bIns="0" rtlCol="0" anchor="t">
            <a:spAutoFit/>
          </a:bodyPr>
          <a:lstStyle/>
          <a:p>
            <a:pPr algn="ctr">
              <a:lnSpc>
                <a:spcPts val="3267"/>
              </a:lnSpc>
            </a:pPr>
            <a:r>
              <a:rPr lang="en-US" sz="2333">
                <a:solidFill>
                  <a:srgbClr val="1B56E8"/>
                </a:solidFill>
                <a:latin typeface="Roboto Bold"/>
              </a:rPr>
              <a:t>KOMERSANTI</a:t>
            </a:r>
          </a:p>
        </p:txBody>
      </p:sp>
      <p:sp>
        <p:nvSpPr>
          <p:cNvPr id="9" name="TextBox 9"/>
          <p:cNvSpPr txBox="1"/>
          <p:nvPr/>
        </p:nvSpPr>
        <p:spPr>
          <a:xfrm>
            <a:off x="377585" y="1937690"/>
            <a:ext cx="6836868" cy="3917739"/>
          </a:xfrm>
          <a:prstGeom prst="rect">
            <a:avLst/>
          </a:prstGeom>
        </p:spPr>
        <p:txBody>
          <a:bodyPr wrap="square" lIns="0" tIns="0" rIns="0" bIns="0" rtlCol="0" anchor="t">
            <a:spAutoFit/>
          </a:bodyPr>
          <a:lstStyle/>
          <a:p>
            <a:pPr marL="431800" lvl="1" indent="-215900">
              <a:lnSpc>
                <a:spcPts val="2800"/>
              </a:lnSpc>
              <a:buFont typeface="Arial"/>
              <a:buChar char="•"/>
            </a:pPr>
            <a:r>
              <a:rPr lang="en-US" err="1">
                <a:solidFill>
                  <a:srgbClr val="1B56E8"/>
                </a:solidFill>
                <a:latin typeface="Roboto"/>
              </a:rPr>
              <a:t>Lauksaimniecības</a:t>
            </a:r>
            <a:r>
              <a:rPr lang="en-US">
                <a:solidFill>
                  <a:srgbClr val="1B56E8"/>
                </a:solidFill>
                <a:latin typeface="Roboto"/>
              </a:rPr>
              <a:t> </a:t>
            </a:r>
            <a:r>
              <a:rPr lang="en-US" err="1">
                <a:solidFill>
                  <a:srgbClr val="1B56E8"/>
                </a:solidFill>
                <a:latin typeface="Roboto"/>
              </a:rPr>
              <a:t>produktu</a:t>
            </a:r>
            <a:r>
              <a:rPr lang="en-US">
                <a:solidFill>
                  <a:srgbClr val="1B56E8"/>
                </a:solidFill>
                <a:latin typeface="Roboto"/>
              </a:rPr>
              <a:t> </a:t>
            </a:r>
            <a:r>
              <a:rPr lang="en-US" err="1">
                <a:solidFill>
                  <a:srgbClr val="1B56E8"/>
                </a:solidFill>
                <a:latin typeface="Roboto"/>
              </a:rPr>
              <a:t>primārā</a:t>
            </a:r>
            <a:r>
              <a:rPr lang="en-US">
                <a:solidFill>
                  <a:srgbClr val="1B56E8"/>
                </a:solidFill>
                <a:latin typeface="Roboto"/>
              </a:rPr>
              <a:t> </a:t>
            </a:r>
            <a:r>
              <a:rPr lang="en-US" err="1">
                <a:solidFill>
                  <a:srgbClr val="1B56E8"/>
                </a:solidFill>
                <a:latin typeface="Roboto"/>
              </a:rPr>
              <a:t>ražošana</a:t>
            </a:r>
            <a:r>
              <a:rPr lang="en-US">
                <a:solidFill>
                  <a:srgbClr val="1B56E8"/>
                </a:solidFill>
                <a:latin typeface="Roboto"/>
              </a:rPr>
              <a:t>;</a:t>
            </a:r>
            <a:endParaRPr lang="en-US">
              <a:solidFill>
                <a:srgbClr val="1B56E8"/>
              </a:solidFill>
              <a:latin typeface="Roboto"/>
              <a:ea typeface="Roboto"/>
              <a:cs typeface="Roboto"/>
            </a:endParaRPr>
          </a:p>
          <a:p>
            <a:pPr marL="431800" lvl="1" indent="-215900">
              <a:lnSpc>
                <a:spcPts val="2800"/>
              </a:lnSpc>
              <a:buFont typeface="Arial"/>
              <a:buChar char="•"/>
            </a:pPr>
            <a:r>
              <a:rPr lang="en-US" err="1">
                <a:solidFill>
                  <a:srgbClr val="1B56E8"/>
                </a:solidFill>
                <a:latin typeface="Roboto"/>
              </a:rPr>
              <a:t>Zivsaimniecība</a:t>
            </a:r>
            <a:r>
              <a:rPr lang="en-US">
                <a:solidFill>
                  <a:srgbClr val="1B56E8"/>
                </a:solidFill>
                <a:latin typeface="Roboto"/>
              </a:rPr>
              <a:t> un </a:t>
            </a:r>
            <a:r>
              <a:rPr lang="en-US" err="1">
                <a:solidFill>
                  <a:srgbClr val="1B56E8"/>
                </a:solidFill>
                <a:latin typeface="Roboto"/>
              </a:rPr>
              <a:t>akvakultūra</a:t>
            </a:r>
            <a:r>
              <a:rPr lang="en-US">
                <a:solidFill>
                  <a:srgbClr val="1B56E8"/>
                </a:solidFill>
                <a:latin typeface="Roboto"/>
              </a:rPr>
              <a:t>;</a:t>
            </a:r>
            <a:endParaRPr lang="en-US">
              <a:solidFill>
                <a:srgbClr val="1B56E8"/>
              </a:solidFill>
              <a:latin typeface="Roboto"/>
              <a:ea typeface="Roboto"/>
              <a:cs typeface="Roboto"/>
            </a:endParaRPr>
          </a:p>
          <a:p>
            <a:pPr marL="431800" lvl="1" indent="-215900">
              <a:lnSpc>
                <a:spcPts val="2800"/>
              </a:lnSpc>
              <a:buFont typeface="Arial"/>
              <a:buChar char="•"/>
            </a:pPr>
            <a:r>
              <a:rPr lang="en-US">
                <a:solidFill>
                  <a:srgbClr val="1B56E8"/>
                </a:solidFill>
                <a:latin typeface="Roboto"/>
              </a:rPr>
              <a:t>Tabakas </a:t>
            </a:r>
            <a:r>
              <a:rPr lang="en-US" err="1">
                <a:solidFill>
                  <a:srgbClr val="1B56E8"/>
                </a:solidFill>
                <a:latin typeface="Roboto"/>
              </a:rPr>
              <a:t>izstrādājumu</a:t>
            </a:r>
            <a:r>
              <a:rPr lang="en-US">
                <a:solidFill>
                  <a:srgbClr val="1B56E8"/>
                </a:solidFill>
                <a:latin typeface="Roboto"/>
              </a:rPr>
              <a:t> </a:t>
            </a:r>
            <a:r>
              <a:rPr lang="en-US" err="1">
                <a:solidFill>
                  <a:srgbClr val="1B56E8"/>
                </a:solidFill>
                <a:latin typeface="Roboto"/>
              </a:rPr>
              <a:t>ražošana</a:t>
            </a:r>
            <a:r>
              <a:rPr lang="en-US">
                <a:solidFill>
                  <a:srgbClr val="1B56E8"/>
                </a:solidFill>
                <a:latin typeface="Roboto"/>
              </a:rPr>
              <a:t> un </a:t>
            </a:r>
            <a:r>
              <a:rPr lang="en-US" err="1">
                <a:solidFill>
                  <a:srgbClr val="1B56E8"/>
                </a:solidFill>
                <a:latin typeface="Roboto"/>
              </a:rPr>
              <a:t>tirdzniecība</a:t>
            </a:r>
            <a:r>
              <a:rPr lang="en-US">
                <a:solidFill>
                  <a:srgbClr val="1B56E8"/>
                </a:solidFill>
                <a:latin typeface="Roboto"/>
              </a:rPr>
              <a:t>;</a:t>
            </a:r>
            <a:endParaRPr lang="en-US">
              <a:solidFill>
                <a:srgbClr val="1B56E8"/>
              </a:solidFill>
              <a:latin typeface="Roboto"/>
              <a:ea typeface="Roboto"/>
              <a:cs typeface="Roboto"/>
            </a:endParaRPr>
          </a:p>
          <a:p>
            <a:pPr marL="431800" lvl="1" indent="-215900">
              <a:lnSpc>
                <a:spcPts val="2800"/>
              </a:lnSpc>
              <a:buFont typeface="Arial"/>
              <a:buChar char="•"/>
            </a:pPr>
            <a:r>
              <a:rPr lang="en-US" err="1">
                <a:solidFill>
                  <a:srgbClr val="1B56E8"/>
                </a:solidFill>
                <a:latin typeface="Roboto"/>
              </a:rPr>
              <a:t>Alkohol</a:t>
            </a:r>
            <a:r>
              <a:rPr lang="lv-LV">
                <a:solidFill>
                  <a:srgbClr val="1B56E8"/>
                </a:solidFill>
                <a:latin typeface="Roboto"/>
              </a:rPr>
              <a:t>a</a:t>
            </a:r>
            <a:r>
              <a:rPr lang="en-US">
                <a:solidFill>
                  <a:srgbClr val="1B56E8"/>
                </a:solidFill>
                <a:latin typeface="Roboto"/>
              </a:rPr>
              <a:t>, </a:t>
            </a:r>
            <a:r>
              <a:rPr lang="en-US" err="1">
                <a:solidFill>
                  <a:srgbClr val="1B56E8"/>
                </a:solidFill>
                <a:latin typeface="Roboto"/>
              </a:rPr>
              <a:t>ieroč</a:t>
            </a:r>
            <a:r>
              <a:rPr lang="lv-LV">
                <a:solidFill>
                  <a:srgbClr val="1B56E8"/>
                </a:solidFill>
                <a:latin typeface="Roboto"/>
              </a:rPr>
              <a:t>u</a:t>
            </a:r>
            <a:r>
              <a:rPr lang="en-US">
                <a:solidFill>
                  <a:srgbClr val="1B56E8"/>
                </a:solidFill>
                <a:latin typeface="Roboto"/>
              </a:rPr>
              <a:t>, </a:t>
            </a:r>
            <a:r>
              <a:rPr lang="en-US" err="1">
                <a:solidFill>
                  <a:srgbClr val="1B56E8"/>
                </a:solidFill>
                <a:latin typeface="Roboto"/>
              </a:rPr>
              <a:t>munīcija</a:t>
            </a:r>
            <a:r>
              <a:rPr lang="lv-LV">
                <a:solidFill>
                  <a:srgbClr val="1B56E8"/>
                </a:solidFill>
                <a:latin typeface="Roboto"/>
              </a:rPr>
              <a:t>s tirdzniecība</a:t>
            </a:r>
            <a:r>
              <a:rPr lang="en-US">
                <a:solidFill>
                  <a:srgbClr val="1B56E8"/>
                </a:solidFill>
                <a:latin typeface="Roboto"/>
              </a:rPr>
              <a:t>;</a:t>
            </a:r>
            <a:endParaRPr lang="en-US">
              <a:solidFill>
                <a:srgbClr val="1B56E8"/>
              </a:solidFill>
              <a:latin typeface="Roboto"/>
              <a:ea typeface="Roboto"/>
              <a:cs typeface="Roboto"/>
            </a:endParaRPr>
          </a:p>
          <a:p>
            <a:pPr marL="431800" lvl="1" indent="-215900">
              <a:lnSpc>
                <a:spcPts val="2800"/>
              </a:lnSpc>
              <a:buFont typeface="Arial"/>
              <a:buChar char="•"/>
            </a:pPr>
            <a:r>
              <a:rPr lang="en-US" err="1">
                <a:solidFill>
                  <a:srgbClr val="1B56E8"/>
                </a:solidFill>
                <a:latin typeface="Roboto"/>
              </a:rPr>
              <a:t>Azartspēles</a:t>
            </a:r>
            <a:r>
              <a:rPr lang="en-US">
                <a:solidFill>
                  <a:srgbClr val="1B56E8"/>
                </a:solidFill>
                <a:latin typeface="Roboto"/>
              </a:rPr>
              <a:t>, </a:t>
            </a:r>
            <a:r>
              <a:rPr lang="en-US" err="1">
                <a:solidFill>
                  <a:srgbClr val="1B56E8"/>
                </a:solidFill>
                <a:latin typeface="Roboto"/>
              </a:rPr>
              <a:t>finanšu</a:t>
            </a:r>
            <a:r>
              <a:rPr lang="lv-LV">
                <a:solidFill>
                  <a:srgbClr val="1B56E8"/>
                </a:solidFill>
                <a:latin typeface="Roboto"/>
              </a:rPr>
              <a:t> un apdrošināšanas darbības</a:t>
            </a:r>
            <a:r>
              <a:rPr lang="en-US">
                <a:solidFill>
                  <a:srgbClr val="1B56E8"/>
                </a:solidFill>
                <a:latin typeface="Roboto"/>
              </a:rPr>
              <a:t>;</a:t>
            </a:r>
            <a:endParaRPr lang="lv-LV">
              <a:solidFill>
                <a:srgbClr val="1B56E8"/>
              </a:solidFill>
              <a:latin typeface="Roboto"/>
              <a:ea typeface="Roboto"/>
              <a:cs typeface="Roboto"/>
            </a:endParaRPr>
          </a:p>
          <a:p>
            <a:pPr marL="431800" lvl="1" indent="-215900">
              <a:lnSpc>
                <a:spcPts val="2800"/>
              </a:lnSpc>
              <a:buFont typeface="Arial"/>
              <a:buChar char="•"/>
            </a:pPr>
            <a:r>
              <a:rPr lang="lv-LV">
                <a:solidFill>
                  <a:srgbClr val="1B56E8"/>
                </a:solidFill>
                <a:latin typeface="Roboto"/>
              </a:rPr>
              <a:t>Darbības ar nekustamo īpašumu</a:t>
            </a:r>
            <a:endParaRPr lang="en-US">
              <a:solidFill>
                <a:srgbClr val="1B56E8"/>
              </a:solidFill>
              <a:latin typeface="Roboto"/>
              <a:ea typeface="Roboto"/>
              <a:cs typeface="Roboto"/>
            </a:endParaRPr>
          </a:p>
          <a:p>
            <a:pPr marL="431800" lvl="1" indent="-215900">
              <a:lnSpc>
                <a:spcPts val="2800"/>
              </a:lnSpc>
              <a:buFont typeface="Arial"/>
              <a:buChar char="•"/>
            </a:pPr>
            <a:r>
              <a:rPr lang="lv-LV">
                <a:solidFill>
                  <a:srgbClr val="1B56E8"/>
                </a:solidFill>
                <a:latin typeface="Roboto"/>
              </a:rPr>
              <a:t>Platjoslas nozare (t.sk., platjoslas infrastruktūra)</a:t>
            </a:r>
            <a:endParaRPr lang="lv-LV">
              <a:solidFill>
                <a:srgbClr val="1B56E8"/>
              </a:solidFill>
              <a:latin typeface="Roboto"/>
              <a:ea typeface="Roboto"/>
              <a:cs typeface="Roboto"/>
            </a:endParaRPr>
          </a:p>
          <a:p>
            <a:pPr marL="431800" lvl="1" indent="-215900">
              <a:lnSpc>
                <a:spcPts val="2800"/>
              </a:lnSpc>
              <a:buFont typeface="Arial"/>
              <a:buChar char="•"/>
            </a:pPr>
            <a:r>
              <a:rPr lang="en-US" err="1">
                <a:solidFill>
                  <a:srgbClr val="1B56E8"/>
                </a:solidFill>
                <a:latin typeface="Roboto"/>
              </a:rPr>
              <a:t>Ogļu</a:t>
            </a:r>
            <a:r>
              <a:rPr lang="lv-LV">
                <a:solidFill>
                  <a:srgbClr val="1B56E8"/>
                </a:solidFill>
                <a:latin typeface="Roboto"/>
              </a:rPr>
              <a:t> </a:t>
            </a:r>
            <a:r>
              <a:rPr lang="en-US" err="1">
                <a:solidFill>
                  <a:srgbClr val="1B56E8"/>
                </a:solidFill>
                <a:latin typeface="Roboto"/>
              </a:rPr>
              <a:t>nozare</a:t>
            </a:r>
            <a:r>
              <a:rPr lang="lv-LV">
                <a:solidFill>
                  <a:srgbClr val="1B56E8"/>
                </a:solidFill>
                <a:latin typeface="Roboto"/>
              </a:rPr>
              <a:t>, t</a:t>
            </a:r>
            <a:r>
              <a:rPr lang="en-US" err="1">
                <a:solidFill>
                  <a:srgbClr val="1B56E8"/>
                </a:solidFill>
                <a:latin typeface="Roboto"/>
              </a:rPr>
              <a:t>ērauda</a:t>
            </a:r>
            <a:r>
              <a:rPr lang="en-US">
                <a:solidFill>
                  <a:srgbClr val="1B56E8"/>
                </a:solidFill>
                <a:latin typeface="Roboto"/>
              </a:rPr>
              <a:t>; </a:t>
            </a:r>
            <a:r>
              <a:rPr lang="en-US" err="1">
                <a:solidFill>
                  <a:srgbClr val="1B56E8"/>
                </a:solidFill>
                <a:latin typeface="Roboto"/>
              </a:rPr>
              <a:t>kuģu</a:t>
            </a:r>
            <a:r>
              <a:rPr lang="en-US">
                <a:solidFill>
                  <a:srgbClr val="1B56E8"/>
                </a:solidFill>
                <a:latin typeface="Roboto"/>
              </a:rPr>
              <a:t> </a:t>
            </a:r>
            <a:r>
              <a:rPr lang="en-US" err="1">
                <a:solidFill>
                  <a:srgbClr val="1B56E8"/>
                </a:solidFill>
                <a:latin typeface="Roboto"/>
              </a:rPr>
              <a:t>būves</a:t>
            </a:r>
            <a:r>
              <a:rPr lang="en-US">
                <a:solidFill>
                  <a:srgbClr val="1B56E8"/>
                </a:solidFill>
                <a:latin typeface="Roboto"/>
              </a:rPr>
              <a:t>, </a:t>
            </a:r>
            <a:r>
              <a:rPr lang="en-US" err="1">
                <a:solidFill>
                  <a:srgbClr val="1B56E8"/>
                </a:solidFill>
                <a:latin typeface="Roboto"/>
              </a:rPr>
              <a:t>transporta</a:t>
            </a:r>
            <a:r>
              <a:rPr lang="en-US">
                <a:solidFill>
                  <a:srgbClr val="1B56E8"/>
                </a:solidFill>
                <a:latin typeface="Roboto"/>
              </a:rPr>
              <a:t> </a:t>
            </a:r>
            <a:r>
              <a:rPr lang="en-US" err="1">
                <a:solidFill>
                  <a:srgbClr val="1B56E8"/>
                </a:solidFill>
                <a:latin typeface="Roboto"/>
              </a:rPr>
              <a:t>nozares</a:t>
            </a:r>
            <a:r>
              <a:rPr lang="en-US">
                <a:solidFill>
                  <a:srgbClr val="1B56E8"/>
                </a:solidFill>
                <a:latin typeface="Roboto"/>
              </a:rPr>
              <a:t>;</a:t>
            </a:r>
            <a:endParaRPr lang="en-US">
              <a:solidFill>
                <a:srgbClr val="1B56E8"/>
              </a:solidFill>
              <a:latin typeface="Roboto"/>
              <a:ea typeface="Roboto"/>
              <a:cs typeface="Roboto"/>
            </a:endParaRPr>
          </a:p>
          <a:p>
            <a:pPr marL="431800" lvl="1" indent="-215900">
              <a:lnSpc>
                <a:spcPts val="2800"/>
              </a:lnSpc>
              <a:buFont typeface="Arial"/>
              <a:buChar char="•"/>
            </a:pPr>
            <a:r>
              <a:rPr lang="en-US" err="1">
                <a:solidFill>
                  <a:srgbClr val="1B56E8"/>
                </a:solidFill>
                <a:latin typeface="Roboto"/>
              </a:rPr>
              <a:t>Enerģijas</a:t>
            </a:r>
            <a:r>
              <a:rPr lang="en-US">
                <a:solidFill>
                  <a:srgbClr val="1B56E8"/>
                </a:solidFill>
                <a:latin typeface="Roboto"/>
              </a:rPr>
              <a:t> </a:t>
            </a:r>
            <a:r>
              <a:rPr lang="en-US" err="1">
                <a:solidFill>
                  <a:srgbClr val="1B56E8"/>
                </a:solidFill>
                <a:latin typeface="Roboto"/>
              </a:rPr>
              <a:t>ražošana</a:t>
            </a:r>
            <a:r>
              <a:rPr lang="en-US">
                <a:solidFill>
                  <a:srgbClr val="1B56E8"/>
                </a:solidFill>
                <a:latin typeface="Roboto"/>
              </a:rPr>
              <a:t>, </a:t>
            </a:r>
            <a:r>
              <a:rPr lang="en-US" err="1">
                <a:solidFill>
                  <a:srgbClr val="1B56E8"/>
                </a:solidFill>
                <a:latin typeface="Roboto"/>
              </a:rPr>
              <a:t>sadale</a:t>
            </a:r>
            <a:r>
              <a:rPr lang="en-US">
                <a:solidFill>
                  <a:srgbClr val="1B56E8"/>
                </a:solidFill>
                <a:latin typeface="Roboto"/>
              </a:rPr>
              <a:t> un </a:t>
            </a:r>
            <a:r>
              <a:rPr lang="en-US" err="1">
                <a:solidFill>
                  <a:srgbClr val="1B56E8"/>
                </a:solidFill>
                <a:latin typeface="Roboto"/>
              </a:rPr>
              <a:t>infrastruktūra</a:t>
            </a:r>
            <a:r>
              <a:rPr lang="lv-LV">
                <a:solidFill>
                  <a:srgbClr val="1B56E8"/>
                </a:solidFill>
                <a:latin typeface="Roboto"/>
              </a:rPr>
              <a:t>;</a:t>
            </a:r>
            <a:endParaRPr lang="lv-LV">
              <a:solidFill>
                <a:srgbClr val="1B56E8"/>
              </a:solidFill>
              <a:latin typeface="Roboto"/>
              <a:ea typeface="Roboto"/>
              <a:cs typeface="Roboto"/>
            </a:endParaRPr>
          </a:p>
          <a:p>
            <a:pPr marL="431800" lvl="1" indent="-215900">
              <a:lnSpc>
                <a:spcPts val="2800"/>
              </a:lnSpc>
              <a:buFont typeface="Arial"/>
              <a:buChar char="•"/>
            </a:pPr>
            <a:r>
              <a:rPr lang="lv-LV">
                <a:solidFill>
                  <a:srgbClr val="1B56E8"/>
                </a:solidFill>
                <a:latin typeface="Roboto"/>
              </a:rPr>
              <a:t>Atkritumu savākšanas, apstrāde un izvietošana, </a:t>
            </a:r>
            <a:endParaRPr lang="en-US">
              <a:solidFill>
                <a:srgbClr val="1B56E8"/>
              </a:solidFill>
              <a:latin typeface="Roboto"/>
            </a:endParaRPr>
          </a:p>
          <a:p>
            <a:pPr marL="215900" lvl="1">
              <a:lnSpc>
                <a:spcPts val="2800"/>
              </a:lnSpc>
            </a:pPr>
            <a:r>
              <a:rPr lang="lv-LV">
                <a:solidFill>
                  <a:srgbClr val="1B56E8"/>
                </a:solidFill>
                <a:latin typeface="Roboto"/>
              </a:rPr>
              <a:t>materiālu pārstrāde.</a:t>
            </a:r>
            <a:endParaRPr lang="en-US">
              <a:solidFill>
                <a:srgbClr val="1B56E8"/>
              </a:solidFill>
              <a:latin typeface="Roboto"/>
              <a:ea typeface="Roboto"/>
              <a:cs typeface="Roboto"/>
            </a:endParaRPr>
          </a:p>
        </p:txBody>
      </p:sp>
      <p:sp>
        <p:nvSpPr>
          <p:cNvPr id="10" name="TextBox 10"/>
          <p:cNvSpPr txBox="1"/>
          <p:nvPr/>
        </p:nvSpPr>
        <p:spPr>
          <a:xfrm>
            <a:off x="6933009" y="1937689"/>
            <a:ext cx="4650261" cy="2840521"/>
          </a:xfrm>
          <a:prstGeom prst="rect">
            <a:avLst/>
          </a:prstGeom>
        </p:spPr>
        <p:txBody>
          <a:bodyPr wrap="square" lIns="0" tIns="0" rIns="0" bIns="0" rtlCol="0" anchor="t">
            <a:spAutoFit/>
          </a:bodyPr>
          <a:lstStyle/>
          <a:p>
            <a:pPr marL="431800" lvl="1" indent="-215900">
              <a:lnSpc>
                <a:spcPts val="2800"/>
              </a:lnSpc>
              <a:buFont typeface="Arial"/>
              <a:buChar char="•"/>
            </a:pPr>
            <a:r>
              <a:rPr lang="en-US" err="1">
                <a:solidFill>
                  <a:srgbClr val="1B56E8"/>
                </a:solidFill>
                <a:latin typeface="Roboto"/>
              </a:rPr>
              <a:t>Ar</a:t>
            </a:r>
            <a:r>
              <a:rPr lang="en-US">
                <a:solidFill>
                  <a:srgbClr val="1B56E8"/>
                </a:solidFill>
                <a:latin typeface="Roboto"/>
              </a:rPr>
              <a:t> </a:t>
            </a:r>
            <a:r>
              <a:rPr lang="en-US" err="1">
                <a:solidFill>
                  <a:srgbClr val="1B56E8"/>
                </a:solidFill>
                <a:latin typeface="Roboto"/>
              </a:rPr>
              <a:t>nodokļu</a:t>
            </a:r>
            <a:r>
              <a:rPr lang="en-US">
                <a:solidFill>
                  <a:srgbClr val="1B56E8"/>
                </a:solidFill>
                <a:latin typeface="Roboto"/>
              </a:rPr>
              <a:t> </a:t>
            </a:r>
            <a:r>
              <a:rPr lang="en-US" err="1">
                <a:solidFill>
                  <a:srgbClr val="1B56E8"/>
                </a:solidFill>
                <a:latin typeface="Roboto"/>
              </a:rPr>
              <a:t>parādiem</a:t>
            </a:r>
            <a:r>
              <a:rPr lang="en-US">
                <a:solidFill>
                  <a:srgbClr val="1B56E8"/>
                </a:solidFill>
                <a:latin typeface="Roboto"/>
              </a:rPr>
              <a:t> </a:t>
            </a:r>
            <a:r>
              <a:rPr lang="en-US" err="1">
                <a:solidFill>
                  <a:srgbClr val="1B56E8"/>
                </a:solidFill>
                <a:latin typeface="Roboto"/>
              </a:rPr>
              <a:t>virs</a:t>
            </a:r>
            <a:r>
              <a:rPr lang="en-US">
                <a:solidFill>
                  <a:srgbClr val="1B56E8"/>
                </a:solidFill>
                <a:latin typeface="Roboto"/>
              </a:rPr>
              <a:t> 150 EUR;</a:t>
            </a:r>
            <a:endParaRPr lang="en-US">
              <a:cs typeface="Calibri"/>
            </a:endParaRPr>
          </a:p>
          <a:p>
            <a:pPr marL="431800" lvl="1" indent="-215900">
              <a:lnSpc>
                <a:spcPts val="2800"/>
              </a:lnSpc>
              <a:buFont typeface="Arial"/>
              <a:buChar char="•"/>
            </a:pPr>
            <a:r>
              <a:rPr lang="en-US" err="1">
                <a:solidFill>
                  <a:srgbClr val="1B56E8"/>
                </a:solidFill>
                <a:latin typeface="Roboto"/>
              </a:rPr>
              <a:t>Atbilst</a:t>
            </a:r>
            <a:r>
              <a:rPr lang="en-US">
                <a:solidFill>
                  <a:srgbClr val="1B56E8"/>
                </a:solidFill>
                <a:latin typeface="Roboto"/>
              </a:rPr>
              <a:t> </a:t>
            </a:r>
            <a:r>
              <a:rPr lang="en-US" err="1">
                <a:solidFill>
                  <a:srgbClr val="1B56E8"/>
                </a:solidFill>
                <a:latin typeface="Roboto"/>
              </a:rPr>
              <a:t>grūtībās</a:t>
            </a:r>
            <a:r>
              <a:rPr lang="en-US">
                <a:solidFill>
                  <a:srgbClr val="1B56E8"/>
                </a:solidFill>
                <a:latin typeface="Roboto"/>
              </a:rPr>
              <a:t> </a:t>
            </a:r>
            <a:r>
              <a:rPr lang="en-US" err="1">
                <a:solidFill>
                  <a:srgbClr val="1B56E8"/>
                </a:solidFill>
                <a:latin typeface="Roboto"/>
              </a:rPr>
              <a:t>nonākušā</a:t>
            </a:r>
            <a:r>
              <a:rPr lang="en-US">
                <a:solidFill>
                  <a:srgbClr val="1B56E8"/>
                </a:solidFill>
                <a:latin typeface="Roboto"/>
              </a:rPr>
              <a:t> </a:t>
            </a:r>
            <a:r>
              <a:rPr lang="en-US" err="1">
                <a:solidFill>
                  <a:srgbClr val="1B56E8"/>
                </a:solidFill>
                <a:latin typeface="Roboto"/>
              </a:rPr>
              <a:t>uzņēmuma</a:t>
            </a:r>
            <a:r>
              <a:rPr lang="en-US">
                <a:solidFill>
                  <a:srgbClr val="1B56E8"/>
                </a:solidFill>
                <a:latin typeface="Roboto"/>
              </a:rPr>
              <a:t> </a:t>
            </a:r>
            <a:r>
              <a:rPr lang="en-US" err="1">
                <a:solidFill>
                  <a:srgbClr val="1B56E8"/>
                </a:solidFill>
                <a:latin typeface="Roboto"/>
              </a:rPr>
              <a:t>statusam</a:t>
            </a:r>
            <a:r>
              <a:rPr lang="en-US">
                <a:solidFill>
                  <a:srgbClr val="1B56E8"/>
                </a:solidFill>
                <a:latin typeface="Roboto"/>
              </a:rPr>
              <a:t>;</a:t>
            </a:r>
            <a:endParaRPr lang="en-US">
              <a:solidFill>
                <a:srgbClr val="1B56E8"/>
              </a:solidFill>
              <a:latin typeface="Roboto"/>
              <a:ea typeface="Roboto"/>
              <a:cs typeface="Roboto"/>
            </a:endParaRPr>
          </a:p>
          <a:p>
            <a:pPr marL="431800" lvl="1" indent="-215900">
              <a:lnSpc>
                <a:spcPts val="2800"/>
              </a:lnSpc>
              <a:buFont typeface="Arial"/>
              <a:buChar char="•"/>
            </a:pPr>
            <a:r>
              <a:rPr lang="en-US" err="1">
                <a:solidFill>
                  <a:srgbClr val="1B56E8"/>
                </a:solidFill>
                <a:latin typeface="Roboto"/>
              </a:rPr>
              <a:t>Atbilst</a:t>
            </a:r>
            <a:r>
              <a:rPr lang="en-US">
                <a:solidFill>
                  <a:srgbClr val="1B56E8"/>
                </a:solidFill>
                <a:latin typeface="Roboto"/>
              </a:rPr>
              <a:t> </a:t>
            </a:r>
            <a:r>
              <a:rPr lang="en-US" err="1">
                <a:solidFill>
                  <a:srgbClr val="1B56E8"/>
                </a:solidFill>
                <a:latin typeface="Roboto"/>
              </a:rPr>
              <a:t>kādam</a:t>
            </a:r>
            <a:r>
              <a:rPr lang="en-US">
                <a:solidFill>
                  <a:srgbClr val="1B56E8"/>
                </a:solidFill>
                <a:latin typeface="Roboto"/>
              </a:rPr>
              <a:t> no </a:t>
            </a:r>
            <a:r>
              <a:rPr lang="en-US" err="1">
                <a:solidFill>
                  <a:srgbClr val="1B56E8"/>
                </a:solidFill>
                <a:latin typeface="Roboto"/>
              </a:rPr>
              <a:t>izslēgšanas</a:t>
            </a:r>
            <a:r>
              <a:rPr lang="en-US">
                <a:solidFill>
                  <a:srgbClr val="1B56E8"/>
                </a:solidFill>
                <a:latin typeface="Roboto"/>
              </a:rPr>
              <a:t> </a:t>
            </a:r>
            <a:r>
              <a:rPr lang="en-US" err="1">
                <a:solidFill>
                  <a:srgbClr val="1B56E8"/>
                </a:solidFill>
                <a:latin typeface="Roboto"/>
              </a:rPr>
              <a:t>nosacījumiem</a:t>
            </a:r>
            <a:r>
              <a:rPr lang="en-US">
                <a:solidFill>
                  <a:srgbClr val="1B56E8"/>
                </a:solidFill>
                <a:latin typeface="Roboto"/>
              </a:rPr>
              <a:t>, kas </a:t>
            </a:r>
            <a:r>
              <a:rPr lang="en-US" err="1">
                <a:solidFill>
                  <a:srgbClr val="1B56E8"/>
                </a:solidFill>
                <a:latin typeface="Roboto"/>
              </a:rPr>
              <a:t>attiecās</a:t>
            </a:r>
            <a:r>
              <a:rPr lang="en-US">
                <a:solidFill>
                  <a:srgbClr val="1B56E8"/>
                </a:solidFill>
                <a:latin typeface="Roboto"/>
              </a:rPr>
              <a:t> </a:t>
            </a:r>
            <a:r>
              <a:rPr lang="en-US" err="1">
                <a:solidFill>
                  <a:srgbClr val="1B56E8"/>
                </a:solidFill>
                <a:latin typeface="Roboto"/>
              </a:rPr>
              <a:t>uz</a:t>
            </a:r>
            <a:r>
              <a:rPr lang="en-US">
                <a:solidFill>
                  <a:srgbClr val="1B56E8"/>
                </a:solidFill>
                <a:latin typeface="Roboto"/>
              </a:rPr>
              <a:t> </a:t>
            </a:r>
            <a:r>
              <a:rPr lang="en-US" err="1">
                <a:solidFill>
                  <a:srgbClr val="1B56E8"/>
                </a:solidFill>
                <a:latin typeface="Roboto"/>
              </a:rPr>
              <a:t>komersanta</a:t>
            </a:r>
            <a:r>
              <a:rPr lang="en-US">
                <a:solidFill>
                  <a:srgbClr val="1B56E8"/>
                </a:solidFill>
                <a:latin typeface="Roboto"/>
              </a:rPr>
              <a:t> </a:t>
            </a:r>
            <a:r>
              <a:rPr lang="en-US" err="1">
                <a:solidFill>
                  <a:srgbClr val="1B56E8"/>
                </a:solidFill>
                <a:latin typeface="Roboto"/>
              </a:rPr>
              <a:t>vai</a:t>
            </a:r>
            <a:r>
              <a:rPr lang="en-US">
                <a:solidFill>
                  <a:srgbClr val="1B56E8"/>
                </a:solidFill>
                <a:latin typeface="Roboto"/>
              </a:rPr>
              <a:t> </a:t>
            </a:r>
            <a:r>
              <a:rPr lang="en-US" err="1">
                <a:solidFill>
                  <a:srgbClr val="1B56E8"/>
                </a:solidFill>
                <a:latin typeface="Roboto"/>
              </a:rPr>
              <a:t>tās</a:t>
            </a:r>
            <a:r>
              <a:rPr lang="en-US">
                <a:solidFill>
                  <a:srgbClr val="1B56E8"/>
                </a:solidFill>
                <a:latin typeface="Roboto"/>
              </a:rPr>
              <a:t> </a:t>
            </a:r>
            <a:r>
              <a:rPr lang="en-US" err="1">
                <a:solidFill>
                  <a:srgbClr val="1B56E8"/>
                </a:solidFill>
                <a:latin typeface="Roboto"/>
              </a:rPr>
              <a:t>pārstāvja</a:t>
            </a:r>
            <a:r>
              <a:rPr lang="en-US">
                <a:solidFill>
                  <a:srgbClr val="1B56E8"/>
                </a:solidFill>
                <a:latin typeface="Roboto"/>
              </a:rPr>
              <a:t> </a:t>
            </a:r>
            <a:r>
              <a:rPr lang="en-US" err="1">
                <a:solidFill>
                  <a:srgbClr val="1B56E8"/>
                </a:solidFill>
                <a:latin typeface="Roboto"/>
              </a:rPr>
              <a:t>sodāmību</a:t>
            </a:r>
            <a:r>
              <a:rPr lang="en-US">
                <a:solidFill>
                  <a:srgbClr val="1B56E8"/>
                </a:solidFill>
                <a:latin typeface="Roboto"/>
              </a:rPr>
              <a:t> par </a:t>
            </a:r>
            <a:r>
              <a:rPr lang="en-US" err="1">
                <a:solidFill>
                  <a:srgbClr val="1B56E8"/>
                </a:solidFill>
                <a:latin typeface="Roboto"/>
              </a:rPr>
              <a:t>noziedzīgiem</a:t>
            </a:r>
            <a:r>
              <a:rPr lang="en-US">
                <a:solidFill>
                  <a:srgbClr val="1B56E8"/>
                </a:solidFill>
                <a:latin typeface="Roboto"/>
              </a:rPr>
              <a:t> </a:t>
            </a:r>
            <a:r>
              <a:rPr lang="en-US" err="1">
                <a:solidFill>
                  <a:srgbClr val="1B56E8"/>
                </a:solidFill>
                <a:latin typeface="Roboto"/>
              </a:rPr>
              <a:t>nodarījumiem</a:t>
            </a:r>
            <a:r>
              <a:rPr lang="en-US">
                <a:solidFill>
                  <a:srgbClr val="1B56E8"/>
                </a:solidFill>
                <a:latin typeface="Roboto"/>
              </a:rPr>
              <a:t> </a:t>
            </a:r>
            <a:r>
              <a:rPr lang="en-US" err="1">
                <a:solidFill>
                  <a:srgbClr val="1B56E8"/>
                </a:solidFill>
                <a:latin typeface="Roboto"/>
              </a:rPr>
              <a:t>vai</a:t>
            </a:r>
            <a:r>
              <a:rPr lang="en-US">
                <a:solidFill>
                  <a:srgbClr val="1B56E8"/>
                </a:solidFill>
                <a:latin typeface="Roboto"/>
              </a:rPr>
              <a:t> </a:t>
            </a:r>
            <a:r>
              <a:rPr lang="en-US" err="1">
                <a:solidFill>
                  <a:srgbClr val="1B56E8"/>
                </a:solidFill>
                <a:latin typeface="Roboto"/>
              </a:rPr>
              <a:t>pārkāpumiem</a:t>
            </a:r>
            <a:r>
              <a:rPr lang="en-US">
                <a:solidFill>
                  <a:srgbClr val="1B56E8"/>
                </a:solidFill>
                <a:latin typeface="Roboto"/>
              </a:rPr>
              <a:t> </a:t>
            </a:r>
            <a:r>
              <a:rPr lang="en-US" err="1">
                <a:solidFill>
                  <a:srgbClr val="1B56E8"/>
                </a:solidFill>
                <a:latin typeface="Roboto"/>
              </a:rPr>
              <a:t>konkurences</a:t>
            </a:r>
            <a:r>
              <a:rPr lang="en-US">
                <a:solidFill>
                  <a:srgbClr val="1B56E8"/>
                </a:solidFill>
                <a:latin typeface="Roboto"/>
              </a:rPr>
              <a:t> </a:t>
            </a:r>
            <a:r>
              <a:rPr lang="en-US" err="1">
                <a:solidFill>
                  <a:srgbClr val="1B56E8"/>
                </a:solidFill>
                <a:latin typeface="Roboto"/>
              </a:rPr>
              <a:t>jomā</a:t>
            </a:r>
            <a:r>
              <a:rPr lang="en-US">
                <a:solidFill>
                  <a:srgbClr val="1B56E8"/>
                </a:solidFill>
                <a:latin typeface="Roboto"/>
              </a:rPr>
              <a:t>. </a:t>
            </a:r>
            <a:endParaRPr lang="en-US">
              <a:solidFill>
                <a:srgbClr val="1B56E8"/>
              </a:solidFill>
              <a:latin typeface="Roboto"/>
              <a:ea typeface="Roboto"/>
              <a:cs typeface="Roboto"/>
            </a:endParaRPr>
          </a:p>
        </p:txBody>
      </p:sp>
      <p:pic>
        <p:nvPicPr>
          <p:cNvPr id="12" name="Picture 11">
            <a:extLst>
              <a:ext uri="{FF2B5EF4-FFF2-40B4-BE49-F238E27FC236}">
                <a16:creationId xmlns:a16="http://schemas.microsoft.com/office/drawing/2014/main" id="{C0761116-525F-912F-CCA6-56F38613E943}"/>
              </a:ext>
            </a:extLst>
          </p:cNvPr>
          <p:cNvPicPr>
            <a:picLocks noChangeAspect="1"/>
          </p:cNvPicPr>
          <p:nvPr/>
        </p:nvPicPr>
        <p:blipFill>
          <a:blip r:embed="rId4"/>
          <a:stretch>
            <a:fillRect/>
          </a:stretch>
        </p:blipFill>
        <p:spPr>
          <a:xfrm>
            <a:off x="481569" y="6004111"/>
            <a:ext cx="3083721" cy="5800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6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sp>
        <p:nvSpPr>
          <p:cNvPr id="3" name="Freeform 3"/>
          <p:cNvSpPr/>
          <p:nvPr/>
        </p:nvSpPr>
        <p:spPr>
          <a:xfrm rot="10800000">
            <a:off x="6624104" y="373790"/>
            <a:ext cx="6366134" cy="7232754"/>
          </a:xfrm>
          <a:custGeom>
            <a:avLst/>
            <a:gdLst/>
            <a:ahLst/>
            <a:cxnLst/>
            <a:rect l="l" t="t" r="r" b="b"/>
            <a:pathLst>
              <a:path w="8387465" h="10287000">
                <a:moveTo>
                  <a:pt x="0" y="0"/>
                </a:moveTo>
                <a:lnTo>
                  <a:pt x="8387465" y="0"/>
                </a:lnTo>
                <a:lnTo>
                  <a:pt x="8387465" y="10287000"/>
                </a:lnTo>
                <a:lnTo>
                  <a:pt x="0" y="10287000"/>
                </a:lnTo>
                <a:lnTo>
                  <a:pt x="0" y="0"/>
                </a:lnTo>
                <a:close/>
              </a:path>
            </a:pathLst>
          </a:custGeom>
          <a:blipFill>
            <a:blip r:embed="rId3"/>
            <a:stretch>
              <a:fillRect l="-133799" t="-21069" r="-62870" b="-14993"/>
            </a:stretch>
          </a:blipFill>
        </p:spPr>
        <p:txBody>
          <a:bodyPr/>
          <a:lstStyle/>
          <a:p>
            <a:endParaRPr lang="lv-LV" sz="1200"/>
          </a:p>
        </p:txBody>
      </p:sp>
      <p:sp>
        <p:nvSpPr>
          <p:cNvPr id="5" name="TextBox 5"/>
          <p:cNvSpPr txBox="1"/>
          <p:nvPr/>
        </p:nvSpPr>
        <p:spPr>
          <a:xfrm>
            <a:off x="0" y="368300"/>
            <a:ext cx="12054888" cy="549318"/>
          </a:xfrm>
          <a:prstGeom prst="rect">
            <a:avLst/>
          </a:prstGeom>
        </p:spPr>
        <p:txBody>
          <a:bodyPr lIns="0" tIns="0" rIns="0" bIns="0" rtlCol="0" anchor="t">
            <a:spAutoFit/>
          </a:bodyPr>
          <a:lstStyle/>
          <a:p>
            <a:pPr algn="ctr">
              <a:lnSpc>
                <a:spcPts val="4600"/>
              </a:lnSpc>
              <a:spcBef>
                <a:spcPct val="0"/>
              </a:spcBef>
            </a:pPr>
            <a:r>
              <a:rPr lang="en-US" sz="3300" b="1" spc="167">
                <a:solidFill>
                  <a:srgbClr val="0AC380"/>
                </a:solidFill>
                <a:latin typeface="Roboto"/>
                <a:ea typeface="Roboto"/>
                <a:cs typeface="Roboto"/>
              </a:rPr>
              <a:t>PRASĪBAS LIAA un ALTUM ATBALSTA SAŅĒMĒJIEM</a:t>
            </a:r>
          </a:p>
        </p:txBody>
      </p:sp>
      <p:sp>
        <p:nvSpPr>
          <p:cNvPr id="6" name="TextBox 6"/>
          <p:cNvSpPr txBox="1"/>
          <p:nvPr/>
        </p:nvSpPr>
        <p:spPr>
          <a:xfrm>
            <a:off x="1605157" y="1216156"/>
            <a:ext cx="8085337" cy="321691"/>
          </a:xfrm>
          <a:prstGeom prst="rect">
            <a:avLst/>
          </a:prstGeom>
        </p:spPr>
        <p:txBody>
          <a:bodyPr lIns="0" tIns="0" rIns="0" bIns="0" rtlCol="0" anchor="t">
            <a:spAutoFit/>
          </a:bodyPr>
          <a:lstStyle/>
          <a:p>
            <a:pPr>
              <a:lnSpc>
                <a:spcPts val="2707"/>
              </a:lnSpc>
            </a:pPr>
            <a:r>
              <a:rPr lang="en-US">
                <a:solidFill>
                  <a:srgbClr val="1B56E8"/>
                </a:solidFill>
                <a:latin typeface="Roboto Bold"/>
              </a:rPr>
              <a:t>Nodokļu parāds nepārsniedz 150 EUR vai ir vienošanās par apmaksu</a:t>
            </a:r>
          </a:p>
        </p:txBody>
      </p:sp>
      <p:sp>
        <p:nvSpPr>
          <p:cNvPr id="7" name="TextBox 7"/>
          <p:cNvSpPr txBox="1"/>
          <p:nvPr/>
        </p:nvSpPr>
        <p:spPr>
          <a:xfrm>
            <a:off x="1605157" y="1708222"/>
            <a:ext cx="9801720" cy="553998"/>
          </a:xfrm>
          <a:prstGeom prst="rect">
            <a:avLst/>
          </a:prstGeom>
        </p:spPr>
        <p:txBody>
          <a:bodyPr wrap="square" lIns="0" tIns="0" rIns="0" bIns="0" rtlCol="0" anchor="t">
            <a:spAutoFit/>
          </a:bodyPr>
          <a:lstStyle/>
          <a:p>
            <a:pPr algn="just"/>
            <a:r>
              <a:rPr lang="en-US" err="1">
                <a:solidFill>
                  <a:srgbClr val="1C57E9"/>
                </a:solidFill>
                <a:latin typeface="Roboto Bold"/>
                <a:ea typeface="+mn-lt"/>
                <a:cs typeface="+mn-lt"/>
              </a:rPr>
              <a:t>Iespējams</a:t>
            </a:r>
            <a:r>
              <a:rPr lang="en-US">
                <a:solidFill>
                  <a:srgbClr val="1C57E9"/>
                </a:solidFill>
                <a:latin typeface="Roboto Bold"/>
                <a:ea typeface="+mn-lt"/>
                <a:cs typeface="+mn-lt"/>
              </a:rPr>
              <a:t> </a:t>
            </a:r>
            <a:r>
              <a:rPr lang="en-US" err="1">
                <a:solidFill>
                  <a:srgbClr val="1C57E9"/>
                </a:solidFill>
                <a:latin typeface="Roboto Bold"/>
                <a:ea typeface="+mn-lt"/>
                <a:cs typeface="+mn-lt"/>
              </a:rPr>
              <a:t>apvienot</a:t>
            </a:r>
            <a:r>
              <a:rPr lang="en-US">
                <a:solidFill>
                  <a:srgbClr val="1C57E9"/>
                </a:solidFill>
                <a:latin typeface="Roboto Bold"/>
                <a:ea typeface="+mn-lt"/>
                <a:cs typeface="+mn-lt"/>
              </a:rPr>
              <a:t> </a:t>
            </a:r>
            <a:r>
              <a:rPr lang="en-US" err="1">
                <a:solidFill>
                  <a:srgbClr val="1C57E9"/>
                </a:solidFill>
                <a:latin typeface="Roboto Bold"/>
                <a:ea typeface="+mn-lt"/>
                <a:cs typeface="+mn-lt"/>
              </a:rPr>
              <a:t>projekta</a:t>
            </a:r>
            <a:r>
              <a:rPr lang="en-US">
                <a:solidFill>
                  <a:srgbClr val="1C57E9"/>
                </a:solidFill>
                <a:latin typeface="Roboto Bold"/>
                <a:ea typeface="+mn-lt"/>
                <a:cs typeface="+mn-lt"/>
              </a:rPr>
              <a:t> </a:t>
            </a:r>
            <a:r>
              <a:rPr lang="en-US" err="1">
                <a:solidFill>
                  <a:srgbClr val="1C57E9"/>
                </a:solidFill>
                <a:latin typeface="Roboto Bold"/>
                <a:ea typeface="+mn-lt"/>
                <a:cs typeface="+mn-lt"/>
              </a:rPr>
              <a:t>aktivitātes</a:t>
            </a:r>
            <a:r>
              <a:rPr lang="en-US">
                <a:solidFill>
                  <a:srgbClr val="1C57E9"/>
                </a:solidFill>
                <a:latin typeface="Roboto Bold"/>
                <a:ea typeface="+mn-lt"/>
                <a:cs typeface="+mn-lt"/>
              </a:rPr>
              <a:t> </a:t>
            </a:r>
            <a:r>
              <a:rPr lang="en-US" err="1">
                <a:solidFill>
                  <a:srgbClr val="1C57E9"/>
                </a:solidFill>
                <a:latin typeface="Roboto Bold"/>
                <a:ea typeface="+mn-lt"/>
                <a:cs typeface="+mn-lt"/>
              </a:rPr>
              <a:t>gan</a:t>
            </a:r>
            <a:r>
              <a:rPr lang="en-US">
                <a:solidFill>
                  <a:srgbClr val="1C57E9"/>
                </a:solidFill>
                <a:latin typeface="Roboto Bold"/>
                <a:ea typeface="+mn-lt"/>
                <a:cs typeface="+mn-lt"/>
              </a:rPr>
              <a:t> no LIAA, </a:t>
            </a:r>
            <a:r>
              <a:rPr lang="en-US" err="1">
                <a:solidFill>
                  <a:srgbClr val="1C57E9"/>
                </a:solidFill>
                <a:latin typeface="Roboto Bold"/>
                <a:ea typeface="+mn-lt"/>
                <a:cs typeface="+mn-lt"/>
              </a:rPr>
              <a:t>gan</a:t>
            </a:r>
            <a:r>
              <a:rPr lang="en-US">
                <a:solidFill>
                  <a:srgbClr val="1C57E9"/>
                </a:solidFill>
                <a:latin typeface="Roboto Bold"/>
                <a:ea typeface="+mn-lt"/>
                <a:cs typeface="+mn-lt"/>
              </a:rPr>
              <a:t> ALTUM </a:t>
            </a:r>
            <a:r>
              <a:rPr lang="en-US" err="1">
                <a:solidFill>
                  <a:srgbClr val="1C57E9"/>
                </a:solidFill>
                <a:latin typeface="Roboto Bold"/>
                <a:ea typeface="+mn-lt"/>
                <a:cs typeface="+mn-lt"/>
              </a:rPr>
              <a:t>programmas</a:t>
            </a:r>
            <a:r>
              <a:rPr lang="en-US">
                <a:solidFill>
                  <a:srgbClr val="1C57E9"/>
                </a:solidFill>
                <a:latin typeface="Roboto Bold"/>
                <a:ea typeface="+mn-lt"/>
                <a:cs typeface="+mn-lt"/>
              </a:rPr>
              <a:t>, </a:t>
            </a:r>
            <a:r>
              <a:rPr lang="en-US" err="1">
                <a:solidFill>
                  <a:srgbClr val="1C57E9"/>
                </a:solidFill>
                <a:latin typeface="Roboto Bold"/>
                <a:ea typeface="+mn-lt"/>
                <a:cs typeface="+mn-lt"/>
              </a:rPr>
              <a:t>taču</a:t>
            </a:r>
            <a:r>
              <a:rPr lang="en-US">
                <a:solidFill>
                  <a:srgbClr val="1C57E9"/>
                </a:solidFill>
                <a:latin typeface="Roboto Bold"/>
                <a:ea typeface="+mn-lt"/>
                <a:cs typeface="+mn-lt"/>
              </a:rPr>
              <a:t> </a:t>
            </a:r>
            <a:r>
              <a:rPr lang="en-US" err="1">
                <a:solidFill>
                  <a:srgbClr val="1C57E9"/>
                </a:solidFill>
                <a:latin typeface="Roboto Bold"/>
                <a:ea typeface="+mn-lt"/>
                <a:cs typeface="+mn-lt"/>
              </a:rPr>
              <a:t>nepieļaujot</a:t>
            </a:r>
            <a:r>
              <a:rPr lang="en-US">
                <a:solidFill>
                  <a:srgbClr val="1C57E9"/>
                </a:solidFill>
                <a:latin typeface="Roboto Bold"/>
                <a:ea typeface="+mn-lt"/>
                <a:cs typeface="+mn-lt"/>
              </a:rPr>
              <a:t> </a:t>
            </a:r>
            <a:r>
              <a:rPr lang="en-US" err="1">
                <a:solidFill>
                  <a:srgbClr val="1C57E9"/>
                </a:solidFill>
                <a:latin typeface="Roboto Bold"/>
                <a:ea typeface="+mn-lt"/>
                <a:cs typeface="+mn-lt"/>
              </a:rPr>
              <a:t>dubultfinansējumu</a:t>
            </a:r>
            <a:endParaRPr lang="en-US" err="1">
              <a:solidFill>
                <a:srgbClr val="1C57E9"/>
              </a:solidFill>
              <a:latin typeface="Calibri"/>
              <a:ea typeface="Roboto Bold"/>
              <a:cs typeface="Calibri"/>
            </a:endParaRPr>
          </a:p>
        </p:txBody>
      </p:sp>
      <p:sp>
        <p:nvSpPr>
          <p:cNvPr id="8" name="TextBox 8"/>
          <p:cNvSpPr txBox="1"/>
          <p:nvPr/>
        </p:nvSpPr>
        <p:spPr>
          <a:xfrm>
            <a:off x="1605157" y="2417105"/>
            <a:ext cx="10361556" cy="317395"/>
          </a:xfrm>
          <a:prstGeom prst="rect">
            <a:avLst/>
          </a:prstGeom>
        </p:spPr>
        <p:txBody>
          <a:bodyPr wrap="square" lIns="0" tIns="0" rIns="0" bIns="0" rtlCol="0" anchor="t">
            <a:spAutoFit/>
          </a:bodyPr>
          <a:lstStyle/>
          <a:p>
            <a:pPr>
              <a:lnSpc>
                <a:spcPts val="2707"/>
              </a:lnSpc>
            </a:pPr>
            <a:r>
              <a:rPr lang="en-US">
                <a:solidFill>
                  <a:srgbClr val="1B56E8"/>
                </a:solidFill>
                <a:latin typeface="Roboto Bold"/>
              </a:rPr>
              <a:t>NAV </a:t>
            </a:r>
            <a:r>
              <a:rPr lang="lv-LV">
                <a:solidFill>
                  <a:srgbClr val="1B56E8"/>
                </a:solidFill>
                <a:latin typeface="Roboto Bold"/>
              </a:rPr>
              <a:t>starptautiskās </a:t>
            </a:r>
            <a:r>
              <a:rPr lang="en-US" err="1">
                <a:solidFill>
                  <a:srgbClr val="1B56E8"/>
                </a:solidFill>
                <a:latin typeface="Roboto Bold"/>
              </a:rPr>
              <a:t>sankcijas</a:t>
            </a:r>
            <a:r>
              <a:rPr lang="lv-LV">
                <a:solidFill>
                  <a:srgbClr val="1B56E8"/>
                </a:solidFill>
                <a:latin typeface="Roboto Bold"/>
              </a:rPr>
              <a:t> (atbalsta saņēmējam, tā pārstāvjiem, patiesajiem labuma guvējiem)</a:t>
            </a:r>
            <a:endParaRPr lang="en-US">
              <a:solidFill>
                <a:srgbClr val="1B56E8"/>
              </a:solidFill>
              <a:latin typeface="Roboto Bold"/>
            </a:endParaRPr>
          </a:p>
        </p:txBody>
      </p:sp>
      <p:sp>
        <p:nvSpPr>
          <p:cNvPr id="9" name="TextBox 9"/>
          <p:cNvSpPr txBox="1"/>
          <p:nvPr/>
        </p:nvSpPr>
        <p:spPr>
          <a:xfrm>
            <a:off x="1605157" y="2854187"/>
            <a:ext cx="8085337" cy="321691"/>
          </a:xfrm>
          <a:prstGeom prst="rect">
            <a:avLst/>
          </a:prstGeom>
        </p:spPr>
        <p:txBody>
          <a:bodyPr lIns="0" tIns="0" rIns="0" bIns="0" rtlCol="0" anchor="t">
            <a:spAutoFit/>
          </a:bodyPr>
          <a:lstStyle/>
          <a:p>
            <a:pPr>
              <a:lnSpc>
                <a:spcPts val="2707"/>
              </a:lnSpc>
            </a:pPr>
            <a:r>
              <a:rPr lang="lv-LV">
                <a:solidFill>
                  <a:srgbClr val="1B56E8"/>
                </a:solidFill>
                <a:latin typeface="Roboto Bold"/>
              </a:rPr>
              <a:t>Ieviešot projektu, n</a:t>
            </a:r>
            <a:r>
              <a:rPr lang="en-US" err="1">
                <a:solidFill>
                  <a:srgbClr val="1B56E8"/>
                </a:solidFill>
                <a:latin typeface="Roboto Bold"/>
              </a:rPr>
              <a:t>enodarīs</a:t>
            </a:r>
            <a:r>
              <a:rPr lang="en-US">
                <a:solidFill>
                  <a:srgbClr val="1B56E8"/>
                </a:solidFill>
                <a:latin typeface="Roboto Bold"/>
              </a:rPr>
              <a:t> </a:t>
            </a:r>
            <a:r>
              <a:rPr lang="en-US" err="1">
                <a:solidFill>
                  <a:srgbClr val="1B56E8"/>
                </a:solidFill>
                <a:latin typeface="Roboto Bold"/>
              </a:rPr>
              <a:t>būtisku</a:t>
            </a:r>
            <a:r>
              <a:rPr lang="en-US">
                <a:solidFill>
                  <a:srgbClr val="1B56E8"/>
                </a:solidFill>
                <a:latin typeface="Roboto Bold"/>
              </a:rPr>
              <a:t> </a:t>
            </a:r>
            <a:r>
              <a:rPr lang="en-US" err="1">
                <a:solidFill>
                  <a:srgbClr val="1B56E8"/>
                </a:solidFill>
                <a:latin typeface="Roboto Bold"/>
              </a:rPr>
              <a:t>kaitējumu</a:t>
            </a:r>
            <a:r>
              <a:rPr lang="en-US">
                <a:solidFill>
                  <a:srgbClr val="1B56E8"/>
                </a:solidFill>
                <a:latin typeface="Roboto Bold"/>
              </a:rPr>
              <a:t> vides </a:t>
            </a:r>
            <a:r>
              <a:rPr lang="en-US" err="1">
                <a:solidFill>
                  <a:srgbClr val="1B56E8"/>
                </a:solidFill>
                <a:latin typeface="Roboto Bold"/>
              </a:rPr>
              <a:t>mērķiem</a:t>
            </a:r>
            <a:endParaRPr lang="en-US">
              <a:solidFill>
                <a:srgbClr val="1B56E8"/>
              </a:solidFill>
              <a:latin typeface="Roboto Bold"/>
            </a:endParaRPr>
          </a:p>
        </p:txBody>
      </p:sp>
      <p:sp>
        <p:nvSpPr>
          <p:cNvPr id="10" name="TextBox 10"/>
          <p:cNvSpPr txBox="1"/>
          <p:nvPr/>
        </p:nvSpPr>
        <p:spPr>
          <a:xfrm>
            <a:off x="1605157" y="3312789"/>
            <a:ext cx="10449731" cy="321691"/>
          </a:xfrm>
          <a:prstGeom prst="rect">
            <a:avLst/>
          </a:prstGeom>
        </p:spPr>
        <p:txBody>
          <a:bodyPr lIns="0" tIns="0" rIns="0" bIns="0" rtlCol="0" anchor="t">
            <a:spAutoFit/>
          </a:bodyPr>
          <a:lstStyle/>
          <a:p>
            <a:pPr>
              <a:lnSpc>
                <a:spcPts val="2707"/>
              </a:lnSpc>
            </a:pPr>
            <a:r>
              <a:rPr lang="en-US">
                <a:solidFill>
                  <a:srgbClr val="1B56E8"/>
                </a:solidFill>
                <a:latin typeface="Roboto Bold"/>
              </a:rPr>
              <a:t>NAV </a:t>
            </a:r>
            <a:r>
              <a:rPr lang="en-US" err="1">
                <a:solidFill>
                  <a:srgbClr val="1B56E8"/>
                </a:solidFill>
                <a:latin typeface="Roboto Bold"/>
              </a:rPr>
              <a:t>bankrots</a:t>
            </a:r>
            <a:r>
              <a:rPr lang="en-US">
                <a:solidFill>
                  <a:srgbClr val="1B56E8"/>
                </a:solidFill>
                <a:latin typeface="Roboto Bold"/>
              </a:rPr>
              <a:t>, </a:t>
            </a:r>
            <a:r>
              <a:rPr lang="en-US" err="1">
                <a:solidFill>
                  <a:srgbClr val="1B56E8"/>
                </a:solidFill>
                <a:latin typeface="Roboto Bold"/>
              </a:rPr>
              <a:t>maksātnespēja</a:t>
            </a:r>
            <a:r>
              <a:rPr lang="en-US">
                <a:solidFill>
                  <a:srgbClr val="1B56E8"/>
                </a:solidFill>
                <a:latin typeface="Roboto Bold"/>
              </a:rPr>
              <a:t>, </a:t>
            </a:r>
            <a:r>
              <a:rPr lang="en-US" err="1">
                <a:solidFill>
                  <a:srgbClr val="1B56E8"/>
                </a:solidFill>
                <a:latin typeface="Roboto Bold"/>
              </a:rPr>
              <a:t>likvidācijas</a:t>
            </a:r>
            <a:r>
              <a:rPr lang="en-US">
                <a:solidFill>
                  <a:srgbClr val="1B56E8"/>
                </a:solidFill>
                <a:latin typeface="Roboto Bold"/>
              </a:rPr>
              <a:t> </a:t>
            </a:r>
            <a:r>
              <a:rPr lang="en-US" err="1">
                <a:solidFill>
                  <a:srgbClr val="1B56E8"/>
                </a:solidFill>
                <a:latin typeface="Roboto Bold"/>
              </a:rPr>
              <a:t>procedūra</a:t>
            </a:r>
            <a:endParaRPr lang="en-US">
              <a:solidFill>
                <a:srgbClr val="1B56E8"/>
              </a:solidFill>
              <a:latin typeface="Roboto Bold"/>
            </a:endParaRPr>
          </a:p>
        </p:txBody>
      </p:sp>
      <p:sp>
        <p:nvSpPr>
          <p:cNvPr id="11" name="TextBox 11"/>
          <p:cNvSpPr txBox="1"/>
          <p:nvPr/>
        </p:nvSpPr>
        <p:spPr>
          <a:xfrm>
            <a:off x="1605157" y="3774995"/>
            <a:ext cx="10033633" cy="830997"/>
          </a:xfrm>
          <a:prstGeom prst="rect">
            <a:avLst/>
          </a:prstGeom>
        </p:spPr>
        <p:txBody>
          <a:bodyPr lIns="0" tIns="0" rIns="0" bIns="0" rtlCol="0" anchor="t">
            <a:spAutoFit/>
          </a:bodyPr>
          <a:lstStyle/>
          <a:p>
            <a:r>
              <a:rPr lang="en-US">
                <a:solidFill>
                  <a:srgbClr val="1B56E8"/>
                </a:solidFill>
                <a:latin typeface="Roboto Bold"/>
              </a:rPr>
              <a:t>Ja </a:t>
            </a:r>
            <a:r>
              <a:rPr lang="lv-LV" err="1">
                <a:solidFill>
                  <a:srgbClr val="1B56E8"/>
                </a:solidFill>
                <a:latin typeface="Roboto Bold"/>
              </a:rPr>
              <a:t>pretendets</a:t>
            </a:r>
            <a:r>
              <a:rPr lang="en-US">
                <a:solidFill>
                  <a:srgbClr val="1B56E8"/>
                </a:solidFill>
                <a:latin typeface="Roboto Bold"/>
              </a:rPr>
              <a:t> </a:t>
            </a:r>
            <a:r>
              <a:rPr lang="en-US" err="1">
                <a:solidFill>
                  <a:srgbClr val="1B56E8"/>
                </a:solidFill>
                <a:latin typeface="Roboto Bold"/>
              </a:rPr>
              <a:t>darbojas</a:t>
            </a:r>
            <a:r>
              <a:rPr lang="en-US">
                <a:solidFill>
                  <a:srgbClr val="1B56E8"/>
                </a:solidFill>
                <a:latin typeface="Roboto Bold"/>
              </a:rPr>
              <a:t> </a:t>
            </a:r>
            <a:r>
              <a:rPr lang="en-US" err="1">
                <a:solidFill>
                  <a:srgbClr val="1B56E8"/>
                </a:solidFill>
                <a:latin typeface="Roboto Bold"/>
              </a:rPr>
              <a:t>gan</a:t>
            </a:r>
            <a:r>
              <a:rPr lang="en-US">
                <a:solidFill>
                  <a:srgbClr val="1B56E8"/>
                </a:solidFill>
                <a:latin typeface="Roboto Bold"/>
              </a:rPr>
              <a:t> </a:t>
            </a:r>
            <a:r>
              <a:rPr lang="en-US" err="1">
                <a:solidFill>
                  <a:srgbClr val="1B56E8"/>
                </a:solidFill>
                <a:latin typeface="Roboto Bold"/>
              </a:rPr>
              <a:t>neatbalstāmajās</a:t>
            </a:r>
            <a:r>
              <a:rPr lang="en-US">
                <a:solidFill>
                  <a:srgbClr val="1B56E8"/>
                </a:solidFill>
                <a:latin typeface="Roboto Bold"/>
              </a:rPr>
              <a:t>, </a:t>
            </a:r>
            <a:r>
              <a:rPr lang="en-US" err="1">
                <a:solidFill>
                  <a:srgbClr val="1B56E8"/>
                </a:solidFill>
                <a:latin typeface="Roboto Bold"/>
              </a:rPr>
              <a:t>gan</a:t>
            </a:r>
            <a:r>
              <a:rPr lang="en-US">
                <a:solidFill>
                  <a:srgbClr val="1B56E8"/>
                </a:solidFill>
                <a:latin typeface="Roboto Bold"/>
              </a:rPr>
              <a:t> </a:t>
            </a:r>
            <a:r>
              <a:rPr lang="en-US" err="1">
                <a:solidFill>
                  <a:srgbClr val="1B56E8"/>
                </a:solidFill>
                <a:latin typeface="Roboto Bold"/>
              </a:rPr>
              <a:t>atbalstāmajās</a:t>
            </a:r>
            <a:r>
              <a:rPr lang="en-US">
                <a:solidFill>
                  <a:srgbClr val="1B56E8"/>
                </a:solidFill>
                <a:latin typeface="Roboto Bold"/>
              </a:rPr>
              <a:t> </a:t>
            </a:r>
            <a:r>
              <a:rPr lang="en-US" err="1">
                <a:solidFill>
                  <a:srgbClr val="1B56E8"/>
                </a:solidFill>
                <a:latin typeface="Roboto Bold"/>
              </a:rPr>
              <a:t>nozarēs</a:t>
            </a:r>
            <a:r>
              <a:rPr lang="en-US">
                <a:solidFill>
                  <a:srgbClr val="1B56E8"/>
                </a:solidFill>
                <a:latin typeface="Roboto Bold"/>
              </a:rPr>
              <a:t>, tad </a:t>
            </a:r>
            <a:r>
              <a:rPr lang="en-US" err="1">
                <a:solidFill>
                  <a:srgbClr val="1B56E8"/>
                </a:solidFill>
                <a:latin typeface="Roboto Bold"/>
              </a:rPr>
              <a:t>apliecina</a:t>
            </a:r>
            <a:r>
              <a:rPr lang="en-US">
                <a:solidFill>
                  <a:srgbClr val="1B56E8"/>
                </a:solidFill>
                <a:latin typeface="Roboto Bold"/>
              </a:rPr>
              <a:t>, ka </a:t>
            </a:r>
            <a:r>
              <a:rPr lang="en-US" err="1">
                <a:solidFill>
                  <a:srgbClr val="1B56E8"/>
                </a:solidFill>
                <a:latin typeface="Roboto Bold"/>
              </a:rPr>
              <a:t>tiks</a:t>
            </a:r>
            <a:r>
              <a:rPr lang="en-US">
                <a:solidFill>
                  <a:srgbClr val="1B56E8"/>
                </a:solidFill>
                <a:latin typeface="Roboto Bold"/>
              </a:rPr>
              <a:t> </a:t>
            </a:r>
            <a:r>
              <a:rPr lang="en-US" err="1">
                <a:solidFill>
                  <a:srgbClr val="1B56E8"/>
                </a:solidFill>
                <a:latin typeface="Roboto Bold"/>
              </a:rPr>
              <a:t>skaidri</a:t>
            </a:r>
            <a:r>
              <a:rPr lang="en-US">
                <a:solidFill>
                  <a:srgbClr val="1B56E8"/>
                </a:solidFill>
                <a:latin typeface="Roboto Bold"/>
              </a:rPr>
              <a:t> </a:t>
            </a:r>
            <a:r>
              <a:rPr lang="en-US" err="1">
                <a:solidFill>
                  <a:srgbClr val="1B56E8"/>
                </a:solidFill>
                <a:latin typeface="Roboto Bold"/>
              </a:rPr>
              <a:t>nodalītas</a:t>
            </a:r>
            <a:r>
              <a:rPr lang="en-US">
                <a:solidFill>
                  <a:srgbClr val="1B56E8"/>
                </a:solidFill>
                <a:latin typeface="Roboto Bold"/>
              </a:rPr>
              <a:t> </a:t>
            </a:r>
            <a:r>
              <a:rPr lang="en-US" err="1">
                <a:solidFill>
                  <a:srgbClr val="1B56E8"/>
                </a:solidFill>
                <a:latin typeface="Roboto Bold"/>
              </a:rPr>
              <a:t>atbalstāmās</a:t>
            </a:r>
            <a:r>
              <a:rPr lang="en-US">
                <a:solidFill>
                  <a:srgbClr val="1B56E8"/>
                </a:solidFill>
                <a:latin typeface="Roboto Bold"/>
              </a:rPr>
              <a:t> </a:t>
            </a:r>
            <a:r>
              <a:rPr lang="en-US" err="1">
                <a:solidFill>
                  <a:srgbClr val="1B56E8"/>
                </a:solidFill>
                <a:latin typeface="Roboto Bold"/>
              </a:rPr>
              <a:t>darbības</a:t>
            </a:r>
            <a:r>
              <a:rPr lang="en-US">
                <a:solidFill>
                  <a:srgbClr val="1B56E8"/>
                </a:solidFill>
                <a:latin typeface="Roboto Bold"/>
              </a:rPr>
              <a:t> un </a:t>
            </a:r>
            <a:r>
              <a:rPr lang="en-US" err="1">
                <a:solidFill>
                  <a:srgbClr val="1B56E8"/>
                </a:solidFill>
                <a:latin typeface="Roboto Bold"/>
              </a:rPr>
              <a:t>finanšu</a:t>
            </a:r>
            <a:r>
              <a:rPr lang="en-US">
                <a:solidFill>
                  <a:srgbClr val="1B56E8"/>
                </a:solidFill>
                <a:latin typeface="Roboto Bold"/>
              </a:rPr>
              <a:t> </a:t>
            </a:r>
            <a:r>
              <a:rPr lang="en-US" err="1">
                <a:solidFill>
                  <a:srgbClr val="1B56E8"/>
                </a:solidFill>
                <a:latin typeface="Roboto Bold"/>
              </a:rPr>
              <a:t>plūsmas</a:t>
            </a:r>
            <a:r>
              <a:rPr lang="en-US">
                <a:solidFill>
                  <a:srgbClr val="1B56E8"/>
                </a:solidFill>
                <a:latin typeface="Roboto Bold"/>
              </a:rPr>
              <a:t>, </a:t>
            </a:r>
            <a:r>
              <a:rPr lang="en-US" err="1">
                <a:solidFill>
                  <a:srgbClr val="1B56E8"/>
                </a:solidFill>
                <a:latin typeface="Roboto Bold"/>
              </a:rPr>
              <a:t>nodrošinot</a:t>
            </a:r>
            <a:r>
              <a:rPr lang="en-US">
                <a:solidFill>
                  <a:srgbClr val="1B56E8"/>
                </a:solidFill>
                <a:latin typeface="Roboto Bold"/>
              </a:rPr>
              <a:t>, ka </a:t>
            </a:r>
            <a:r>
              <a:rPr lang="en-US" err="1">
                <a:solidFill>
                  <a:srgbClr val="1B56E8"/>
                </a:solidFill>
                <a:latin typeface="Roboto Bold"/>
              </a:rPr>
              <a:t>darbības</a:t>
            </a:r>
            <a:r>
              <a:rPr lang="en-US">
                <a:solidFill>
                  <a:srgbClr val="1B56E8"/>
                </a:solidFill>
                <a:latin typeface="Roboto Bold"/>
              </a:rPr>
              <a:t> </a:t>
            </a:r>
            <a:r>
              <a:rPr lang="en-US" err="1">
                <a:solidFill>
                  <a:srgbClr val="1B56E8"/>
                </a:solidFill>
                <a:latin typeface="Roboto Bold"/>
              </a:rPr>
              <a:t>neatbalstāmajās</a:t>
            </a:r>
            <a:r>
              <a:rPr lang="en-US">
                <a:solidFill>
                  <a:srgbClr val="1B56E8"/>
                </a:solidFill>
                <a:latin typeface="Roboto Bold"/>
              </a:rPr>
              <a:t> </a:t>
            </a:r>
            <a:r>
              <a:rPr lang="en-US" err="1">
                <a:solidFill>
                  <a:srgbClr val="1B56E8"/>
                </a:solidFill>
                <a:latin typeface="Roboto Bold"/>
              </a:rPr>
              <a:t>nozarēs</a:t>
            </a:r>
            <a:r>
              <a:rPr lang="en-US">
                <a:solidFill>
                  <a:srgbClr val="1B56E8"/>
                </a:solidFill>
                <a:latin typeface="Roboto Bold"/>
              </a:rPr>
              <a:t> un </a:t>
            </a:r>
            <a:r>
              <a:rPr lang="en-US" err="1">
                <a:solidFill>
                  <a:srgbClr val="1B56E8"/>
                </a:solidFill>
                <a:latin typeface="Roboto Bold"/>
              </a:rPr>
              <a:t>neatbalstāmās</a:t>
            </a:r>
            <a:r>
              <a:rPr lang="en-US">
                <a:solidFill>
                  <a:srgbClr val="1B56E8"/>
                </a:solidFill>
                <a:latin typeface="Roboto Bold"/>
              </a:rPr>
              <a:t> </a:t>
            </a:r>
            <a:r>
              <a:rPr lang="en-US" err="1">
                <a:solidFill>
                  <a:srgbClr val="1B56E8"/>
                </a:solidFill>
                <a:latin typeface="Roboto Bold"/>
              </a:rPr>
              <a:t>darbības</a:t>
            </a:r>
            <a:r>
              <a:rPr lang="en-US">
                <a:solidFill>
                  <a:srgbClr val="1B56E8"/>
                </a:solidFill>
                <a:latin typeface="Roboto Bold"/>
              </a:rPr>
              <a:t> </a:t>
            </a:r>
            <a:r>
              <a:rPr lang="en-US" err="1">
                <a:solidFill>
                  <a:srgbClr val="1B56E8"/>
                </a:solidFill>
                <a:latin typeface="Roboto Bold"/>
              </a:rPr>
              <a:t>negūs</a:t>
            </a:r>
            <a:r>
              <a:rPr lang="en-US">
                <a:solidFill>
                  <a:srgbClr val="1B56E8"/>
                </a:solidFill>
                <a:latin typeface="Roboto Bold"/>
              </a:rPr>
              <a:t> </a:t>
            </a:r>
            <a:r>
              <a:rPr lang="en-US" err="1">
                <a:solidFill>
                  <a:srgbClr val="1B56E8"/>
                </a:solidFill>
                <a:latin typeface="Roboto Bold"/>
              </a:rPr>
              <a:t>labumu</a:t>
            </a:r>
            <a:r>
              <a:rPr lang="en-US">
                <a:solidFill>
                  <a:srgbClr val="1B56E8"/>
                </a:solidFill>
                <a:latin typeface="Roboto Bold"/>
              </a:rPr>
              <a:t> no </a:t>
            </a:r>
            <a:r>
              <a:rPr lang="en-US" err="1">
                <a:solidFill>
                  <a:srgbClr val="1B56E8"/>
                </a:solidFill>
                <a:latin typeface="Roboto Bold"/>
              </a:rPr>
              <a:t>piešķirtā</a:t>
            </a:r>
            <a:r>
              <a:rPr lang="en-US">
                <a:solidFill>
                  <a:srgbClr val="1B56E8"/>
                </a:solidFill>
                <a:latin typeface="Roboto Bold"/>
              </a:rPr>
              <a:t> </a:t>
            </a:r>
            <a:r>
              <a:rPr lang="en-US" err="1">
                <a:solidFill>
                  <a:srgbClr val="1B56E8"/>
                </a:solidFill>
                <a:latin typeface="Roboto Bold"/>
              </a:rPr>
              <a:t>atbalsta</a:t>
            </a:r>
            <a:endParaRPr lang="en-US">
              <a:solidFill>
                <a:srgbClr val="1B56E8"/>
              </a:solidFill>
              <a:latin typeface="Roboto Bold"/>
              <a:ea typeface="Roboto Bold"/>
              <a:cs typeface="Roboto Bold"/>
            </a:endParaRPr>
          </a:p>
        </p:txBody>
      </p:sp>
      <p:sp>
        <p:nvSpPr>
          <p:cNvPr id="12" name="Freeform 12"/>
          <p:cNvSpPr/>
          <p:nvPr/>
        </p:nvSpPr>
        <p:spPr>
          <a:xfrm>
            <a:off x="1039891" y="1218234"/>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sz="1200"/>
          </a:p>
        </p:txBody>
      </p:sp>
      <p:sp>
        <p:nvSpPr>
          <p:cNvPr id="13" name="Freeform 13"/>
          <p:cNvSpPr/>
          <p:nvPr/>
        </p:nvSpPr>
        <p:spPr>
          <a:xfrm>
            <a:off x="1039891" y="1708499"/>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sz="1200"/>
          </a:p>
        </p:txBody>
      </p:sp>
      <p:sp>
        <p:nvSpPr>
          <p:cNvPr id="14" name="Freeform 14"/>
          <p:cNvSpPr/>
          <p:nvPr/>
        </p:nvSpPr>
        <p:spPr>
          <a:xfrm>
            <a:off x="1039891" y="2419184"/>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sz="1200"/>
          </a:p>
        </p:txBody>
      </p:sp>
      <p:sp>
        <p:nvSpPr>
          <p:cNvPr id="15" name="Freeform 15"/>
          <p:cNvSpPr/>
          <p:nvPr/>
        </p:nvSpPr>
        <p:spPr>
          <a:xfrm>
            <a:off x="1039891" y="2834178"/>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sz="1200"/>
          </a:p>
        </p:txBody>
      </p:sp>
      <p:sp>
        <p:nvSpPr>
          <p:cNvPr id="16" name="Freeform 16"/>
          <p:cNvSpPr/>
          <p:nvPr/>
        </p:nvSpPr>
        <p:spPr>
          <a:xfrm>
            <a:off x="1039891" y="3272496"/>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sz="1200"/>
          </a:p>
        </p:txBody>
      </p:sp>
      <p:sp>
        <p:nvSpPr>
          <p:cNvPr id="17" name="Freeform 17"/>
          <p:cNvSpPr/>
          <p:nvPr/>
        </p:nvSpPr>
        <p:spPr>
          <a:xfrm>
            <a:off x="1039891" y="3819445"/>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sz="1200"/>
          </a:p>
        </p:txBody>
      </p:sp>
      <p:sp>
        <p:nvSpPr>
          <p:cNvPr id="18" name="TextBox 11">
            <a:extLst>
              <a:ext uri="{FF2B5EF4-FFF2-40B4-BE49-F238E27FC236}">
                <a16:creationId xmlns:a16="http://schemas.microsoft.com/office/drawing/2014/main" id="{BB2DA50B-08F6-4AED-C166-AC25CB7102B5}"/>
              </a:ext>
            </a:extLst>
          </p:cNvPr>
          <p:cNvSpPr txBox="1"/>
          <p:nvPr/>
        </p:nvSpPr>
        <p:spPr>
          <a:xfrm>
            <a:off x="1605157" y="4824126"/>
            <a:ext cx="10033633" cy="830997"/>
          </a:xfrm>
          <a:prstGeom prst="rect">
            <a:avLst/>
          </a:prstGeom>
        </p:spPr>
        <p:txBody>
          <a:bodyPr lIns="0" tIns="0" rIns="0" bIns="0" rtlCol="0" anchor="t">
            <a:spAutoFit/>
          </a:bodyPr>
          <a:lstStyle/>
          <a:p>
            <a:r>
              <a:rPr lang="en-US">
                <a:solidFill>
                  <a:srgbClr val="1C57E9"/>
                </a:solidFill>
                <a:latin typeface="Roboto Bold"/>
                <a:ea typeface="+mn-lt"/>
                <a:cs typeface="+mn-lt"/>
              </a:rPr>
              <a:t>NAV </a:t>
            </a:r>
            <a:r>
              <a:rPr lang="en-US" err="1">
                <a:solidFill>
                  <a:srgbClr val="1C57E9"/>
                </a:solidFill>
                <a:latin typeface="Roboto Bold"/>
                <a:ea typeface="+mn-lt"/>
                <a:cs typeface="+mn-lt"/>
              </a:rPr>
              <a:t>pretendenta</a:t>
            </a:r>
            <a:r>
              <a:rPr lang="en-US">
                <a:solidFill>
                  <a:srgbClr val="1C57E9"/>
                </a:solidFill>
                <a:latin typeface="Roboto Bold"/>
                <a:ea typeface="+mn-lt"/>
                <a:cs typeface="+mn-lt"/>
              </a:rPr>
              <a:t> </a:t>
            </a:r>
            <a:r>
              <a:rPr lang="en-US" err="1">
                <a:solidFill>
                  <a:srgbClr val="1C57E9"/>
                </a:solidFill>
                <a:latin typeface="Roboto Bold"/>
                <a:ea typeface="+mn-lt"/>
                <a:cs typeface="+mn-lt"/>
              </a:rPr>
              <a:t>vai</a:t>
            </a:r>
            <a:r>
              <a:rPr lang="en-US">
                <a:solidFill>
                  <a:srgbClr val="1C57E9"/>
                </a:solidFill>
                <a:latin typeface="Roboto Bold"/>
                <a:ea typeface="+mn-lt"/>
                <a:cs typeface="+mn-lt"/>
              </a:rPr>
              <a:t> </a:t>
            </a:r>
            <a:r>
              <a:rPr lang="en-US" err="1">
                <a:solidFill>
                  <a:srgbClr val="1C57E9"/>
                </a:solidFill>
                <a:latin typeface="Roboto Bold"/>
                <a:ea typeface="+mn-lt"/>
                <a:cs typeface="+mn-lt"/>
              </a:rPr>
              <a:t>tā</a:t>
            </a:r>
            <a:r>
              <a:rPr lang="en-US">
                <a:solidFill>
                  <a:srgbClr val="1C57E9"/>
                </a:solidFill>
                <a:latin typeface="Roboto Bold"/>
                <a:ea typeface="+mn-lt"/>
                <a:cs typeface="+mn-lt"/>
              </a:rPr>
              <a:t> </a:t>
            </a:r>
            <a:r>
              <a:rPr lang="en-US" err="1">
                <a:solidFill>
                  <a:srgbClr val="1C57E9"/>
                </a:solidFill>
                <a:latin typeface="Roboto Bold"/>
                <a:ea typeface="+mn-lt"/>
                <a:cs typeface="+mn-lt"/>
              </a:rPr>
              <a:t>pārstāvju</a:t>
            </a:r>
            <a:r>
              <a:rPr lang="en-US">
                <a:solidFill>
                  <a:srgbClr val="1C57E9"/>
                </a:solidFill>
                <a:latin typeface="Roboto Bold"/>
                <a:ea typeface="+mn-lt"/>
                <a:cs typeface="+mn-lt"/>
              </a:rPr>
              <a:t> </a:t>
            </a:r>
            <a:r>
              <a:rPr lang="en-US" err="1">
                <a:solidFill>
                  <a:srgbClr val="1C57E9"/>
                </a:solidFill>
                <a:latin typeface="Roboto Bold"/>
                <a:ea typeface="+mn-lt"/>
                <a:cs typeface="+mn-lt"/>
              </a:rPr>
              <a:t>sodāmība</a:t>
            </a:r>
            <a:r>
              <a:rPr lang="en-US">
                <a:solidFill>
                  <a:srgbClr val="1C57E9"/>
                </a:solidFill>
                <a:latin typeface="Roboto Bold"/>
                <a:ea typeface="+mn-lt"/>
                <a:cs typeface="+mn-lt"/>
              </a:rPr>
              <a:t> par noziedzīgiem nodarījumiem vai pārkāpumiem konkurences jomā, vai personu </a:t>
            </a:r>
            <a:r>
              <a:rPr lang="en-US" err="1">
                <a:solidFill>
                  <a:srgbClr val="1C57E9"/>
                </a:solidFill>
                <a:latin typeface="Roboto Bold"/>
                <a:ea typeface="+mn-lt"/>
                <a:cs typeface="+mn-lt"/>
              </a:rPr>
              <a:t>nodarbināšanu</a:t>
            </a:r>
            <a:r>
              <a:rPr lang="en-US">
                <a:solidFill>
                  <a:srgbClr val="1C57E9"/>
                </a:solidFill>
                <a:latin typeface="Roboto Bold"/>
                <a:ea typeface="+mn-lt"/>
                <a:cs typeface="+mn-lt"/>
              </a:rPr>
              <a:t> bez </a:t>
            </a:r>
            <a:r>
              <a:rPr lang="en-US" err="1">
                <a:solidFill>
                  <a:srgbClr val="1C57E9"/>
                </a:solidFill>
                <a:latin typeface="Roboto Bold"/>
                <a:ea typeface="+mn-lt"/>
                <a:cs typeface="+mn-lt"/>
              </a:rPr>
              <a:t>rakstveidā</a:t>
            </a:r>
            <a:r>
              <a:rPr lang="en-US">
                <a:solidFill>
                  <a:srgbClr val="1C57E9"/>
                </a:solidFill>
                <a:latin typeface="Roboto Bold"/>
                <a:ea typeface="+mn-lt"/>
                <a:cs typeface="+mn-lt"/>
              </a:rPr>
              <a:t> </a:t>
            </a:r>
            <a:r>
              <a:rPr lang="en-US" err="1">
                <a:solidFill>
                  <a:srgbClr val="1C57E9"/>
                </a:solidFill>
                <a:latin typeface="Roboto Bold"/>
                <a:ea typeface="+mn-lt"/>
                <a:cs typeface="+mn-lt"/>
              </a:rPr>
              <a:t>noslēgta</a:t>
            </a:r>
            <a:r>
              <a:rPr lang="en-US">
                <a:solidFill>
                  <a:srgbClr val="1C57E9"/>
                </a:solidFill>
                <a:latin typeface="Roboto Bold"/>
                <a:ea typeface="+mn-lt"/>
                <a:cs typeface="+mn-lt"/>
              </a:rPr>
              <a:t> </a:t>
            </a:r>
            <a:r>
              <a:rPr lang="en-US" err="1">
                <a:solidFill>
                  <a:srgbClr val="1C57E9"/>
                </a:solidFill>
                <a:latin typeface="Roboto Bold"/>
                <a:ea typeface="+mn-lt"/>
                <a:cs typeface="+mn-lt"/>
              </a:rPr>
              <a:t>darba</a:t>
            </a:r>
            <a:r>
              <a:rPr lang="en-US">
                <a:solidFill>
                  <a:srgbClr val="1C57E9"/>
                </a:solidFill>
                <a:latin typeface="Roboto Bold"/>
                <a:ea typeface="+mn-lt"/>
                <a:cs typeface="+mn-lt"/>
              </a:rPr>
              <a:t> </a:t>
            </a:r>
            <a:r>
              <a:rPr lang="en-US" err="1">
                <a:solidFill>
                  <a:srgbClr val="1C57E9"/>
                </a:solidFill>
                <a:latin typeface="Roboto Bold"/>
                <a:ea typeface="+mn-lt"/>
                <a:cs typeface="+mn-lt"/>
              </a:rPr>
              <a:t>līguma</a:t>
            </a:r>
            <a:r>
              <a:rPr lang="en-US">
                <a:solidFill>
                  <a:srgbClr val="1C57E9"/>
                </a:solidFill>
                <a:latin typeface="Roboto Bold"/>
                <a:ea typeface="+mn-lt"/>
                <a:cs typeface="+mn-lt"/>
              </a:rPr>
              <a:t>, </a:t>
            </a:r>
            <a:r>
              <a:rPr lang="en-US" err="1">
                <a:solidFill>
                  <a:srgbClr val="1C57E9"/>
                </a:solidFill>
                <a:latin typeface="Roboto Bold"/>
                <a:ea typeface="+mn-lt"/>
                <a:cs typeface="+mn-lt"/>
              </a:rPr>
              <a:t>vai</a:t>
            </a:r>
            <a:r>
              <a:rPr lang="en-US">
                <a:solidFill>
                  <a:srgbClr val="1C57E9"/>
                </a:solidFill>
                <a:latin typeface="Roboto Bold"/>
                <a:ea typeface="+mn-lt"/>
                <a:cs typeface="+mn-lt"/>
              </a:rPr>
              <a:t> ja </a:t>
            </a:r>
            <a:r>
              <a:rPr lang="en-US" err="1">
                <a:solidFill>
                  <a:srgbClr val="1C57E9"/>
                </a:solidFill>
                <a:latin typeface="Roboto Bold"/>
                <a:ea typeface="+mn-lt"/>
                <a:cs typeface="+mn-lt"/>
              </a:rPr>
              <a:t>tām</a:t>
            </a:r>
            <a:r>
              <a:rPr lang="en-US">
                <a:solidFill>
                  <a:srgbClr val="1C57E9"/>
                </a:solidFill>
                <a:latin typeface="Roboto Bold"/>
                <a:ea typeface="+mn-lt"/>
                <a:cs typeface="+mn-lt"/>
              </a:rPr>
              <a:t> nav </a:t>
            </a:r>
            <a:r>
              <a:rPr lang="en-US" err="1">
                <a:solidFill>
                  <a:srgbClr val="1C57E9"/>
                </a:solidFill>
                <a:latin typeface="Roboto Bold"/>
                <a:ea typeface="+mn-lt"/>
                <a:cs typeface="+mn-lt"/>
              </a:rPr>
              <a:t>nepieciešamās</a:t>
            </a:r>
            <a:r>
              <a:rPr lang="en-US">
                <a:solidFill>
                  <a:srgbClr val="1C57E9"/>
                </a:solidFill>
                <a:latin typeface="Roboto Bold"/>
                <a:ea typeface="+mn-lt"/>
                <a:cs typeface="+mn-lt"/>
              </a:rPr>
              <a:t> </a:t>
            </a:r>
            <a:r>
              <a:rPr lang="en-US" err="1">
                <a:solidFill>
                  <a:srgbClr val="1C57E9"/>
                </a:solidFill>
                <a:latin typeface="Roboto Bold"/>
                <a:ea typeface="+mn-lt"/>
                <a:cs typeface="+mn-lt"/>
              </a:rPr>
              <a:t>darba</a:t>
            </a:r>
            <a:r>
              <a:rPr lang="en-US">
                <a:solidFill>
                  <a:srgbClr val="1C57E9"/>
                </a:solidFill>
                <a:latin typeface="Roboto Bold"/>
                <a:ea typeface="+mn-lt"/>
                <a:cs typeface="+mn-lt"/>
              </a:rPr>
              <a:t> </a:t>
            </a:r>
            <a:r>
              <a:rPr lang="en-US" err="1">
                <a:solidFill>
                  <a:srgbClr val="1C57E9"/>
                </a:solidFill>
                <a:latin typeface="Roboto Bold"/>
                <a:ea typeface="+mn-lt"/>
                <a:cs typeface="+mn-lt"/>
              </a:rPr>
              <a:t>atļaujas</a:t>
            </a:r>
            <a:r>
              <a:rPr lang="en-US">
                <a:solidFill>
                  <a:srgbClr val="1C57E9"/>
                </a:solidFill>
                <a:latin typeface="Roboto Bold"/>
                <a:ea typeface="+mn-lt"/>
                <a:cs typeface="+mn-lt"/>
              </a:rPr>
              <a:t> </a:t>
            </a:r>
            <a:r>
              <a:rPr lang="en-US" err="1">
                <a:solidFill>
                  <a:srgbClr val="1C57E9"/>
                </a:solidFill>
                <a:latin typeface="Roboto Bold"/>
                <a:ea typeface="+mn-lt"/>
                <a:cs typeface="+mn-lt"/>
              </a:rPr>
              <a:t>vai</a:t>
            </a:r>
            <a:r>
              <a:rPr lang="en-US">
                <a:solidFill>
                  <a:srgbClr val="1C57E9"/>
                </a:solidFill>
                <a:latin typeface="Roboto Bold"/>
                <a:ea typeface="+mn-lt"/>
                <a:cs typeface="+mn-lt"/>
              </a:rPr>
              <a:t> </a:t>
            </a:r>
            <a:r>
              <a:rPr lang="en-US" err="1">
                <a:solidFill>
                  <a:srgbClr val="1C57E9"/>
                </a:solidFill>
                <a:latin typeface="Roboto Bold"/>
                <a:ea typeface="+mn-lt"/>
                <a:cs typeface="+mn-lt"/>
              </a:rPr>
              <a:t>tās</a:t>
            </a:r>
            <a:r>
              <a:rPr lang="en-US">
                <a:solidFill>
                  <a:srgbClr val="1C57E9"/>
                </a:solidFill>
                <a:latin typeface="Roboto Bold"/>
                <a:ea typeface="+mn-lt"/>
                <a:cs typeface="+mn-lt"/>
              </a:rPr>
              <a:t> nav </a:t>
            </a:r>
            <a:r>
              <a:rPr lang="en-US" err="1">
                <a:solidFill>
                  <a:srgbClr val="1C57E9"/>
                </a:solidFill>
                <a:latin typeface="Roboto Bold"/>
                <a:ea typeface="+mn-lt"/>
                <a:cs typeface="+mn-lt"/>
              </a:rPr>
              <a:t>tiesīgas</a:t>
            </a:r>
            <a:r>
              <a:rPr lang="en-US">
                <a:solidFill>
                  <a:srgbClr val="1C57E9"/>
                </a:solidFill>
                <a:latin typeface="Roboto Bold"/>
                <a:ea typeface="+mn-lt"/>
                <a:cs typeface="+mn-lt"/>
              </a:rPr>
              <a:t> </a:t>
            </a:r>
            <a:r>
              <a:rPr lang="en-US" err="1">
                <a:solidFill>
                  <a:srgbClr val="1C57E9"/>
                </a:solidFill>
                <a:latin typeface="Roboto Bold"/>
                <a:ea typeface="+mn-lt"/>
                <a:cs typeface="+mn-lt"/>
              </a:rPr>
              <a:t>uzturēties</a:t>
            </a:r>
            <a:r>
              <a:rPr lang="en-US">
                <a:solidFill>
                  <a:srgbClr val="1C57E9"/>
                </a:solidFill>
                <a:latin typeface="Roboto Bold"/>
                <a:ea typeface="+mn-lt"/>
                <a:cs typeface="+mn-lt"/>
              </a:rPr>
              <a:t> </a:t>
            </a:r>
            <a:r>
              <a:rPr lang="en-US" err="1">
                <a:solidFill>
                  <a:srgbClr val="1C57E9"/>
                </a:solidFill>
                <a:latin typeface="Roboto Bold"/>
                <a:ea typeface="+mn-lt"/>
                <a:cs typeface="+mn-lt"/>
              </a:rPr>
              <a:t>Eiropas</a:t>
            </a:r>
            <a:r>
              <a:rPr lang="en-US">
                <a:solidFill>
                  <a:srgbClr val="1C57E9"/>
                </a:solidFill>
                <a:latin typeface="Roboto Bold"/>
                <a:ea typeface="+mn-lt"/>
                <a:cs typeface="+mn-lt"/>
              </a:rPr>
              <a:t> </a:t>
            </a:r>
            <a:r>
              <a:rPr lang="en-US" err="1">
                <a:solidFill>
                  <a:srgbClr val="1C57E9"/>
                </a:solidFill>
                <a:latin typeface="Roboto Bold"/>
                <a:ea typeface="+mn-lt"/>
                <a:cs typeface="+mn-lt"/>
              </a:rPr>
              <a:t>Savienības</a:t>
            </a:r>
            <a:r>
              <a:rPr lang="en-US">
                <a:solidFill>
                  <a:srgbClr val="1C57E9"/>
                </a:solidFill>
                <a:latin typeface="Roboto Bold"/>
                <a:ea typeface="+mn-lt"/>
                <a:cs typeface="+mn-lt"/>
              </a:rPr>
              <a:t> </a:t>
            </a:r>
            <a:r>
              <a:rPr lang="en-US" err="1">
                <a:solidFill>
                  <a:srgbClr val="1C57E9"/>
                </a:solidFill>
                <a:latin typeface="Roboto Bold"/>
                <a:ea typeface="+mn-lt"/>
                <a:cs typeface="+mn-lt"/>
              </a:rPr>
              <a:t>dalībvalstī</a:t>
            </a:r>
            <a:endParaRPr lang="en-US">
              <a:solidFill>
                <a:srgbClr val="1C57E9"/>
              </a:solidFill>
              <a:latin typeface="Roboto Bold"/>
              <a:ea typeface="+mn-lt"/>
              <a:cs typeface="+mn-lt"/>
            </a:endParaRPr>
          </a:p>
        </p:txBody>
      </p:sp>
      <p:sp>
        <p:nvSpPr>
          <p:cNvPr id="19" name="Freeform 17">
            <a:extLst>
              <a:ext uri="{FF2B5EF4-FFF2-40B4-BE49-F238E27FC236}">
                <a16:creationId xmlns:a16="http://schemas.microsoft.com/office/drawing/2014/main" id="{75092221-3621-7103-D3C4-A20DDDFA3343}"/>
              </a:ext>
            </a:extLst>
          </p:cNvPr>
          <p:cNvSpPr/>
          <p:nvPr/>
        </p:nvSpPr>
        <p:spPr>
          <a:xfrm>
            <a:off x="1039891" y="4848842"/>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sz="1200"/>
          </a:p>
        </p:txBody>
      </p:sp>
      <p:pic>
        <p:nvPicPr>
          <p:cNvPr id="21" name="Picture 20">
            <a:extLst>
              <a:ext uri="{FF2B5EF4-FFF2-40B4-BE49-F238E27FC236}">
                <a16:creationId xmlns:a16="http://schemas.microsoft.com/office/drawing/2014/main" id="{4F142BDA-AD7D-4F46-3408-A7B7FFD364DC}"/>
              </a:ext>
            </a:extLst>
          </p:cNvPr>
          <p:cNvPicPr>
            <a:picLocks noChangeAspect="1"/>
          </p:cNvPicPr>
          <p:nvPr/>
        </p:nvPicPr>
        <p:blipFill>
          <a:blip r:embed="rId6"/>
          <a:stretch>
            <a:fillRect/>
          </a:stretch>
        </p:blipFill>
        <p:spPr>
          <a:xfrm>
            <a:off x="481569" y="5980299"/>
            <a:ext cx="3083721" cy="58009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40F1DBB6-F0A2-30BD-1BB0-56C657F89CEC}"/>
              </a:ext>
            </a:extLst>
          </p:cNvPr>
          <p:cNvSpPr/>
          <p:nvPr/>
        </p:nvSpPr>
        <p:spPr>
          <a:xfrm rot="10800000">
            <a:off x="2423410" y="519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pic>
        <p:nvPicPr>
          <p:cNvPr id="3" name="Picture 2" descr="A screen shot of a black background&#10;&#10;Description automatically generated">
            <a:extLst>
              <a:ext uri="{FF2B5EF4-FFF2-40B4-BE49-F238E27FC236}">
                <a16:creationId xmlns:a16="http://schemas.microsoft.com/office/drawing/2014/main" id="{3C6B678C-80B4-FDAD-DA25-68E9DF4B2B26}"/>
              </a:ext>
            </a:extLst>
          </p:cNvPr>
          <p:cNvPicPr>
            <a:picLocks noChangeAspect="1"/>
          </p:cNvPicPr>
          <p:nvPr/>
        </p:nvPicPr>
        <p:blipFill>
          <a:blip r:embed="rId3"/>
          <a:stretch>
            <a:fillRect/>
          </a:stretch>
        </p:blipFill>
        <p:spPr>
          <a:xfrm>
            <a:off x="1265128" y="-65366"/>
            <a:ext cx="9654998" cy="666273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sp>
        <p:nvSpPr>
          <p:cNvPr id="3" name="Freeform 3"/>
          <p:cNvSpPr/>
          <p:nvPr/>
        </p:nvSpPr>
        <p:spPr>
          <a:xfrm>
            <a:off x="-275332" y="-220197"/>
            <a:ext cx="3970043" cy="5226357"/>
          </a:xfrm>
          <a:custGeom>
            <a:avLst/>
            <a:gdLst/>
            <a:ahLst/>
            <a:cxnLst/>
            <a:rect l="l" t="t" r="r" b="b"/>
            <a:pathLst>
              <a:path w="8387465" h="10287000">
                <a:moveTo>
                  <a:pt x="0" y="0"/>
                </a:moveTo>
                <a:lnTo>
                  <a:pt x="8387465" y="0"/>
                </a:lnTo>
                <a:lnTo>
                  <a:pt x="8387465" y="10287000"/>
                </a:lnTo>
                <a:lnTo>
                  <a:pt x="0" y="10287000"/>
                </a:lnTo>
                <a:lnTo>
                  <a:pt x="0" y="0"/>
                </a:lnTo>
                <a:close/>
              </a:path>
            </a:pathLst>
          </a:custGeom>
          <a:blipFill>
            <a:blip r:embed="rId3"/>
            <a:stretch>
              <a:fillRect l="-133799" t="-21069" r="-62870" b="-14993"/>
            </a:stretch>
          </a:blipFill>
        </p:spPr>
        <p:txBody>
          <a:bodyPr/>
          <a:lstStyle/>
          <a:p>
            <a:endParaRPr lang="lv-LV" sz="1200"/>
          </a:p>
        </p:txBody>
      </p:sp>
      <p:grpSp>
        <p:nvGrpSpPr>
          <p:cNvPr id="5" name="Group 5"/>
          <p:cNvGrpSpPr/>
          <p:nvPr/>
        </p:nvGrpSpPr>
        <p:grpSpPr>
          <a:xfrm>
            <a:off x="431491" y="1206500"/>
            <a:ext cx="1727200" cy="2895600"/>
            <a:chOff x="0" y="0"/>
            <a:chExt cx="682351" cy="1143941"/>
          </a:xfrm>
        </p:grpSpPr>
        <p:sp>
          <p:nvSpPr>
            <p:cNvPr id="6" name="Freeform 6"/>
            <p:cNvSpPr/>
            <p:nvPr/>
          </p:nvSpPr>
          <p:spPr>
            <a:xfrm>
              <a:off x="0" y="0"/>
              <a:ext cx="682351" cy="1143941"/>
            </a:xfrm>
            <a:custGeom>
              <a:avLst/>
              <a:gdLst/>
              <a:ahLst/>
              <a:cxnLst/>
              <a:rect l="l" t="t" r="r" b="b"/>
              <a:pathLst>
                <a:path w="682351" h="1143941">
                  <a:moveTo>
                    <a:pt x="0" y="0"/>
                  </a:moveTo>
                  <a:lnTo>
                    <a:pt x="682351" y="0"/>
                  </a:lnTo>
                  <a:lnTo>
                    <a:pt x="682351" y="1143941"/>
                  </a:lnTo>
                  <a:lnTo>
                    <a:pt x="0" y="1143941"/>
                  </a:lnTo>
                  <a:lnTo>
                    <a:pt x="0" y="0"/>
                  </a:lnTo>
                </a:path>
              </a:pathLst>
            </a:custGeom>
            <a:solidFill>
              <a:srgbClr val="0AC380">
                <a:alpha val="69804"/>
              </a:srgbClr>
            </a:solidFill>
            <a:ln w="38100">
              <a:noFill/>
            </a:ln>
          </p:spPr>
          <p:txBody>
            <a:bodyPr/>
            <a:lstStyle/>
            <a:p>
              <a:endParaRPr lang="lv-LV" sz="1200"/>
            </a:p>
          </p:txBody>
        </p:sp>
        <p:sp>
          <p:nvSpPr>
            <p:cNvPr id="7" name="TextBox 7"/>
            <p:cNvSpPr txBox="1"/>
            <p:nvPr/>
          </p:nvSpPr>
          <p:spPr>
            <a:xfrm>
              <a:off x="0" y="-57150"/>
              <a:ext cx="812800" cy="869950"/>
            </a:xfrm>
            <a:prstGeom prst="rect">
              <a:avLst/>
            </a:prstGeom>
            <a:ln>
              <a:noFill/>
            </a:ln>
          </p:spPr>
          <p:txBody>
            <a:bodyPr lIns="33867" tIns="33867" rIns="33867" bIns="33867" rtlCol="0" anchor="ctr"/>
            <a:lstStyle/>
            <a:p>
              <a:pPr algn="ctr">
                <a:lnSpc>
                  <a:spcPts val="1867"/>
                </a:lnSpc>
              </a:pPr>
              <a:endParaRPr sz="1200"/>
            </a:p>
          </p:txBody>
        </p:sp>
      </p:grpSp>
      <p:grpSp>
        <p:nvGrpSpPr>
          <p:cNvPr id="8" name="Group 8"/>
          <p:cNvGrpSpPr/>
          <p:nvPr/>
        </p:nvGrpSpPr>
        <p:grpSpPr>
          <a:xfrm>
            <a:off x="2388894" y="1206500"/>
            <a:ext cx="1727200" cy="2895600"/>
            <a:chOff x="0" y="0"/>
            <a:chExt cx="682351" cy="1143941"/>
          </a:xfrm>
        </p:grpSpPr>
        <p:sp>
          <p:nvSpPr>
            <p:cNvPr id="9" name="Freeform 9"/>
            <p:cNvSpPr/>
            <p:nvPr/>
          </p:nvSpPr>
          <p:spPr>
            <a:xfrm>
              <a:off x="0" y="0"/>
              <a:ext cx="682351" cy="1143941"/>
            </a:xfrm>
            <a:custGeom>
              <a:avLst/>
              <a:gdLst/>
              <a:ahLst/>
              <a:cxnLst/>
              <a:rect l="l" t="t" r="r" b="b"/>
              <a:pathLst>
                <a:path w="682351" h="1143941">
                  <a:moveTo>
                    <a:pt x="0" y="0"/>
                  </a:moveTo>
                  <a:lnTo>
                    <a:pt x="682351" y="0"/>
                  </a:lnTo>
                  <a:lnTo>
                    <a:pt x="682351" y="1143941"/>
                  </a:lnTo>
                  <a:lnTo>
                    <a:pt x="0" y="1143941"/>
                  </a:lnTo>
                  <a:lnTo>
                    <a:pt x="0" y="0"/>
                  </a:lnTo>
                </a:path>
              </a:pathLst>
            </a:custGeom>
            <a:solidFill>
              <a:srgbClr val="0AC380">
                <a:alpha val="69804"/>
              </a:srgbClr>
            </a:solidFill>
            <a:ln w="38100">
              <a:noFill/>
            </a:ln>
          </p:spPr>
          <p:txBody>
            <a:bodyPr/>
            <a:lstStyle/>
            <a:p>
              <a:endParaRPr lang="lv-LV" sz="1200"/>
            </a:p>
          </p:txBody>
        </p:sp>
        <p:sp>
          <p:nvSpPr>
            <p:cNvPr id="10" name="TextBox 10"/>
            <p:cNvSpPr txBox="1"/>
            <p:nvPr/>
          </p:nvSpPr>
          <p:spPr>
            <a:xfrm>
              <a:off x="0" y="-57150"/>
              <a:ext cx="812800" cy="869950"/>
            </a:xfrm>
            <a:prstGeom prst="rect">
              <a:avLst/>
            </a:prstGeom>
            <a:ln>
              <a:noFill/>
            </a:ln>
          </p:spPr>
          <p:txBody>
            <a:bodyPr lIns="33867" tIns="33867" rIns="33867" bIns="33867" rtlCol="0" anchor="ctr"/>
            <a:lstStyle/>
            <a:p>
              <a:pPr algn="ctr">
                <a:lnSpc>
                  <a:spcPts val="1867"/>
                </a:lnSpc>
              </a:pPr>
              <a:endParaRPr sz="1200"/>
            </a:p>
          </p:txBody>
        </p:sp>
      </p:grpSp>
      <p:grpSp>
        <p:nvGrpSpPr>
          <p:cNvPr id="11" name="Group 11"/>
          <p:cNvGrpSpPr/>
          <p:nvPr/>
        </p:nvGrpSpPr>
        <p:grpSpPr>
          <a:xfrm>
            <a:off x="4300244" y="1206500"/>
            <a:ext cx="1727200" cy="2895600"/>
            <a:chOff x="0" y="0"/>
            <a:chExt cx="682351" cy="1143941"/>
          </a:xfrm>
        </p:grpSpPr>
        <p:sp>
          <p:nvSpPr>
            <p:cNvPr id="12" name="Freeform 12"/>
            <p:cNvSpPr/>
            <p:nvPr/>
          </p:nvSpPr>
          <p:spPr>
            <a:xfrm>
              <a:off x="0" y="0"/>
              <a:ext cx="682351" cy="1143941"/>
            </a:xfrm>
            <a:custGeom>
              <a:avLst/>
              <a:gdLst/>
              <a:ahLst/>
              <a:cxnLst/>
              <a:rect l="l" t="t" r="r" b="b"/>
              <a:pathLst>
                <a:path w="682351" h="1143941">
                  <a:moveTo>
                    <a:pt x="0" y="0"/>
                  </a:moveTo>
                  <a:lnTo>
                    <a:pt x="682351" y="0"/>
                  </a:lnTo>
                  <a:lnTo>
                    <a:pt x="682351" y="1143941"/>
                  </a:lnTo>
                  <a:lnTo>
                    <a:pt x="0" y="1143941"/>
                  </a:lnTo>
                  <a:lnTo>
                    <a:pt x="0" y="0"/>
                  </a:lnTo>
                </a:path>
              </a:pathLst>
            </a:custGeom>
            <a:solidFill>
              <a:srgbClr val="0AC380">
                <a:alpha val="69804"/>
              </a:srgbClr>
            </a:solidFill>
          </p:spPr>
          <p:txBody>
            <a:bodyPr/>
            <a:lstStyle/>
            <a:p>
              <a:endParaRPr lang="lv-LV" sz="1200"/>
            </a:p>
          </p:txBody>
        </p:sp>
        <p:sp>
          <p:nvSpPr>
            <p:cNvPr id="13" name="TextBox 13"/>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14" name="Group 14"/>
          <p:cNvGrpSpPr/>
          <p:nvPr/>
        </p:nvGrpSpPr>
        <p:grpSpPr>
          <a:xfrm>
            <a:off x="6214263" y="1206500"/>
            <a:ext cx="1727200" cy="2895600"/>
            <a:chOff x="0" y="0"/>
            <a:chExt cx="682351" cy="1143941"/>
          </a:xfrm>
        </p:grpSpPr>
        <p:sp>
          <p:nvSpPr>
            <p:cNvPr id="15" name="Freeform 15"/>
            <p:cNvSpPr/>
            <p:nvPr/>
          </p:nvSpPr>
          <p:spPr>
            <a:xfrm>
              <a:off x="0" y="0"/>
              <a:ext cx="682351" cy="1143941"/>
            </a:xfrm>
            <a:custGeom>
              <a:avLst/>
              <a:gdLst/>
              <a:ahLst/>
              <a:cxnLst/>
              <a:rect l="l" t="t" r="r" b="b"/>
              <a:pathLst>
                <a:path w="682351" h="1143941">
                  <a:moveTo>
                    <a:pt x="0" y="0"/>
                  </a:moveTo>
                  <a:lnTo>
                    <a:pt x="682351" y="0"/>
                  </a:lnTo>
                  <a:lnTo>
                    <a:pt x="682351" y="1143941"/>
                  </a:lnTo>
                  <a:lnTo>
                    <a:pt x="0" y="1143941"/>
                  </a:lnTo>
                  <a:lnTo>
                    <a:pt x="0" y="0"/>
                  </a:lnTo>
                </a:path>
              </a:pathLst>
            </a:custGeom>
            <a:solidFill>
              <a:srgbClr val="0AC380">
                <a:alpha val="69804"/>
              </a:srgbClr>
            </a:solidFill>
          </p:spPr>
          <p:txBody>
            <a:bodyPr/>
            <a:lstStyle/>
            <a:p>
              <a:endParaRPr lang="lv-LV" sz="1200"/>
            </a:p>
          </p:txBody>
        </p:sp>
        <p:sp>
          <p:nvSpPr>
            <p:cNvPr id="16" name="TextBox 16"/>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17" name="Group 17"/>
          <p:cNvGrpSpPr/>
          <p:nvPr/>
        </p:nvGrpSpPr>
        <p:grpSpPr>
          <a:xfrm>
            <a:off x="8125613" y="1206500"/>
            <a:ext cx="1727200" cy="2895600"/>
            <a:chOff x="0" y="0"/>
            <a:chExt cx="682351" cy="1143941"/>
          </a:xfrm>
        </p:grpSpPr>
        <p:sp>
          <p:nvSpPr>
            <p:cNvPr id="18" name="Freeform 18"/>
            <p:cNvSpPr/>
            <p:nvPr/>
          </p:nvSpPr>
          <p:spPr>
            <a:xfrm>
              <a:off x="0" y="0"/>
              <a:ext cx="682351" cy="1143941"/>
            </a:xfrm>
            <a:custGeom>
              <a:avLst/>
              <a:gdLst/>
              <a:ahLst/>
              <a:cxnLst/>
              <a:rect l="l" t="t" r="r" b="b"/>
              <a:pathLst>
                <a:path w="682351" h="1143941">
                  <a:moveTo>
                    <a:pt x="0" y="0"/>
                  </a:moveTo>
                  <a:lnTo>
                    <a:pt x="682351" y="0"/>
                  </a:lnTo>
                  <a:lnTo>
                    <a:pt x="682351" y="1143941"/>
                  </a:lnTo>
                  <a:lnTo>
                    <a:pt x="0" y="1143941"/>
                  </a:lnTo>
                  <a:lnTo>
                    <a:pt x="0" y="0"/>
                  </a:lnTo>
                </a:path>
              </a:pathLst>
            </a:custGeom>
            <a:solidFill>
              <a:srgbClr val="0AC380">
                <a:alpha val="69804"/>
              </a:srgbClr>
            </a:solidFill>
          </p:spPr>
          <p:txBody>
            <a:bodyPr/>
            <a:lstStyle/>
            <a:p>
              <a:endParaRPr lang="lv-LV" sz="1200"/>
            </a:p>
          </p:txBody>
        </p:sp>
        <p:sp>
          <p:nvSpPr>
            <p:cNvPr id="19" name="TextBox 19"/>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20" name="Group 20"/>
          <p:cNvGrpSpPr/>
          <p:nvPr/>
        </p:nvGrpSpPr>
        <p:grpSpPr>
          <a:xfrm>
            <a:off x="10051979" y="1206500"/>
            <a:ext cx="1727200" cy="2895600"/>
            <a:chOff x="0" y="0"/>
            <a:chExt cx="682351" cy="1143941"/>
          </a:xfrm>
        </p:grpSpPr>
        <p:sp>
          <p:nvSpPr>
            <p:cNvPr id="21" name="Freeform 21"/>
            <p:cNvSpPr/>
            <p:nvPr/>
          </p:nvSpPr>
          <p:spPr>
            <a:xfrm>
              <a:off x="0" y="0"/>
              <a:ext cx="682351" cy="1143941"/>
            </a:xfrm>
            <a:custGeom>
              <a:avLst/>
              <a:gdLst/>
              <a:ahLst/>
              <a:cxnLst/>
              <a:rect l="l" t="t" r="r" b="b"/>
              <a:pathLst>
                <a:path w="682351" h="1143941">
                  <a:moveTo>
                    <a:pt x="0" y="0"/>
                  </a:moveTo>
                  <a:lnTo>
                    <a:pt x="682351" y="0"/>
                  </a:lnTo>
                  <a:lnTo>
                    <a:pt x="682351" y="1143941"/>
                  </a:lnTo>
                  <a:lnTo>
                    <a:pt x="0" y="1143941"/>
                  </a:lnTo>
                  <a:lnTo>
                    <a:pt x="0" y="0"/>
                  </a:lnTo>
                </a:path>
              </a:pathLst>
            </a:custGeom>
            <a:solidFill>
              <a:srgbClr val="0AC380">
                <a:alpha val="69804"/>
              </a:srgbClr>
            </a:solidFill>
          </p:spPr>
          <p:txBody>
            <a:bodyPr/>
            <a:lstStyle/>
            <a:p>
              <a:endParaRPr lang="lv-LV" sz="1200"/>
            </a:p>
          </p:txBody>
        </p:sp>
        <p:sp>
          <p:nvSpPr>
            <p:cNvPr id="22" name="TextBox 22"/>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23" name="Group 23"/>
          <p:cNvGrpSpPr/>
          <p:nvPr/>
        </p:nvGrpSpPr>
        <p:grpSpPr>
          <a:xfrm>
            <a:off x="598497" y="2954467"/>
            <a:ext cx="1393187" cy="1090875"/>
            <a:chOff x="0" y="0"/>
            <a:chExt cx="550395" cy="430963"/>
          </a:xfrm>
        </p:grpSpPr>
        <p:sp>
          <p:nvSpPr>
            <p:cNvPr id="24" name="Freeform 24"/>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25" name="TextBox 25"/>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26" name="Group 26"/>
          <p:cNvGrpSpPr/>
          <p:nvPr/>
        </p:nvGrpSpPr>
        <p:grpSpPr>
          <a:xfrm>
            <a:off x="621524" y="2030149"/>
            <a:ext cx="1393187" cy="1090875"/>
            <a:chOff x="0" y="0"/>
            <a:chExt cx="550395" cy="430963"/>
          </a:xfrm>
        </p:grpSpPr>
        <p:sp>
          <p:nvSpPr>
            <p:cNvPr id="27" name="Freeform 27"/>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28" name="TextBox 28"/>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29" name="Group 29"/>
          <p:cNvGrpSpPr/>
          <p:nvPr/>
        </p:nvGrpSpPr>
        <p:grpSpPr>
          <a:xfrm>
            <a:off x="4467251" y="2954467"/>
            <a:ext cx="1393187" cy="1090875"/>
            <a:chOff x="0" y="0"/>
            <a:chExt cx="550395" cy="430963"/>
          </a:xfrm>
        </p:grpSpPr>
        <p:sp>
          <p:nvSpPr>
            <p:cNvPr id="30" name="Freeform 30"/>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31" name="TextBox 31"/>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32" name="Group 32"/>
          <p:cNvGrpSpPr/>
          <p:nvPr/>
        </p:nvGrpSpPr>
        <p:grpSpPr>
          <a:xfrm>
            <a:off x="2555901" y="2954467"/>
            <a:ext cx="1393187" cy="1090875"/>
            <a:chOff x="0" y="0"/>
            <a:chExt cx="550395" cy="430963"/>
          </a:xfrm>
        </p:grpSpPr>
        <p:sp>
          <p:nvSpPr>
            <p:cNvPr id="33" name="Freeform 33"/>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34" name="TextBox 34"/>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35" name="Group 35"/>
          <p:cNvGrpSpPr/>
          <p:nvPr/>
        </p:nvGrpSpPr>
        <p:grpSpPr>
          <a:xfrm>
            <a:off x="6381270" y="2954467"/>
            <a:ext cx="1393187" cy="1090875"/>
            <a:chOff x="0" y="0"/>
            <a:chExt cx="550395" cy="430963"/>
          </a:xfrm>
        </p:grpSpPr>
        <p:sp>
          <p:nvSpPr>
            <p:cNvPr id="36" name="Freeform 36"/>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37" name="TextBox 37"/>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38" name="Group 38"/>
          <p:cNvGrpSpPr/>
          <p:nvPr/>
        </p:nvGrpSpPr>
        <p:grpSpPr>
          <a:xfrm>
            <a:off x="2551457" y="2030149"/>
            <a:ext cx="1393187" cy="1090875"/>
            <a:chOff x="0" y="0"/>
            <a:chExt cx="550395" cy="430963"/>
          </a:xfrm>
        </p:grpSpPr>
        <p:sp>
          <p:nvSpPr>
            <p:cNvPr id="39" name="Freeform 39"/>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40" name="TextBox 40"/>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41" name="Group 41"/>
          <p:cNvGrpSpPr/>
          <p:nvPr/>
        </p:nvGrpSpPr>
        <p:grpSpPr>
          <a:xfrm>
            <a:off x="4471827" y="2030149"/>
            <a:ext cx="1393187" cy="1090875"/>
            <a:chOff x="0" y="0"/>
            <a:chExt cx="550395" cy="430963"/>
          </a:xfrm>
        </p:grpSpPr>
        <p:sp>
          <p:nvSpPr>
            <p:cNvPr id="42" name="Freeform 42"/>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43" name="TextBox 43"/>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44" name="Group 44"/>
          <p:cNvGrpSpPr/>
          <p:nvPr/>
        </p:nvGrpSpPr>
        <p:grpSpPr>
          <a:xfrm>
            <a:off x="6383044" y="2030149"/>
            <a:ext cx="1393187" cy="1090875"/>
            <a:chOff x="0" y="0"/>
            <a:chExt cx="550395" cy="430963"/>
          </a:xfrm>
        </p:grpSpPr>
        <p:sp>
          <p:nvSpPr>
            <p:cNvPr id="45" name="Freeform 45"/>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46" name="TextBox 46"/>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47" name="Group 47"/>
          <p:cNvGrpSpPr/>
          <p:nvPr/>
        </p:nvGrpSpPr>
        <p:grpSpPr>
          <a:xfrm>
            <a:off x="8341513" y="2030150"/>
            <a:ext cx="1393187" cy="2015191"/>
            <a:chOff x="0" y="0"/>
            <a:chExt cx="550395" cy="796125"/>
          </a:xfrm>
        </p:grpSpPr>
        <p:sp>
          <p:nvSpPr>
            <p:cNvPr id="48" name="Freeform 48"/>
            <p:cNvSpPr/>
            <p:nvPr/>
          </p:nvSpPr>
          <p:spPr>
            <a:xfrm>
              <a:off x="0" y="0"/>
              <a:ext cx="550395" cy="796125"/>
            </a:xfrm>
            <a:custGeom>
              <a:avLst/>
              <a:gdLst/>
              <a:ahLst/>
              <a:cxnLst/>
              <a:rect l="l" t="t" r="r" b="b"/>
              <a:pathLst>
                <a:path w="550395" h="796125">
                  <a:moveTo>
                    <a:pt x="188938" y="0"/>
                  </a:moveTo>
                  <a:lnTo>
                    <a:pt x="361457" y="0"/>
                  </a:lnTo>
                  <a:cubicBezTo>
                    <a:pt x="411567" y="0"/>
                    <a:pt x="459624" y="19906"/>
                    <a:pt x="495056" y="55339"/>
                  </a:cubicBezTo>
                  <a:cubicBezTo>
                    <a:pt x="530489" y="90771"/>
                    <a:pt x="550395" y="138828"/>
                    <a:pt x="550395" y="188938"/>
                  </a:cubicBezTo>
                  <a:lnTo>
                    <a:pt x="550395" y="607188"/>
                  </a:lnTo>
                  <a:cubicBezTo>
                    <a:pt x="550395" y="657297"/>
                    <a:pt x="530489" y="705354"/>
                    <a:pt x="495056" y="740787"/>
                  </a:cubicBezTo>
                  <a:cubicBezTo>
                    <a:pt x="459624" y="776219"/>
                    <a:pt x="411567" y="796125"/>
                    <a:pt x="361457" y="796125"/>
                  </a:cubicBezTo>
                  <a:lnTo>
                    <a:pt x="188938" y="796125"/>
                  </a:lnTo>
                  <a:cubicBezTo>
                    <a:pt x="138828" y="796125"/>
                    <a:pt x="90771" y="776219"/>
                    <a:pt x="55339" y="740787"/>
                  </a:cubicBezTo>
                  <a:cubicBezTo>
                    <a:pt x="19906" y="705354"/>
                    <a:pt x="0" y="657297"/>
                    <a:pt x="0" y="607188"/>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49" name="TextBox 49"/>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50" name="Group 50"/>
          <p:cNvGrpSpPr/>
          <p:nvPr/>
        </p:nvGrpSpPr>
        <p:grpSpPr>
          <a:xfrm>
            <a:off x="10202063" y="2942613"/>
            <a:ext cx="1393187" cy="1090875"/>
            <a:chOff x="0" y="0"/>
            <a:chExt cx="550395" cy="430963"/>
          </a:xfrm>
        </p:grpSpPr>
        <p:sp>
          <p:nvSpPr>
            <p:cNvPr id="51" name="Freeform 51"/>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52" name="TextBox 52"/>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53" name="Group 53"/>
          <p:cNvGrpSpPr/>
          <p:nvPr/>
        </p:nvGrpSpPr>
        <p:grpSpPr>
          <a:xfrm>
            <a:off x="10202063" y="2030149"/>
            <a:ext cx="1393187" cy="1090875"/>
            <a:chOff x="0" y="0"/>
            <a:chExt cx="550395" cy="430963"/>
          </a:xfrm>
        </p:grpSpPr>
        <p:sp>
          <p:nvSpPr>
            <p:cNvPr id="54" name="Freeform 54"/>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55" name="TextBox 55"/>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sp>
        <p:nvSpPr>
          <p:cNvPr id="56" name="TextBox 56"/>
          <p:cNvSpPr txBox="1"/>
          <p:nvPr/>
        </p:nvSpPr>
        <p:spPr>
          <a:xfrm>
            <a:off x="0" y="368300"/>
            <a:ext cx="12054888" cy="561051"/>
          </a:xfrm>
          <a:prstGeom prst="rect">
            <a:avLst/>
          </a:prstGeom>
        </p:spPr>
        <p:txBody>
          <a:bodyPr lIns="0" tIns="0" rIns="0" bIns="0" rtlCol="0" anchor="t">
            <a:spAutoFit/>
          </a:bodyPr>
          <a:lstStyle/>
          <a:p>
            <a:pPr algn="ctr">
              <a:lnSpc>
                <a:spcPts val="4600"/>
              </a:lnSpc>
              <a:spcBef>
                <a:spcPct val="0"/>
              </a:spcBef>
            </a:pPr>
            <a:r>
              <a:rPr lang="lv-LV" sz="3300" b="1" spc="167">
                <a:solidFill>
                  <a:srgbClr val="1B56E8"/>
                </a:solidFill>
                <a:latin typeface="Roboto" panose="02000000000000000000" pitchFamily="2" charset="0"/>
                <a:ea typeface="Roboto" panose="02000000000000000000" pitchFamily="2" charset="0"/>
                <a:cs typeface="Roboto" panose="02000000000000000000" pitchFamily="2" charset="0"/>
              </a:rPr>
              <a:t>DIGITĀLĀ BRIEDUMA TESTS</a:t>
            </a:r>
            <a:endParaRPr lang="en-US" sz="3300" b="1" spc="167">
              <a:solidFill>
                <a:srgbClr val="1B56E8"/>
              </a:solidFill>
              <a:latin typeface="Roboto" panose="02000000000000000000" pitchFamily="2" charset="0"/>
              <a:ea typeface="Roboto" panose="02000000000000000000" pitchFamily="2" charset="0"/>
              <a:cs typeface="Roboto" panose="02000000000000000000" pitchFamily="2" charset="0"/>
            </a:endParaRPr>
          </a:p>
        </p:txBody>
      </p:sp>
      <p:sp>
        <p:nvSpPr>
          <p:cNvPr id="57" name="TextBox 57"/>
          <p:cNvSpPr txBox="1"/>
          <p:nvPr/>
        </p:nvSpPr>
        <p:spPr>
          <a:xfrm>
            <a:off x="681596" y="2191387"/>
            <a:ext cx="1273043" cy="655116"/>
          </a:xfrm>
          <a:prstGeom prst="rect">
            <a:avLst/>
          </a:prstGeom>
        </p:spPr>
        <p:txBody>
          <a:bodyPr lIns="0" tIns="0" rIns="0" bIns="0" rtlCol="0" anchor="t">
            <a:spAutoFit/>
          </a:bodyPr>
          <a:lstStyle/>
          <a:p>
            <a:pPr algn="ctr">
              <a:lnSpc>
                <a:spcPts val="1307"/>
              </a:lnSpc>
            </a:pPr>
            <a:r>
              <a:rPr lang="lv-LV" sz="933">
                <a:solidFill>
                  <a:srgbClr val="FFFFFF"/>
                </a:solidFill>
                <a:latin typeface="Roboto Bold"/>
              </a:rPr>
              <a:t>I</a:t>
            </a:r>
            <a:r>
              <a:rPr lang="en-US" sz="933" err="1">
                <a:solidFill>
                  <a:srgbClr val="FFFFFF"/>
                </a:solidFill>
                <a:latin typeface="Roboto Bold"/>
              </a:rPr>
              <a:t>eguldījumi</a:t>
            </a:r>
            <a:r>
              <a:rPr lang="en-US" sz="933">
                <a:solidFill>
                  <a:srgbClr val="FFFFFF"/>
                </a:solidFill>
                <a:latin typeface="Roboto Bold"/>
              </a:rPr>
              <a:t> </a:t>
            </a:r>
            <a:r>
              <a:rPr lang="en-US" sz="933" err="1">
                <a:solidFill>
                  <a:srgbClr val="FFFFFF"/>
                </a:solidFill>
                <a:latin typeface="Roboto Bold"/>
              </a:rPr>
              <a:t>katras</a:t>
            </a:r>
            <a:r>
              <a:rPr lang="en-US" sz="933">
                <a:solidFill>
                  <a:srgbClr val="FFFFFF"/>
                </a:solidFill>
                <a:latin typeface="Roboto Bold"/>
              </a:rPr>
              <a:t> </a:t>
            </a:r>
          </a:p>
          <a:p>
            <a:pPr algn="ctr">
              <a:lnSpc>
                <a:spcPts val="1307"/>
              </a:lnSpc>
            </a:pPr>
            <a:r>
              <a:rPr lang="en-US" sz="933" err="1">
                <a:solidFill>
                  <a:srgbClr val="FFFFFF"/>
                </a:solidFill>
                <a:latin typeface="Roboto Bold"/>
              </a:rPr>
              <a:t>uzņēmējdarbības</a:t>
            </a:r>
            <a:r>
              <a:rPr lang="en-US" sz="933">
                <a:solidFill>
                  <a:srgbClr val="FFFFFF"/>
                </a:solidFill>
                <a:latin typeface="Roboto Bold"/>
              </a:rPr>
              <a:t> </a:t>
            </a:r>
            <a:r>
              <a:rPr lang="en-US" sz="933" err="1">
                <a:solidFill>
                  <a:srgbClr val="FFFFFF"/>
                </a:solidFill>
                <a:latin typeface="Roboto Bold"/>
              </a:rPr>
              <a:t>jomas</a:t>
            </a:r>
            <a:endParaRPr lang="en-US" sz="933">
              <a:solidFill>
                <a:srgbClr val="FFFFFF"/>
              </a:solidFill>
              <a:latin typeface="Roboto Bold"/>
            </a:endParaRPr>
          </a:p>
          <a:p>
            <a:pPr algn="ctr">
              <a:lnSpc>
                <a:spcPts val="1307"/>
              </a:lnSpc>
            </a:pPr>
            <a:r>
              <a:rPr lang="en-US" sz="933">
                <a:solidFill>
                  <a:srgbClr val="FFFFFF"/>
                </a:solidFill>
                <a:latin typeface="Roboto Bold"/>
              </a:rPr>
              <a:t> </a:t>
            </a:r>
            <a:r>
              <a:rPr lang="en-US" sz="933" err="1">
                <a:solidFill>
                  <a:srgbClr val="FFFFFF"/>
                </a:solidFill>
                <a:latin typeface="Roboto Bold"/>
              </a:rPr>
              <a:t>digitalizācijā</a:t>
            </a:r>
            <a:r>
              <a:rPr lang="en-US" sz="933">
                <a:solidFill>
                  <a:srgbClr val="FFFFFF"/>
                </a:solidFill>
                <a:latin typeface="Roboto Bold"/>
              </a:rPr>
              <a:t> </a:t>
            </a:r>
          </a:p>
          <a:p>
            <a:pPr algn="ctr">
              <a:lnSpc>
                <a:spcPts val="1307"/>
              </a:lnSpc>
            </a:pPr>
            <a:r>
              <a:rPr lang="en-US" sz="933">
                <a:solidFill>
                  <a:srgbClr val="FFFFFF"/>
                </a:solidFill>
                <a:latin typeface="Roboto Bold"/>
              </a:rPr>
              <a:t>(</a:t>
            </a:r>
            <a:r>
              <a:rPr lang="en-US" sz="933" err="1">
                <a:solidFill>
                  <a:srgbClr val="FFFFFF"/>
                </a:solidFill>
                <a:latin typeface="Roboto Bold"/>
              </a:rPr>
              <a:t>veiktie</a:t>
            </a:r>
            <a:r>
              <a:rPr lang="en-US" sz="933">
                <a:solidFill>
                  <a:srgbClr val="FFFFFF"/>
                </a:solidFill>
                <a:latin typeface="Roboto Bold"/>
              </a:rPr>
              <a:t> un </a:t>
            </a:r>
            <a:r>
              <a:rPr lang="en-US" sz="933" err="1">
                <a:solidFill>
                  <a:srgbClr val="FFFFFF"/>
                </a:solidFill>
                <a:latin typeface="Roboto Bold"/>
              </a:rPr>
              <a:t>plānotie</a:t>
            </a:r>
            <a:r>
              <a:rPr lang="en-US" sz="933">
                <a:solidFill>
                  <a:srgbClr val="FFFFFF"/>
                </a:solidFill>
                <a:latin typeface="Roboto Bold"/>
              </a:rPr>
              <a:t>)</a:t>
            </a:r>
          </a:p>
        </p:txBody>
      </p:sp>
      <p:sp>
        <p:nvSpPr>
          <p:cNvPr id="58" name="TextBox 58"/>
          <p:cNvSpPr txBox="1"/>
          <p:nvPr/>
        </p:nvSpPr>
        <p:spPr>
          <a:xfrm>
            <a:off x="463241" y="1262223"/>
            <a:ext cx="1773253" cy="675378"/>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Digitālās  </a:t>
            </a:r>
          </a:p>
          <a:p>
            <a:pPr algn="ctr">
              <a:lnSpc>
                <a:spcPts val="1773"/>
              </a:lnSpc>
            </a:pPr>
            <a:r>
              <a:rPr lang="en-US" sz="1266">
                <a:solidFill>
                  <a:srgbClr val="FFFFFF"/>
                </a:solidFill>
                <a:latin typeface="Roboto Bold"/>
              </a:rPr>
              <a:t>uzņēmējdarbības </a:t>
            </a:r>
          </a:p>
          <a:p>
            <a:pPr algn="ctr">
              <a:lnSpc>
                <a:spcPts val="1773"/>
              </a:lnSpc>
            </a:pPr>
            <a:r>
              <a:rPr lang="en-US" sz="1266">
                <a:solidFill>
                  <a:srgbClr val="FFFFFF"/>
                </a:solidFill>
                <a:latin typeface="Roboto Bold"/>
              </a:rPr>
              <a:t>stratēģija</a:t>
            </a:r>
          </a:p>
        </p:txBody>
      </p:sp>
      <p:sp>
        <p:nvSpPr>
          <p:cNvPr id="59" name="TextBox 59"/>
          <p:cNvSpPr txBox="1"/>
          <p:nvPr/>
        </p:nvSpPr>
        <p:spPr>
          <a:xfrm>
            <a:off x="740794" y="3228988"/>
            <a:ext cx="1093655" cy="488403"/>
          </a:xfrm>
          <a:prstGeom prst="rect">
            <a:avLst/>
          </a:prstGeom>
        </p:spPr>
        <p:txBody>
          <a:bodyPr lIns="0" tIns="0" rIns="0" bIns="0" rtlCol="0" anchor="t">
            <a:spAutoFit/>
          </a:bodyPr>
          <a:lstStyle/>
          <a:p>
            <a:pPr algn="ctr">
              <a:lnSpc>
                <a:spcPts val="1307"/>
              </a:lnSpc>
            </a:pPr>
            <a:r>
              <a:rPr lang="en-US" sz="933" err="1">
                <a:solidFill>
                  <a:srgbClr val="FFFFFF"/>
                </a:solidFill>
                <a:latin typeface="Roboto Bold"/>
              </a:rPr>
              <a:t>Uzņēmumu</a:t>
            </a:r>
            <a:r>
              <a:rPr lang="en-US" sz="933">
                <a:solidFill>
                  <a:srgbClr val="FFFFFF"/>
                </a:solidFill>
                <a:latin typeface="Roboto Bold"/>
              </a:rPr>
              <a:t> </a:t>
            </a:r>
            <a:r>
              <a:rPr lang="en-US" sz="933" err="1">
                <a:solidFill>
                  <a:srgbClr val="FFFFFF"/>
                </a:solidFill>
                <a:latin typeface="Roboto Bold"/>
              </a:rPr>
              <a:t>gatavība</a:t>
            </a:r>
            <a:endParaRPr lang="en-US" sz="933">
              <a:solidFill>
                <a:srgbClr val="FFFFFF"/>
              </a:solidFill>
              <a:latin typeface="Roboto Bold"/>
            </a:endParaRPr>
          </a:p>
          <a:p>
            <a:pPr algn="ctr">
              <a:lnSpc>
                <a:spcPts val="1307"/>
              </a:lnSpc>
            </a:pPr>
            <a:r>
              <a:rPr lang="en-US" sz="933">
                <a:solidFill>
                  <a:srgbClr val="FFFFFF"/>
                </a:solidFill>
                <a:latin typeface="Roboto Bold"/>
              </a:rPr>
              <a:t> </a:t>
            </a:r>
            <a:r>
              <a:rPr lang="en-US" sz="933" err="1">
                <a:solidFill>
                  <a:srgbClr val="FFFFFF"/>
                </a:solidFill>
                <a:latin typeface="Roboto Bold"/>
              </a:rPr>
              <a:t>digitalizācijai</a:t>
            </a:r>
            <a:endParaRPr lang="en-US" sz="933">
              <a:solidFill>
                <a:srgbClr val="FFFFFF"/>
              </a:solidFill>
              <a:latin typeface="Roboto Bold"/>
            </a:endParaRPr>
          </a:p>
        </p:txBody>
      </p:sp>
      <p:sp>
        <p:nvSpPr>
          <p:cNvPr id="60" name="TextBox 60"/>
          <p:cNvSpPr txBox="1"/>
          <p:nvPr/>
        </p:nvSpPr>
        <p:spPr>
          <a:xfrm>
            <a:off x="2388894" y="1447855"/>
            <a:ext cx="1773253" cy="213713"/>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Digitālā gatavība</a:t>
            </a:r>
          </a:p>
        </p:txBody>
      </p:sp>
      <p:sp>
        <p:nvSpPr>
          <p:cNvPr id="61" name="TextBox 61"/>
          <p:cNvSpPr txBox="1"/>
          <p:nvPr/>
        </p:nvSpPr>
        <p:spPr>
          <a:xfrm>
            <a:off x="2684078" y="2356488"/>
            <a:ext cx="1182886" cy="321691"/>
          </a:xfrm>
          <a:prstGeom prst="rect">
            <a:avLst/>
          </a:prstGeom>
        </p:spPr>
        <p:txBody>
          <a:bodyPr lIns="0" tIns="0" rIns="0" bIns="0" rtlCol="0" anchor="t">
            <a:spAutoFit/>
          </a:bodyPr>
          <a:lstStyle/>
          <a:p>
            <a:pPr algn="ctr">
              <a:lnSpc>
                <a:spcPts val="1307"/>
              </a:lnSpc>
            </a:pPr>
            <a:r>
              <a:rPr lang="en-US" sz="933" err="1">
                <a:solidFill>
                  <a:srgbClr val="FFFFFF"/>
                </a:solidFill>
                <a:latin typeface="Roboto Bold"/>
              </a:rPr>
              <a:t>Digitālās</a:t>
            </a:r>
            <a:r>
              <a:rPr lang="en-US" sz="933">
                <a:solidFill>
                  <a:srgbClr val="FFFFFF"/>
                </a:solidFill>
                <a:latin typeface="Roboto Bold"/>
              </a:rPr>
              <a:t> </a:t>
            </a:r>
            <a:r>
              <a:rPr lang="en-US" sz="933" err="1">
                <a:solidFill>
                  <a:srgbClr val="FFFFFF"/>
                </a:solidFill>
                <a:latin typeface="Roboto Bold"/>
              </a:rPr>
              <a:t>tehnoloģijas</a:t>
            </a:r>
            <a:r>
              <a:rPr lang="en-US" sz="933">
                <a:solidFill>
                  <a:srgbClr val="FFFFFF"/>
                </a:solidFill>
                <a:latin typeface="Roboto Bold"/>
              </a:rPr>
              <a:t> </a:t>
            </a:r>
          </a:p>
          <a:p>
            <a:pPr algn="ctr">
              <a:lnSpc>
                <a:spcPts val="1307"/>
              </a:lnSpc>
            </a:pPr>
            <a:r>
              <a:rPr lang="en-US" sz="933">
                <a:solidFill>
                  <a:srgbClr val="FFFFFF"/>
                </a:solidFill>
                <a:latin typeface="Roboto Bold"/>
              </a:rPr>
              <a:t>un </a:t>
            </a:r>
            <a:r>
              <a:rPr lang="en-US" sz="933" err="1">
                <a:solidFill>
                  <a:srgbClr val="FFFFFF"/>
                </a:solidFill>
                <a:latin typeface="Roboto Bold"/>
              </a:rPr>
              <a:t>risinājumi</a:t>
            </a:r>
            <a:endParaRPr lang="en-US" sz="933">
              <a:solidFill>
                <a:srgbClr val="FFFFFF"/>
              </a:solidFill>
              <a:latin typeface="Roboto Bold"/>
            </a:endParaRPr>
          </a:p>
        </p:txBody>
      </p:sp>
      <p:sp>
        <p:nvSpPr>
          <p:cNvPr id="62" name="TextBox 62"/>
          <p:cNvSpPr txBox="1"/>
          <p:nvPr/>
        </p:nvSpPr>
        <p:spPr>
          <a:xfrm>
            <a:off x="2697803" y="3321258"/>
            <a:ext cx="1155435" cy="321691"/>
          </a:xfrm>
          <a:prstGeom prst="rect">
            <a:avLst/>
          </a:prstGeom>
        </p:spPr>
        <p:txBody>
          <a:bodyPr lIns="0" tIns="0" rIns="0" bIns="0" rtlCol="0" anchor="t">
            <a:spAutoFit/>
          </a:bodyPr>
          <a:lstStyle/>
          <a:p>
            <a:pPr algn="ctr">
              <a:lnSpc>
                <a:spcPts val="1307"/>
              </a:lnSpc>
            </a:pPr>
            <a:r>
              <a:rPr lang="en-US" sz="933">
                <a:solidFill>
                  <a:srgbClr val="FFFFFF"/>
                </a:solidFill>
                <a:latin typeface="Roboto Bold"/>
              </a:rPr>
              <a:t>Progresīvās digitālās </a:t>
            </a:r>
          </a:p>
          <a:p>
            <a:pPr algn="ctr">
              <a:lnSpc>
                <a:spcPts val="1307"/>
              </a:lnSpc>
            </a:pPr>
            <a:r>
              <a:rPr lang="en-US" sz="933">
                <a:solidFill>
                  <a:srgbClr val="FFFFFF"/>
                </a:solidFill>
                <a:latin typeface="Roboto Bold"/>
              </a:rPr>
              <a:t>tehnoloģijas</a:t>
            </a:r>
          </a:p>
        </p:txBody>
      </p:sp>
      <p:sp>
        <p:nvSpPr>
          <p:cNvPr id="63" name="TextBox 63"/>
          <p:cNvSpPr txBox="1"/>
          <p:nvPr/>
        </p:nvSpPr>
        <p:spPr>
          <a:xfrm>
            <a:off x="4643144" y="2314390"/>
            <a:ext cx="1153649" cy="488403"/>
          </a:xfrm>
          <a:prstGeom prst="rect">
            <a:avLst/>
          </a:prstGeom>
        </p:spPr>
        <p:txBody>
          <a:bodyPr lIns="0" tIns="0" rIns="0" bIns="0" rtlCol="0" anchor="t">
            <a:spAutoFit/>
          </a:bodyPr>
          <a:lstStyle/>
          <a:p>
            <a:pPr algn="ctr">
              <a:lnSpc>
                <a:spcPts val="1307"/>
              </a:lnSpc>
            </a:pPr>
            <a:r>
              <a:rPr lang="en-US" sz="933" err="1">
                <a:solidFill>
                  <a:srgbClr val="FFFFFF"/>
                </a:solidFill>
                <a:latin typeface="Roboto Bold"/>
              </a:rPr>
              <a:t>Darbinieku</a:t>
            </a:r>
            <a:r>
              <a:rPr lang="en-US" sz="933">
                <a:solidFill>
                  <a:srgbClr val="FFFFFF"/>
                </a:solidFill>
                <a:latin typeface="Roboto Bold"/>
              </a:rPr>
              <a:t> </a:t>
            </a:r>
            <a:r>
              <a:rPr lang="en-US" sz="933" err="1">
                <a:solidFill>
                  <a:srgbClr val="FFFFFF"/>
                </a:solidFill>
                <a:latin typeface="Roboto Bold"/>
              </a:rPr>
              <a:t>apmācība</a:t>
            </a:r>
            <a:r>
              <a:rPr lang="en-US" sz="933">
                <a:solidFill>
                  <a:srgbClr val="FFFFFF"/>
                </a:solidFill>
                <a:latin typeface="Roboto Bold"/>
              </a:rPr>
              <a:t> </a:t>
            </a:r>
          </a:p>
          <a:p>
            <a:pPr algn="ctr">
              <a:lnSpc>
                <a:spcPts val="1307"/>
              </a:lnSpc>
            </a:pPr>
            <a:r>
              <a:rPr lang="en-US" sz="933">
                <a:solidFill>
                  <a:srgbClr val="FFFFFF"/>
                </a:solidFill>
                <a:latin typeface="Roboto Bold"/>
              </a:rPr>
              <a:t>un </a:t>
            </a:r>
            <a:r>
              <a:rPr lang="en-US" sz="933" err="1">
                <a:solidFill>
                  <a:srgbClr val="FFFFFF"/>
                </a:solidFill>
                <a:latin typeface="Roboto Bold"/>
              </a:rPr>
              <a:t>kvalifikācijas</a:t>
            </a:r>
            <a:endParaRPr lang="en-US" sz="933">
              <a:solidFill>
                <a:srgbClr val="FFFFFF"/>
              </a:solidFill>
              <a:latin typeface="Roboto Bold"/>
            </a:endParaRPr>
          </a:p>
          <a:p>
            <a:pPr algn="ctr">
              <a:lnSpc>
                <a:spcPts val="1307"/>
              </a:lnSpc>
            </a:pPr>
            <a:r>
              <a:rPr lang="en-US" sz="933" err="1">
                <a:solidFill>
                  <a:srgbClr val="FFFFFF"/>
                </a:solidFill>
                <a:latin typeface="Roboto Bold"/>
              </a:rPr>
              <a:t>paaugstināšana</a:t>
            </a:r>
            <a:endParaRPr lang="en-US" sz="933">
              <a:solidFill>
                <a:srgbClr val="FFFFFF"/>
              </a:solidFill>
              <a:latin typeface="Roboto Bold"/>
            </a:endParaRPr>
          </a:p>
        </p:txBody>
      </p:sp>
      <p:sp>
        <p:nvSpPr>
          <p:cNvPr id="64" name="TextBox 64"/>
          <p:cNvSpPr txBox="1"/>
          <p:nvPr/>
        </p:nvSpPr>
        <p:spPr>
          <a:xfrm>
            <a:off x="4542669" y="3321258"/>
            <a:ext cx="1242351" cy="321691"/>
          </a:xfrm>
          <a:prstGeom prst="rect">
            <a:avLst/>
          </a:prstGeom>
        </p:spPr>
        <p:txBody>
          <a:bodyPr lIns="0" tIns="0" rIns="0" bIns="0" rtlCol="0" anchor="t">
            <a:spAutoFit/>
          </a:bodyPr>
          <a:lstStyle/>
          <a:p>
            <a:pPr algn="ctr">
              <a:lnSpc>
                <a:spcPts val="1307"/>
              </a:lnSpc>
            </a:pPr>
            <a:r>
              <a:rPr lang="en-US" sz="933">
                <a:solidFill>
                  <a:srgbClr val="FFFFFF"/>
                </a:solidFill>
                <a:latin typeface="Roboto Bold"/>
              </a:rPr>
              <a:t>Darbinieku iesaistīšana</a:t>
            </a:r>
          </a:p>
          <a:p>
            <a:pPr algn="ctr">
              <a:lnSpc>
                <a:spcPts val="1307"/>
              </a:lnSpc>
            </a:pPr>
            <a:r>
              <a:rPr lang="en-US" sz="933">
                <a:solidFill>
                  <a:srgbClr val="FFFFFF"/>
                </a:solidFill>
                <a:latin typeface="Roboto Bold"/>
              </a:rPr>
              <a:t>un pilnvarošana</a:t>
            </a:r>
          </a:p>
        </p:txBody>
      </p:sp>
      <p:sp>
        <p:nvSpPr>
          <p:cNvPr id="65" name="TextBox 65"/>
          <p:cNvSpPr txBox="1"/>
          <p:nvPr/>
        </p:nvSpPr>
        <p:spPr>
          <a:xfrm>
            <a:off x="6540317" y="2314390"/>
            <a:ext cx="1078640" cy="655116"/>
          </a:xfrm>
          <a:prstGeom prst="rect">
            <a:avLst/>
          </a:prstGeom>
        </p:spPr>
        <p:txBody>
          <a:bodyPr lIns="0" tIns="0" rIns="0" bIns="0" rtlCol="0" anchor="t">
            <a:spAutoFit/>
          </a:bodyPr>
          <a:lstStyle/>
          <a:p>
            <a:pPr algn="ctr">
              <a:lnSpc>
                <a:spcPts val="1307"/>
              </a:lnSpc>
            </a:pPr>
            <a:r>
              <a:rPr lang="en-US" sz="933">
                <a:solidFill>
                  <a:srgbClr val="FFFFFF"/>
                </a:solidFill>
                <a:latin typeface="Roboto Bold"/>
              </a:rPr>
              <a:t>Datu glabāšana, </a:t>
            </a:r>
          </a:p>
          <a:p>
            <a:pPr algn="ctr">
              <a:lnSpc>
                <a:spcPts val="1307"/>
              </a:lnSpc>
            </a:pPr>
            <a:r>
              <a:rPr lang="en-US" sz="933">
                <a:solidFill>
                  <a:srgbClr val="FFFFFF"/>
                </a:solidFill>
                <a:latin typeface="Roboto Bold"/>
              </a:rPr>
              <a:t>integrācija, piekļuve</a:t>
            </a:r>
          </a:p>
          <a:p>
            <a:pPr algn="ctr">
              <a:lnSpc>
                <a:spcPts val="1307"/>
              </a:lnSpc>
            </a:pPr>
            <a:r>
              <a:rPr lang="en-US" sz="933">
                <a:solidFill>
                  <a:srgbClr val="FFFFFF"/>
                </a:solidFill>
                <a:latin typeface="Roboto Bold"/>
              </a:rPr>
              <a:t>datiem un to analīze</a:t>
            </a:r>
          </a:p>
        </p:txBody>
      </p:sp>
      <p:sp>
        <p:nvSpPr>
          <p:cNvPr id="66" name="TextBox 66"/>
          <p:cNvSpPr txBox="1"/>
          <p:nvPr/>
        </p:nvSpPr>
        <p:spPr>
          <a:xfrm>
            <a:off x="6741005" y="3391955"/>
            <a:ext cx="677267" cy="154979"/>
          </a:xfrm>
          <a:prstGeom prst="rect">
            <a:avLst/>
          </a:prstGeom>
        </p:spPr>
        <p:txBody>
          <a:bodyPr lIns="0" tIns="0" rIns="0" bIns="0" rtlCol="0" anchor="t">
            <a:spAutoFit/>
          </a:bodyPr>
          <a:lstStyle/>
          <a:p>
            <a:pPr algn="ctr">
              <a:lnSpc>
                <a:spcPts val="1307"/>
              </a:lnSpc>
            </a:pPr>
            <a:r>
              <a:rPr lang="en-US" sz="933">
                <a:solidFill>
                  <a:srgbClr val="FFFFFF"/>
                </a:solidFill>
                <a:latin typeface="Roboto Bold"/>
              </a:rPr>
              <a:t>Datu drošība</a:t>
            </a:r>
          </a:p>
        </p:txBody>
      </p:sp>
      <p:sp>
        <p:nvSpPr>
          <p:cNvPr id="67" name="TextBox 67"/>
          <p:cNvSpPr txBox="1"/>
          <p:nvPr/>
        </p:nvSpPr>
        <p:spPr>
          <a:xfrm>
            <a:off x="8494520" y="2610720"/>
            <a:ext cx="1087173" cy="821828"/>
          </a:xfrm>
          <a:prstGeom prst="rect">
            <a:avLst/>
          </a:prstGeom>
        </p:spPr>
        <p:txBody>
          <a:bodyPr lIns="0" tIns="0" rIns="0" bIns="0" rtlCol="0" anchor="t">
            <a:spAutoFit/>
          </a:bodyPr>
          <a:lstStyle/>
          <a:p>
            <a:pPr algn="ctr">
              <a:lnSpc>
                <a:spcPts val="1307"/>
              </a:lnSpc>
            </a:pPr>
            <a:r>
              <a:rPr lang="en-US" sz="933">
                <a:solidFill>
                  <a:srgbClr val="FFFFFF"/>
                </a:solidFill>
                <a:latin typeface="Roboto Bold"/>
              </a:rPr>
              <a:t>Tehnoloģijas un </a:t>
            </a:r>
          </a:p>
          <a:p>
            <a:pPr algn="ctr">
              <a:lnSpc>
                <a:spcPts val="1307"/>
              </a:lnSpc>
            </a:pPr>
            <a:r>
              <a:rPr lang="en-US" sz="933">
                <a:solidFill>
                  <a:srgbClr val="FFFFFF"/>
                </a:solidFill>
                <a:latin typeface="Roboto Bold"/>
              </a:rPr>
              <a:t>uzņēmuma lietotnes</a:t>
            </a:r>
          </a:p>
          <a:p>
            <a:pPr algn="ctr">
              <a:lnSpc>
                <a:spcPts val="1307"/>
              </a:lnSpc>
            </a:pPr>
            <a:r>
              <a:rPr lang="en-US" sz="933">
                <a:solidFill>
                  <a:srgbClr val="FFFFFF"/>
                </a:solidFill>
                <a:latin typeface="Roboto Bold"/>
              </a:rPr>
              <a:t>automatizācijai</a:t>
            </a:r>
          </a:p>
          <a:p>
            <a:pPr algn="ctr">
              <a:lnSpc>
                <a:spcPts val="1307"/>
              </a:lnSpc>
            </a:pPr>
            <a:r>
              <a:rPr lang="en-US" sz="933">
                <a:solidFill>
                  <a:srgbClr val="FFFFFF"/>
                </a:solidFill>
                <a:latin typeface="Roboto Bold"/>
              </a:rPr>
              <a:t>un intelektam</a:t>
            </a:r>
          </a:p>
        </p:txBody>
      </p:sp>
      <p:sp>
        <p:nvSpPr>
          <p:cNvPr id="68" name="TextBox 68"/>
          <p:cNvSpPr txBox="1"/>
          <p:nvPr/>
        </p:nvSpPr>
        <p:spPr>
          <a:xfrm>
            <a:off x="10460389" y="3243848"/>
            <a:ext cx="898327" cy="488403"/>
          </a:xfrm>
          <a:prstGeom prst="rect">
            <a:avLst/>
          </a:prstGeom>
        </p:spPr>
        <p:txBody>
          <a:bodyPr lIns="0" tIns="0" rIns="0" bIns="0" rtlCol="0" anchor="t">
            <a:spAutoFit/>
          </a:bodyPr>
          <a:lstStyle/>
          <a:p>
            <a:pPr algn="ctr">
              <a:lnSpc>
                <a:spcPts val="1307"/>
              </a:lnSpc>
            </a:pPr>
            <a:r>
              <a:rPr lang="en-US" sz="933" err="1">
                <a:solidFill>
                  <a:srgbClr val="FFFFFF"/>
                </a:solidFill>
                <a:latin typeface="Roboto Bold"/>
              </a:rPr>
              <a:t>Digitālās</a:t>
            </a:r>
            <a:r>
              <a:rPr lang="en-US" sz="933">
                <a:solidFill>
                  <a:srgbClr val="FFFFFF"/>
                </a:solidFill>
                <a:latin typeface="Roboto Bold"/>
              </a:rPr>
              <a:t> </a:t>
            </a:r>
            <a:r>
              <a:rPr lang="en-US" sz="933" err="1">
                <a:solidFill>
                  <a:srgbClr val="FFFFFF"/>
                </a:solidFill>
                <a:latin typeface="Roboto Bold"/>
              </a:rPr>
              <a:t>izvēles</a:t>
            </a:r>
            <a:r>
              <a:rPr lang="en-US" sz="933">
                <a:solidFill>
                  <a:srgbClr val="FFFFFF"/>
                </a:solidFill>
                <a:latin typeface="Roboto Bold"/>
              </a:rPr>
              <a:t> </a:t>
            </a:r>
          </a:p>
          <a:p>
            <a:pPr algn="ctr">
              <a:lnSpc>
                <a:spcPts val="1307"/>
              </a:lnSpc>
            </a:pPr>
            <a:r>
              <a:rPr lang="en-US" sz="933" err="1">
                <a:solidFill>
                  <a:srgbClr val="FFFFFF"/>
                </a:solidFill>
                <a:latin typeface="Roboto Bold"/>
              </a:rPr>
              <a:t>vidiskie</a:t>
            </a:r>
            <a:r>
              <a:rPr lang="en-US" sz="933">
                <a:solidFill>
                  <a:srgbClr val="FFFFFF"/>
                </a:solidFill>
                <a:latin typeface="Roboto Bold"/>
              </a:rPr>
              <a:t> </a:t>
            </a:r>
            <a:r>
              <a:rPr lang="en-US" sz="933" err="1">
                <a:solidFill>
                  <a:srgbClr val="FFFFFF"/>
                </a:solidFill>
                <a:latin typeface="Roboto Bold"/>
              </a:rPr>
              <a:t>aspekti</a:t>
            </a:r>
            <a:endParaRPr lang="en-US" sz="933">
              <a:solidFill>
                <a:srgbClr val="FFFFFF"/>
              </a:solidFill>
              <a:latin typeface="Roboto Bold"/>
            </a:endParaRPr>
          </a:p>
          <a:p>
            <a:pPr algn="ctr">
              <a:lnSpc>
                <a:spcPts val="1307"/>
              </a:lnSpc>
            </a:pPr>
            <a:r>
              <a:rPr lang="en-US" sz="933">
                <a:solidFill>
                  <a:srgbClr val="FFFFFF"/>
                </a:solidFill>
                <a:latin typeface="Roboto Bold"/>
              </a:rPr>
              <a:t>(</a:t>
            </a:r>
            <a:r>
              <a:rPr lang="en-US" sz="933" err="1">
                <a:solidFill>
                  <a:srgbClr val="FFFFFF"/>
                </a:solidFill>
                <a:latin typeface="Roboto Bold"/>
              </a:rPr>
              <a:t>zaļās</a:t>
            </a:r>
            <a:r>
              <a:rPr lang="en-US" sz="933">
                <a:solidFill>
                  <a:srgbClr val="FFFFFF"/>
                </a:solidFill>
                <a:latin typeface="Roboto Bold"/>
              </a:rPr>
              <a:t> IKT)</a:t>
            </a:r>
          </a:p>
        </p:txBody>
      </p:sp>
      <p:sp>
        <p:nvSpPr>
          <p:cNvPr id="69" name="TextBox 69"/>
          <p:cNvSpPr txBox="1"/>
          <p:nvPr/>
        </p:nvSpPr>
        <p:spPr>
          <a:xfrm>
            <a:off x="4277218" y="1373349"/>
            <a:ext cx="1773253" cy="444545"/>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Antropocentriska</a:t>
            </a:r>
          </a:p>
          <a:p>
            <a:pPr algn="ctr">
              <a:lnSpc>
                <a:spcPts val="1773"/>
              </a:lnSpc>
            </a:pPr>
            <a:r>
              <a:rPr lang="en-US" sz="1266">
                <a:solidFill>
                  <a:srgbClr val="FFFFFF"/>
                </a:solidFill>
                <a:latin typeface="Roboto Bold"/>
              </a:rPr>
              <a:t>digitalizācija</a:t>
            </a:r>
          </a:p>
        </p:txBody>
      </p:sp>
      <p:sp>
        <p:nvSpPr>
          <p:cNvPr id="70" name="TextBox 70"/>
          <p:cNvSpPr txBox="1"/>
          <p:nvPr/>
        </p:nvSpPr>
        <p:spPr>
          <a:xfrm>
            <a:off x="6168210" y="1425589"/>
            <a:ext cx="1773253" cy="213713"/>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Datu pārvaldība</a:t>
            </a:r>
          </a:p>
        </p:txBody>
      </p:sp>
      <p:sp>
        <p:nvSpPr>
          <p:cNvPr id="71" name="TextBox 71"/>
          <p:cNvSpPr txBox="1"/>
          <p:nvPr/>
        </p:nvSpPr>
        <p:spPr>
          <a:xfrm>
            <a:off x="8138314" y="1349430"/>
            <a:ext cx="1773253" cy="444545"/>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Automatizācija un</a:t>
            </a:r>
          </a:p>
          <a:p>
            <a:pPr algn="ctr">
              <a:lnSpc>
                <a:spcPts val="1773"/>
              </a:lnSpc>
            </a:pPr>
            <a:r>
              <a:rPr lang="en-US" sz="1266">
                <a:solidFill>
                  <a:srgbClr val="FFFFFF"/>
                </a:solidFill>
                <a:latin typeface="Roboto Bold"/>
              </a:rPr>
              <a:t>intelekts</a:t>
            </a:r>
          </a:p>
        </p:txBody>
      </p:sp>
      <p:sp>
        <p:nvSpPr>
          <p:cNvPr id="72" name="TextBox 72"/>
          <p:cNvSpPr txBox="1"/>
          <p:nvPr/>
        </p:nvSpPr>
        <p:spPr>
          <a:xfrm>
            <a:off x="10433519" y="2273938"/>
            <a:ext cx="930275" cy="488403"/>
          </a:xfrm>
          <a:prstGeom prst="rect">
            <a:avLst/>
          </a:prstGeom>
        </p:spPr>
        <p:txBody>
          <a:bodyPr lIns="0" tIns="0" rIns="0" bIns="0" rtlCol="0" anchor="t">
            <a:spAutoFit/>
          </a:bodyPr>
          <a:lstStyle/>
          <a:p>
            <a:pPr algn="ctr">
              <a:lnSpc>
                <a:spcPts val="1307"/>
              </a:lnSpc>
            </a:pPr>
            <a:r>
              <a:rPr lang="en-US" sz="933">
                <a:solidFill>
                  <a:srgbClr val="FFFFFF"/>
                </a:solidFill>
                <a:latin typeface="Roboto Bold"/>
              </a:rPr>
              <a:t>Vides ilgtspēja</a:t>
            </a:r>
          </a:p>
          <a:p>
            <a:pPr algn="ctr">
              <a:lnSpc>
                <a:spcPts val="1307"/>
              </a:lnSpc>
            </a:pPr>
            <a:r>
              <a:rPr lang="en-US" sz="933">
                <a:solidFill>
                  <a:srgbClr val="FFFFFF"/>
                </a:solidFill>
                <a:latin typeface="Roboto Bold"/>
              </a:rPr>
              <a:t>uzņēmējdarbības</a:t>
            </a:r>
          </a:p>
          <a:p>
            <a:pPr algn="ctr">
              <a:lnSpc>
                <a:spcPts val="1307"/>
              </a:lnSpc>
            </a:pPr>
            <a:r>
              <a:rPr lang="en-US" sz="933">
                <a:solidFill>
                  <a:srgbClr val="FFFFFF"/>
                </a:solidFill>
                <a:latin typeface="Roboto Bold"/>
              </a:rPr>
              <a:t>jomās (zaļās IKT)</a:t>
            </a:r>
          </a:p>
        </p:txBody>
      </p:sp>
      <p:sp>
        <p:nvSpPr>
          <p:cNvPr id="73" name="TextBox 73"/>
          <p:cNvSpPr txBox="1"/>
          <p:nvPr/>
        </p:nvSpPr>
        <p:spPr>
          <a:xfrm>
            <a:off x="10005926" y="1462249"/>
            <a:ext cx="1773253" cy="213713"/>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Zaļā digitalizācija</a:t>
            </a:r>
          </a:p>
        </p:txBody>
      </p:sp>
      <p:sp>
        <p:nvSpPr>
          <p:cNvPr id="74" name="TextBox 74"/>
          <p:cNvSpPr txBox="1"/>
          <p:nvPr/>
        </p:nvSpPr>
        <p:spPr>
          <a:xfrm>
            <a:off x="191278" y="4278316"/>
            <a:ext cx="2464619" cy="618759"/>
          </a:xfrm>
          <a:prstGeom prst="rect">
            <a:avLst/>
          </a:prstGeom>
        </p:spPr>
        <p:txBody>
          <a:bodyPr wrap="square" lIns="0" tIns="0" rIns="0" bIns="0" rtlCol="0" anchor="t">
            <a:spAutoFit/>
          </a:bodyPr>
          <a:lstStyle/>
          <a:p>
            <a:pPr algn="ctr">
              <a:lnSpc>
                <a:spcPts val="2519"/>
              </a:lnSpc>
            </a:pPr>
            <a:r>
              <a:rPr lang="en-US" err="1">
                <a:solidFill>
                  <a:srgbClr val="1B56E8"/>
                </a:solidFill>
                <a:latin typeface="Roboto Bold"/>
              </a:rPr>
              <a:t>Jautājumu</a:t>
            </a:r>
            <a:r>
              <a:rPr lang="en-US">
                <a:solidFill>
                  <a:srgbClr val="1B56E8"/>
                </a:solidFill>
                <a:latin typeface="Roboto Bold"/>
              </a:rPr>
              <a:t> </a:t>
            </a:r>
            <a:r>
              <a:rPr lang="en-US" err="1">
                <a:solidFill>
                  <a:srgbClr val="1B56E8"/>
                </a:solidFill>
                <a:latin typeface="Roboto Bold"/>
              </a:rPr>
              <a:t>piemēri</a:t>
            </a:r>
            <a:r>
              <a:rPr lang="en-US">
                <a:solidFill>
                  <a:srgbClr val="1B56E8"/>
                </a:solidFill>
                <a:latin typeface="Roboto Bold"/>
              </a:rPr>
              <a:t>:</a:t>
            </a:r>
          </a:p>
          <a:p>
            <a:pPr algn="ctr">
              <a:lnSpc>
                <a:spcPts val="2519"/>
              </a:lnSpc>
            </a:pPr>
            <a:endParaRPr lang="en-US">
              <a:solidFill>
                <a:srgbClr val="1B56E8"/>
              </a:solidFill>
              <a:latin typeface="Roboto Bold"/>
            </a:endParaRPr>
          </a:p>
        </p:txBody>
      </p:sp>
      <p:sp>
        <p:nvSpPr>
          <p:cNvPr id="75" name="TextBox 75"/>
          <p:cNvSpPr txBox="1"/>
          <p:nvPr/>
        </p:nvSpPr>
        <p:spPr>
          <a:xfrm>
            <a:off x="416796" y="4625764"/>
            <a:ext cx="11176707" cy="274627"/>
          </a:xfrm>
          <a:prstGeom prst="rect">
            <a:avLst/>
          </a:prstGeom>
        </p:spPr>
        <p:txBody>
          <a:bodyPr wrap="square" lIns="0" tIns="0" rIns="0" bIns="0" rtlCol="0" anchor="t">
            <a:spAutoFit/>
          </a:bodyPr>
          <a:lstStyle/>
          <a:p>
            <a:pPr>
              <a:lnSpc>
                <a:spcPts val="2333"/>
              </a:lnSpc>
            </a:pPr>
            <a:r>
              <a:rPr lang="en-US" sz="1666" err="1">
                <a:solidFill>
                  <a:srgbClr val="1B56E8"/>
                </a:solidFill>
                <a:latin typeface="Roboto Bold"/>
              </a:rPr>
              <a:t>Kurās</a:t>
            </a:r>
            <a:r>
              <a:rPr lang="en-US" sz="1666">
                <a:solidFill>
                  <a:srgbClr val="1B56E8"/>
                </a:solidFill>
                <a:latin typeface="Roboto Bold"/>
              </a:rPr>
              <a:t> no </a:t>
            </a:r>
            <a:r>
              <a:rPr lang="en-US" sz="1666" err="1">
                <a:solidFill>
                  <a:srgbClr val="1B56E8"/>
                </a:solidFill>
                <a:latin typeface="Roboto Bold"/>
              </a:rPr>
              <a:t>uzņēmējdarbības</a:t>
            </a:r>
            <a:r>
              <a:rPr lang="en-US" sz="1666">
                <a:solidFill>
                  <a:srgbClr val="1B56E8"/>
                </a:solidFill>
                <a:latin typeface="Roboto Bold"/>
              </a:rPr>
              <a:t> </a:t>
            </a:r>
            <a:r>
              <a:rPr lang="en-US" sz="1666" err="1">
                <a:solidFill>
                  <a:srgbClr val="1B56E8"/>
                </a:solidFill>
                <a:latin typeface="Roboto Bold"/>
              </a:rPr>
              <a:t>jomām</a:t>
            </a:r>
            <a:r>
              <a:rPr lang="en-US" sz="1666">
                <a:solidFill>
                  <a:srgbClr val="1B56E8"/>
                </a:solidFill>
                <a:latin typeface="Roboto Bold"/>
              </a:rPr>
              <a:t> </a:t>
            </a:r>
            <a:r>
              <a:rPr lang="en-US" sz="1666" err="1">
                <a:solidFill>
                  <a:srgbClr val="1B56E8"/>
                </a:solidFill>
                <a:latin typeface="Roboto Bold"/>
              </a:rPr>
              <a:t>jūsu</a:t>
            </a:r>
            <a:r>
              <a:rPr lang="en-US" sz="1666">
                <a:solidFill>
                  <a:srgbClr val="1B56E8"/>
                </a:solidFill>
                <a:latin typeface="Roboto Bold"/>
              </a:rPr>
              <a:t> </a:t>
            </a:r>
            <a:r>
              <a:rPr lang="en-US" sz="1666" err="1">
                <a:solidFill>
                  <a:srgbClr val="1B56E8"/>
                </a:solidFill>
                <a:latin typeface="Roboto Bold"/>
              </a:rPr>
              <a:t>uzņēmums</a:t>
            </a:r>
            <a:r>
              <a:rPr lang="en-US" sz="1666">
                <a:solidFill>
                  <a:srgbClr val="1B56E8"/>
                </a:solidFill>
                <a:latin typeface="Roboto Bold"/>
              </a:rPr>
              <a:t> </a:t>
            </a:r>
            <a:r>
              <a:rPr lang="en-US" sz="1666" err="1">
                <a:solidFill>
                  <a:srgbClr val="1B56E8"/>
                </a:solidFill>
                <a:latin typeface="Roboto Bold"/>
              </a:rPr>
              <a:t>jau</a:t>
            </a:r>
            <a:r>
              <a:rPr lang="en-US" sz="1666">
                <a:solidFill>
                  <a:srgbClr val="1B56E8"/>
                </a:solidFill>
                <a:latin typeface="Roboto Bold"/>
              </a:rPr>
              <a:t> </a:t>
            </a:r>
            <a:r>
              <a:rPr lang="en-US" sz="1666" err="1">
                <a:solidFill>
                  <a:srgbClr val="1B56E8"/>
                </a:solidFill>
                <a:latin typeface="Roboto Bold"/>
              </a:rPr>
              <a:t>ir</a:t>
            </a:r>
            <a:r>
              <a:rPr lang="en-US" sz="1666">
                <a:solidFill>
                  <a:srgbClr val="1B56E8"/>
                </a:solidFill>
                <a:latin typeface="Roboto Bold"/>
              </a:rPr>
              <a:t> </a:t>
            </a:r>
            <a:r>
              <a:rPr lang="en-US" sz="1666" err="1">
                <a:solidFill>
                  <a:srgbClr val="1B56E8"/>
                </a:solidFill>
                <a:latin typeface="Roboto Bold"/>
              </a:rPr>
              <a:t>ieguldījis</a:t>
            </a:r>
            <a:r>
              <a:rPr lang="en-US" sz="1666">
                <a:solidFill>
                  <a:srgbClr val="1B56E8"/>
                </a:solidFill>
                <a:latin typeface="Roboto Bold"/>
              </a:rPr>
              <a:t> </a:t>
            </a:r>
            <a:r>
              <a:rPr lang="en-US" sz="1666" err="1">
                <a:solidFill>
                  <a:srgbClr val="1B56E8"/>
                </a:solidFill>
                <a:latin typeface="Roboto Bold"/>
              </a:rPr>
              <a:t>digitalizācijā</a:t>
            </a:r>
            <a:r>
              <a:rPr lang="en-US" sz="1666">
                <a:solidFill>
                  <a:srgbClr val="1B56E8"/>
                </a:solidFill>
                <a:latin typeface="Roboto Bold"/>
              </a:rPr>
              <a:t> un </a:t>
            </a:r>
            <a:r>
              <a:rPr lang="en-US" sz="1666" err="1">
                <a:solidFill>
                  <a:srgbClr val="1B56E8"/>
                </a:solidFill>
                <a:latin typeface="Roboto Bold"/>
              </a:rPr>
              <a:t>kurās</a:t>
            </a:r>
            <a:r>
              <a:rPr lang="en-US" sz="1666">
                <a:solidFill>
                  <a:srgbClr val="1B56E8"/>
                </a:solidFill>
                <a:latin typeface="Roboto Bold"/>
              </a:rPr>
              <a:t> </a:t>
            </a:r>
            <a:r>
              <a:rPr lang="en-US" sz="1666" err="1">
                <a:solidFill>
                  <a:srgbClr val="1B56E8"/>
                </a:solidFill>
                <a:latin typeface="Roboto Bold"/>
              </a:rPr>
              <a:t>plāno</a:t>
            </a:r>
            <a:r>
              <a:rPr lang="en-US" sz="1666">
                <a:solidFill>
                  <a:srgbClr val="1B56E8"/>
                </a:solidFill>
                <a:latin typeface="Roboto Bold"/>
              </a:rPr>
              <a:t> to </a:t>
            </a:r>
            <a:r>
              <a:rPr lang="en-US" sz="1666" err="1">
                <a:solidFill>
                  <a:srgbClr val="1B56E8"/>
                </a:solidFill>
                <a:latin typeface="Roboto Bold"/>
              </a:rPr>
              <a:t>darīt</a:t>
            </a:r>
            <a:r>
              <a:rPr lang="en-US" sz="1666">
                <a:solidFill>
                  <a:srgbClr val="1B56E8"/>
                </a:solidFill>
                <a:latin typeface="Roboto Bold"/>
              </a:rPr>
              <a:t> </a:t>
            </a:r>
            <a:r>
              <a:rPr lang="en-US" sz="1666" err="1">
                <a:solidFill>
                  <a:srgbClr val="1B56E8"/>
                </a:solidFill>
                <a:latin typeface="Roboto Bold"/>
              </a:rPr>
              <a:t>turpmāk</a:t>
            </a:r>
            <a:r>
              <a:rPr lang="en-US" sz="1666">
                <a:solidFill>
                  <a:srgbClr val="1B56E8"/>
                </a:solidFill>
                <a:latin typeface="Roboto Bold"/>
              </a:rPr>
              <a:t>?</a:t>
            </a:r>
          </a:p>
        </p:txBody>
      </p:sp>
      <p:sp>
        <p:nvSpPr>
          <p:cNvPr id="76" name="TextBox 76"/>
          <p:cNvSpPr txBox="1"/>
          <p:nvPr/>
        </p:nvSpPr>
        <p:spPr>
          <a:xfrm>
            <a:off x="416796" y="4951730"/>
            <a:ext cx="11521204" cy="274627"/>
          </a:xfrm>
          <a:prstGeom prst="rect">
            <a:avLst/>
          </a:prstGeom>
        </p:spPr>
        <p:txBody>
          <a:bodyPr wrap="square" lIns="0" tIns="0" rIns="0" bIns="0" rtlCol="0" anchor="t">
            <a:spAutoFit/>
          </a:bodyPr>
          <a:lstStyle/>
          <a:p>
            <a:pPr>
              <a:lnSpc>
                <a:spcPts val="2333"/>
              </a:lnSpc>
            </a:pPr>
            <a:r>
              <a:rPr lang="en-US" sz="1666" err="1">
                <a:solidFill>
                  <a:srgbClr val="1B56E8"/>
                </a:solidFill>
                <a:latin typeface="Roboto Bold"/>
              </a:rPr>
              <a:t>Kā</a:t>
            </a:r>
            <a:r>
              <a:rPr lang="en-US" sz="1666">
                <a:solidFill>
                  <a:srgbClr val="1B56E8"/>
                </a:solidFill>
                <a:latin typeface="Roboto Bold"/>
              </a:rPr>
              <a:t> </a:t>
            </a:r>
            <a:r>
              <a:rPr lang="en-US" sz="1666" err="1">
                <a:solidFill>
                  <a:srgbClr val="1B56E8"/>
                </a:solidFill>
                <a:latin typeface="Roboto Bold"/>
              </a:rPr>
              <a:t>notiek</a:t>
            </a:r>
            <a:r>
              <a:rPr lang="en-US" sz="1666">
                <a:solidFill>
                  <a:srgbClr val="1B56E8"/>
                </a:solidFill>
                <a:latin typeface="Roboto Bold"/>
              </a:rPr>
              <a:t> </a:t>
            </a:r>
            <a:r>
              <a:rPr lang="en-US" sz="1666" err="1">
                <a:solidFill>
                  <a:srgbClr val="1B56E8"/>
                </a:solidFill>
                <a:latin typeface="Roboto Bold"/>
              </a:rPr>
              <a:t>jūsu</a:t>
            </a:r>
            <a:r>
              <a:rPr lang="en-US" sz="1666">
                <a:solidFill>
                  <a:srgbClr val="1B56E8"/>
                </a:solidFill>
                <a:latin typeface="Roboto Bold"/>
              </a:rPr>
              <a:t> </a:t>
            </a:r>
            <a:r>
              <a:rPr lang="en-US" sz="1666" err="1">
                <a:solidFill>
                  <a:srgbClr val="1B56E8"/>
                </a:solidFill>
                <a:latin typeface="Roboto Bold"/>
              </a:rPr>
              <a:t>uzņēmuma</a:t>
            </a:r>
            <a:r>
              <a:rPr lang="en-US" sz="1666">
                <a:solidFill>
                  <a:srgbClr val="1B56E8"/>
                </a:solidFill>
                <a:latin typeface="Roboto Bold"/>
              </a:rPr>
              <a:t> </a:t>
            </a:r>
            <a:r>
              <a:rPr lang="en-US" sz="1666" err="1">
                <a:solidFill>
                  <a:srgbClr val="1B56E8"/>
                </a:solidFill>
                <a:latin typeface="Roboto Bold"/>
              </a:rPr>
              <a:t>datu</a:t>
            </a:r>
            <a:r>
              <a:rPr lang="en-US" sz="1666">
                <a:solidFill>
                  <a:srgbClr val="1B56E8"/>
                </a:solidFill>
                <a:latin typeface="Roboto Bold"/>
              </a:rPr>
              <a:t> </a:t>
            </a:r>
            <a:r>
              <a:rPr lang="en-US" sz="1666" err="1">
                <a:solidFill>
                  <a:srgbClr val="1B56E8"/>
                </a:solidFill>
                <a:latin typeface="Roboto Bold"/>
              </a:rPr>
              <a:t>pārvaldīšana</a:t>
            </a:r>
            <a:r>
              <a:rPr lang="en-US" sz="1666">
                <a:solidFill>
                  <a:srgbClr val="1B56E8"/>
                </a:solidFill>
                <a:latin typeface="Roboto Bold"/>
              </a:rPr>
              <a:t> (</a:t>
            </a:r>
            <a:r>
              <a:rPr lang="en-US" sz="1666" err="1">
                <a:solidFill>
                  <a:srgbClr val="1B56E8"/>
                </a:solidFill>
                <a:latin typeface="Roboto Bold"/>
              </a:rPr>
              <a:t>t.i.</a:t>
            </a:r>
            <a:r>
              <a:rPr lang="en-US" sz="1666">
                <a:solidFill>
                  <a:srgbClr val="1B56E8"/>
                </a:solidFill>
                <a:latin typeface="Roboto Bold"/>
              </a:rPr>
              <a:t> </a:t>
            </a:r>
            <a:r>
              <a:rPr lang="en-US" sz="1666" err="1">
                <a:solidFill>
                  <a:srgbClr val="1B56E8"/>
                </a:solidFill>
                <a:latin typeface="Roboto Bold"/>
              </a:rPr>
              <a:t>datu</a:t>
            </a:r>
            <a:r>
              <a:rPr lang="en-US" sz="1666">
                <a:solidFill>
                  <a:srgbClr val="1B56E8"/>
                </a:solidFill>
                <a:latin typeface="Roboto Bold"/>
              </a:rPr>
              <a:t> </a:t>
            </a:r>
            <a:r>
              <a:rPr lang="en-US" sz="1666" err="1">
                <a:solidFill>
                  <a:srgbClr val="1B56E8"/>
                </a:solidFill>
                <a:latin typeface="Roboto Bold"/>
              </a:rPr>
              <a:t>glabāšana</a:t>
            </a:r>
            <a:r>
              <a:rPr lang="en-US" sz="1666">
                <a:solidFill>
                  <a:srgbClr val="1B56E8"/>
                </a:solidFill>
                <a:latin typeface="Roboto Bold"/>
              </a:rPr>
              <a:t>, </a:t>
            </a:r>
            <a:r>
              <a:rPr lang="en-US" sz="1666" err="1">
                <a:solidFill>
                  <a:srgbClr val="1B56E8"/>
                </a:solidFill>
                <a:latin typeface="Roboto Bold"/>
              </a:rPr>
              <a:t>sistematizēšana</a:t>
            </a:r>
            <a:r>
              <a:rPr lang="en-US" sz="1666">
                <a:solidFill>
                  <a:srgbClr val="1B56E8"/>
                </a:solidFill>
                <a:latin typeface="Roboto Bold"/>
              </a:rPr>
              <a:t>, </a:t>
            </a:r>
            <a:r>
              <a:rPr lang="en-US" sz="1666" err="1">
                <a:solidFill>
                  <a:srgbClr val="1B56E8"/>
                </a:solidFill>
                <a:latin typeface="Roboto Bold"/>
              </a:rPr>
              <a:t>piekļūšana</a:t>
            </a:r>
            <a:r>
              <a:rPr lang="en-US" sz="1666">
                <a:solidFill>
                  <a:srgbClr val="1B56E8"/>
                </a:solidFill>
                <a:latin typeface="Roboto Bold"/>
              </a:rPr>
              <a:t> </a:t>
            </a:r>
            <a:r>
              <a:rPr lang="en-US" sz="1666" err="1">
                <a:solidFill>
                  <a:srgbClr val="1B56E8"/>
                </a:solidFill>
                <a:latin typeface="Roboto Bold"/>
              </a:rPr>
              <a:t>tiem</a:t>
            </a:r>
            <a:r>
              <a:rPr lang="en-US" sz="1666">
                <a:solidFill>
                  <a:srgbClr val="1B56E8"/>
                </a:solidFill>
                <a:latin typeface="Roboto Bold"/>
              </a:rPr>
              <a:t> un to </a:t>
            </a:r>
            <a:r>
              <a:rPr lang="en-US" sz="1666" err="1">
                <a:solidFill>
                  <a:srgbClr val="1B56E8"/>
                </a:solidFill>
                <a:latin typeface="Roboto Bold"/>
              </a:rPr>
              <a:t>izmantošana</a:t>
            </a:r>
            <a:r>
              <a:rPr lang="en-US" sz="1666">
                <a:solidFill>
                  <a:srgbClr val="1B56E8"/>
                </a:solidFill>
                <a:latin typeface="Roboto Bold"/>
              </a:rPr>
              <a:t>)?</a:t>
            </a:r>
          </a:p>
        </p:txBody>
      </p:sp>
      <p:sp>
        <p:nvSpPr>
          <p:cNvPr id="77" name="TextBox 77"/>
          <p:cNvSpPr txBox="1"/>
          <p:nvPr/>
        </p:nvSpPr>
        <p:spPr>
          <a:xfrm>
            <a:off x="416796" y="5277697"/>
            <a:ext cx="11775204" cy="274627"/>
          </a:xfrm>
          <a:prstGeom prst="rect">
            <a:avLst/>
          </a:prstGeom>
        </p:spPr>
        <p:txBody>
          <a:bodyPr wrap="square" lIns="0" tIns="0" rIns="0" bIns="0" rtlCol="0" anchor="t">
            <a:spAutoFit/>
          </a:bodyPr>
          <a:lstStyle/>
          <a:p>
            <a:pPr>
              <a:lnSpc>
                <a:spcPts val="2333"/>
              </a:lnSpc>
            </a:pPr>
            <a:r>
              <a:rPr lang="en-US" sz="1666" err="1">
                <a:solidFill>
                  <a:srgbClr val="1B56E8"/>
                </a:solidFill>
                <a:latin typeface="Roboto Bold"/>
              </a:rPr>
              <a:t>Kā</a:t>
            </a:r>
            <a:r>
              <a:rPr lang="en-US" sz="1666">
                <a:solidFill>
                  <a:srgbClr val="1B56E8"/>
                </a:solidFill>
                <a:latin typeface="Roboto Bold"/>
              </a:rPr>
              <a:t> </a:t>
            </a:r>
            <a:r>
              <a:rPr lang="en-US" sz="1666" err="1">
                <a:solidFill>
                  <a:srgbClr val="1B56E8"/>
                </a:solidFill>
                <a:latin typeface="Roboto Bold"/>
              </a:rPr>
              <a:t>jūsu</a:t>
            </a:r>
            <a:r>
              <a:rPr lang="en-US" sz="1666">
                <a:solidFill>
                  <a:srgbClr val="1B56E8"/>
                </a:solidFill>
                <a:latin typeface="Roboto Bold"/>
              </a:rPr>
              <a:t> </a:t>
            </a:r>
            <a:r>
              <a:rPr lang="en-US" sz="1666" err="1">
                <a:solidFill>
                  <a:srgbClr val="1B56E8"/>
                </a:solidFill>
                <a:latin typeface="Roboto Bold"/>
              </a:rPr>
              <a:t>uzņēmums</a:t>
            </a:r>
            <a:r>
              <a:rPr lang="en-US" sz="1666">
                <a:solidFill>
                  <a:srgbClr val="1B56E8"/>
                </a:solidFill>
                <a:latin typeface="Roboto Bold"/>
              </a:rPr>
              <a:t> </a:t>
            </a:r>
            <a:r>
              <a:rPr lang="en-US" sz="1666" err="1">
                <a:solidFill>
                  <a:srgbClr val="1B56E8"/>
                </a:solidFill>
                <a:latin typeface="Roboto Bold"/>
              </a:rPr>
              <a:t>rīkojas</a:t>
            </a:r>
            <a:r>
              <a:rPr lang="en-US" sz="1666">
                <a:solidFill>
                  <a:srgbClr val="1B56E8"/>
                </a:solidFill>
                <a:latin typeface="Roboto Bold"/>
              </a:rPr>
              <a:t>, </a:t>
            </a:r>
            <a:r>
              <a:rPr lang="en-US" sz="1666" err="1">
                <a:solidFill>
                  <a:srgbClr val="1B56E8"/>
                </a:solidFill>
                <a:latin typeface="Roboto Bold"/>
              </a:rPr>
              <a:t>lai</a:t>
            </a:r>
            <a:r>
              <a:rPr lang="en-US" sz="1666">
                <a:solidFill>
                  <a:srgbClr val="1B56E8"/>
                </a:solidFill>
                <a:latin typeface="Roboto Bold"/>
              </a:rPr>
              <a:t> </a:t>
            </a:r>
            <a:r>
              <a:rPr lang="en-US" sz="1666" err="1">
                <a:solidFill>
                  <a:srgbClr val="1B56E8"/>
                </a:solidFill>
                <a:latin typeface="Roboto Bold"/>
              </a:rPr>
              <a:t>pārkvalificētu</a:t>
            </a:r>
            <a:r>
              <a:rPr lang="en-US" sz="1666">
                <a:solidFill>
                  <a:srgbClr val="1B56E8"/>
                </a:solidFill>
                <a:latin typeface="Roboto Bold"/>
              </a:rPr>
              <a:t> </a:t>
            </a:r>
            <a:r>
              <a:rPr lang="en-US" sz="1666" err="1">
                <a:solidFill>
                  <a:srgbClr val="1B56E8"/>
                </a:solidFill>
                <a:latin typeface="Roboto Bold"/>
              </a:rPr>
              <a:t>darbiniekus</a:t>
            </a:r>
            <a:r>
              <a:rPr lang="en-US" sz="1666">
                <a:solidFill>
                  <a:srgbClr val="1B56E8"/>
                </a:solidFill>
                <a:latin typeface="Roboto Bold"/>
              </a:rPr>
              <a:t> un </a:t>
            </a:r>
            <a:r>
              <a:rPr lang="en-US" sz="1666" err="1">
                <a:solidFill>
                  <a:srgbClr val="1B56E8"/>
                </a:solidFill>
                <a:latin typeface="Roboto Bold"/>
              </a:rPr>
              <a:t>paaugstinātu</a:t>
            </a:r>
            <a:r>
              <a:rPr lang="en-US" sz="1666">
                <a:solidFill>
                  <a:srgbClr val="1B56E8"/>
                </a:solidFill>
                <a:latin typeface="Roboto Bold"/>
              </a:rPr>
              <a:t> </a:t>
            </a:r>
            <a:r>
              <a:rPr lang="en-US" sz="1666" err="1">
                <a:solidFill>
                  <a:srgbClr val="1B56E8"/>
                </a:solidFill>
                <a:latin typeface="Roboto Bold"/>
              </a:rPr>
              <a:t>viņu</a:t>
            </a:r>
            <a:r>
              <a:rPr lang="en-US" sz="1666">
                <a:solidFill>
                  <a:srgbClr val="1B56E8"/>
                </a:solidFill>
                <a:latin typeface="Roboto Bold"/>
              </a:rPr>
              <a:t> </a:t>
            </a:r>
            <a:r>
              <a:rPr lang="en-US" sz="1666" err="1">
                <a:solidFill>
                  <a:srgbClr val="1B56E8"/>
                </a:solidFill>
                <a:latin typeface="Roboto Bold"/>
              </a:rPr>
              <a:t>kvalifikāciju</a:t>
            </a:r>
            <a:r>
              <a:rPr lang="en-US" sz="1666">
                <a:solidFill>
                  <a:srgbClr val="1B56E8"/>
                </a:solidFill>
                <a:latin typeface="Roboto Bold"/>
              </a:rPr>
              <a:t> </a:t>
            </a:r>
            <a:r>
              <a:rPr lang="en-US" sz="1666" err="1">
                <a:solidFill>
                  <a:srgbClr val="1B56E8"/>
                </a:solidFill>
                <a:latin typeface="Roboto Bold"/>
              </a:rPr>
              <a:t>digitalizācijas</a:t>
            </a:r>
            <a:r>
              <a:rPr lang="en-US" sz="1666">
                <a:solidFill>
                  <a:srgbClr val="1B56E8"/>
                </a:solidFill>
                <a:latin typeface="Roboto Bold"/>
              </a:rPr>
              <a:t> </a:t>
            </a:r>
            <a:r>
              <a:rPr lang="en-US" sz="1666" err="1">
                <a:solidFill>
                  <a:srgbClr val="1B56E8"/>
                </a:solidFill>
                <a:latin typeface="Roboto Bold"/>
              </a:rPr>
              <a:t>vajadzībām</a:t>
            </a:r>
            <a:r>
              <a:rPr lang="en-US" sz="1666">
                <a:solidFill>
                  <a:srgbClr val="1B56E8"/>
                </a:solidFill>
                <a:latin typeface="Roboto Bold"/>
              </a:rPr>
              <a:t>?</a:t>
            </a:r>
          </a:p>
        </p:txBody>
      </p:sp>
      <p:pic>
        <p:nvPicPr>
          <p:cNvPr id="79" name="Picture 78">
            <a:extLst>
              <a:ext uri="{FF2B5EF4-FFF2-40B4-BE49-F238E27FC236}">
                <a16:creationId xmlns:a16="http://schemas.microsoft.com/office/drawing/2014/main" id="{0F50304F-77EC-1E6B-2F53-162BFAB750E0}"/>
              </a:ext>
            </a:extLst>
          </p:cNvPr>
          <p:cNvPicPr>
            <a:picLocks noChangeAspect="1"/>
          </p:cNvPicPr>
          <p:nvPr/>
        </p:nvPicPr>
        <p:blipFill>
          <a:blip r:embed="rId4"/>
          <a:stretch>
            <a:fillRect/>
          </a:stretch>
        </p:blipFill>
        <p:spPr>
          <a:xfrm>
            <a:off x="481569" y="5861236"/>
            <a:ext cx="3083721" cy="58009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FE2B9BCB-76C0-8367-F65B-F55A70BC5DF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89" t="-7692" r="-13231" b="-19366"/>
            </a:stretch>
          </a:blipFill>
        </p:spPr>
        <p:txBody>
          <a:bodyPr/>
          <a:lstStyle/>
          <a:p>
            <a:endParaRPr lang="lv-LV" sz="1200"/>
          </a:p>
        </p:txBody>
      </p:sp>
      <p:sp>
        <p:nvSpPr>
          <p:cNvPr id="3" name="TextBox 2">
            <a:extLst>
              <a:ext uri="{FF2B5EF4-FFF2-40B4-BE49-F238E27FC236}">
                <a16:creationId xmlns:a16="http://schemas.microsoft.com/office/drawing/2014/main" id="{CDA94DBD-D88B-A9EC-5933-D425B0E6D25C}"/>
              </a:ext>
            </a:extLst>
          </p:cNvPr>
          <p:cNvSpPr txBox="1"/>
          <p:nvPr/>
        </p:nvSpPr>
        <p:spPr>
          <a:xfrm>
            <a:off x="6648611" y="4674114"/>
            <a:ext cx="5443118" cy="2049487"/>
          </a:xfrm>
          <a:prstGeom prst="rect">
            <a:avLst/>
          </a:prstGeom>
        </p:spPr>
        <p:txBody>
          <a:bodyPr vert="horz" lIns="60960" tIns="30480" rIns="60960" bIns="30480" rtlCol="0" anchor="t">
            <a:normAutofit/>
          </a:bodyPr>
          <a:lstStyle/>
          <a:p>
            <a:pPr defTabSz="609630">
              <a:lnSpc>
                <a:spcPct val="90000"/>
              </a:lnSpc>
              <a:spcAft>
                <a:spcPts val="400"/>
              </a:spcAft>
            </a:pPr>
            <a:r>
              <a:rPr lang="en-US" sz="1900" b="1">
                <a:latin typeface="Roboto"/>
                <a:ea typeface="Roboto"/>
                <a:cs typeface="Arial"/>
              </a:rPr>
              <a:t>EDIC </a:t>
            </a:r>
            <a:r>
              <a:rPr lang="en-US" sz="1900" b="1" err="1">
                <a:latin typeface="Roboto"/>
                <a:ea typeface="Roboto"/>
                <a:cs typeface="Arial"/>
              </a:rPr>
              <a:t>izveides</a:t>
            </a:r>
            <a:r>
              <a:rPr lang="en-US" sz="1900" b="1">
                <a:latin typeface="Roboto"/>
                <a:ea typeface="Roboto"/>
                <a:cs typeface="Arial"/>
              </a:rPr>
              <a:t> </a:t>
            </a:r>
            <a:r>
              <a:rPr lang="en-US" sz="1900" b="1" err="1">
                <a:latin typeface="Roboto"/>
                <a:ea typeface="Roboto"/>
                <a:cs typeface="Arial"/>
              </a:rPr>
              <a:t>mērķis</a:t>
            </a:r>
            <a:r>
              <a:rPr lang="lv-LV" sz="1900" b="1">
                <a:latin typeface="Roboto"/>
                <a:ea typeface="Roboto"/>
                <a:cs typeface="Arial"/>
              </a:rPr>
              <a:t>:</a:t>
            </a:r>
          </a:p>
          <a:p>
            <a:pPr defTabSz="609630">
              <a:lnSpc>
                <a:spcPct val="90000"/>
              </a:lnSpc>
              <a:spcBef>
                <a:spcPts val="1200"/>
              </a:spcBef>
              <a:spcAft>
                <a:spcPts val="400"/>
              </a:spcAft>
            </a:pPr>
            <a:r>
              <a:rPr lang="en-US" sz="1600" err="1">
                <a:latin typeface="Roboto"/>
                <a:ea typeface="Roboto"/>
                <a:cs typeface="Arial"/>
              </a:rPr>
              <a:t>veicināt</a:t>
            </a:r>
            <a:r>
              <a:rPr lang="en-US" sz="1600">
                <a:latin typeface="Roboto"/>
                <a:ea typeface="Roboto"/>
                <a:cs typeface="Arial"/>
              </a:rPr>
              <a:t> </a:t>
            </a:r>
            <a:r>
              <a:rPr lang="en-US" sz="1600" err="1">
                <a:latin typeface="Roboto"/>
                <a:ea typeface="Roboto"/>
                <a:cs typeface="Arial"/>
              </a:rPr>
              <a:t>mazo</a:t>
            </a:r>
            <a:r>
              <a:rPr lang="en-US" sz="1600">
                <a:latin typeface="Roboto"/>
                <a:ea typeface="Roboto"/>
                <a:cs typeface="Arial"/>
              </a:rPr>
              <a:t> un </a:t>
            </a:r>
            <a:r>
              <a:rPr lang="en-US" sz="1600" err="1">
                <a:latin typeface="Roboto"/>
                <a:ea typeface="Roboto"/>
                <a:cs typeface="Arial"/>
              </a:rPr>
              <a:t>vidējo</a:t>
            </a:r>
            <a:r>
              <a:rPr lang="en-US" sz="1600">
                <a:latin typeface="Roboto"/>
                <a:ea typeface="Roboto"/>
                <a:cs typeface="Arial"/>
              </a:rPr>
              <a:t> </a:t>
            </a:r>
            <a:r>
              <a:rPr lang="en-US" sz="1600" err="1">
                <a:latin typeface="Roboto"/>
                <a:ea typeface="Roboto"/>
                <a:cs typeface="Arial"/>
              </a:rPr>
              <a:t>uzņēmumu</a:t>
            </a:r>
            <a:r>
              <a:rPr lang="en-US" sz="1600">
                <a:latin typeface="Roboto"/>
                <a:ea typeface="Roboto"/>
                <a:cs typeface="Arial"/>
              </a:rPr>
              <a:t> </a:t>
            </a:r>
            <a:r>
              <a:rPr lang="lv-LV" sz="1600">
                <a:latin typeface="Roboto"/>
                <a:ea typeface="Roboto"/>
                <a:cs typeface="Arial"/>
              </a:rPr>
              <a:t>biznesa</a:t>
            </a:r>
            <a:r>
              <a:rPr lang="en-US" sz="1600">
                <a:latin typeface="Roboto"/>
                <a:ea typeface="Roboto"/>
                <a:cs typeface="Arial"/>
              </a:rPr>
              <a:t> </a:t>
            </a:r>
            <a:r>
              <a:rPr lang="en-US" sz="1600" err="1">
                <a:latin typeface="Roboto"/>
                <a:ea typeface="Roboto"/>
                <a:cs typeface="Arial"/>
              </a:rPr>
              <a:t>procesu</a:t>
            </a:r>
            <a:r>
              <a:rPr lang="en-US" sz="1600">
                <a:latin typeface="Roboto"/>
                <a:ea typeface="Roboto"/>
                <a:cs typeface="Arial"/>
              </a:rPr>
              <a:t>, </a:t>
            </a:r>
            <a:r>
              <a:rPr lang="en-US" sz="1600" err="1">
                <a:latin typeface="Roboto"/>
                <a:ea typeface="Roboto"/>
                <a:cs typeface="Arial"/>
              </a:rPr>
              <a:t>produktu</a:t>
            </a:r>
            <a:r>
              <a:rPr lang="en-US" sz="1600">
                <a:latin typeface="Roboto"/>
                <a:ea typeface="Roboto"/>
                <a:cs typeface="Arial"/>
              </a:rPr>
              <a:t> </a:t>
            </a:r>
            <a:r>
              <a:rPr lang="en-US" sz="1600" err="1">
                <a:latin typeface="Roboto"/>
                <a:ea typeface="Roboto"/>
                <a:cs typeface="Arial"/>
              </a:rPr>
              <a:t>vai</a:t>
            </a:r>
            <a:r>
              <a:rPr lang="en-US" sz="1600">
                <a:latin typeface="Roboto"/>
                <a:ea typeface="Roboto"/>
                <a:cs typeface="Arial"/>
              </a:rPr>
              <a:t> </a:t>
            </a:r>
            <a:r>
              <a:rPr lang="en-US" sz="1600" err="1">
                <a:latin typeface="Roboto"/>
                <a:ea typeface="Roboto"/>
                <a:cs typeface="Arial"/>
              </a:rPr>
              <a:t>pakalpojumu</a:t>
            </a:r>
            <a:r>
              <a:rPr lang="en-US" sz="1600">
                <a:latin typeface="Roboto"/>
                <a:ea typeface="Roboto"/>
                <a:cs typeface="Arial"/>
              </a:rPr>
              <a:t> </a:t>
            </a:r>
            <a:r>
              <a:rPr lang="en-US" sz="1600" err="1">
                <a:latin typeface="Roboto"/>
                <a:ea typeface="Roboto"/>
                <a:cs typeface="Arial"/>
              </a:rPr>
              <a:t>konkurētspēju</a:t>
            </a:r>
            <a:r>
              <a:rPr lang="en-US" sz="1600">
                <a:latin typeface="Roboto"/>
                <a:ea typeface="Roboto"/>
                <a:cs typeface="Arial"/>
              </a:rPr>
              <a:t>, </a:t>
            </a:r>
            <a:r>
              <a:rPr lang="en-US" sz="1600" err="1">
                <a:latin typeface="Roboto"/>
                <a:ea typeface="Roboto"/>
                <a:cs typeface="Arial"/>
              </a:rPr>
              <a:t>izmantojot</a:t>
            </a:r>
            <a:r>
              <a:rPr lang="en-US" sz="1600">
                <a:latin typeface="Roboto"/>
                <a:ea typeface="Roboto"/>
                <a:cs typeface="Arial"/>
              </a:rPr>
              <a:t> </a:t>
            </a:r>
            <a:r>
              <a:rPr lang="en-US" sz="1600" err="1">
                <a:latin typeface="Roboto"/>
                <a:ea typeface="Roboto"/>
                <a:cs typeface="Arial"/>
              </a:rPr>
              <a:t>digitālās</a:t>
            </a:r>
            <a:r>
              <a:rPr lang="en-US" sz="1600">
                <a:latin typeface="Roboto"/>
                <a:ea typeface="Roboto"/>
                <a:cs typeface="Arial"/>
              </a:rPr>
              <a:t> </a:t>
            </a:r>
            <a:r>
              <a:rPr lang="en-US" sz="1600" err="1">
                <a:latin typeface="Roboto"/>
                <a:ea typeface="Roboto"/>
                <a:cs typeface="Arial"/>
              </a:rPr>
              <a:t>tehnoloģijas</a:t>
            </a:r>
            <a:endParaRPr lang="lv-LV" sz="1600">
              <a:latin typeface="Roboto"/>
              <a:ea typeface="Roboto"/>
              <a:cs typeface="Arial"/>
            </a:endParaRPr>
          </a:p>
          <a:p>
            <a:pPr defTabSz="609630">
              <a:lnSpc>
                <a:spcPct val="90000"/>
              </a:lnSpc>
              <a:spcBef>
                <a:spcPts val="1200"/>
              </a:spcBef>
              <a:spcAft>
                <a:spcPts val="400"/>
              </a:spcAft>
            </a:pPr>
            <a:r>
              <a:rPr lang="en-US" sz="1600" err="1">
                <a:latin typeface="Roboto"/>
                <a:ea typeface="Roboto"/>
                <a:cs typeface="Arial"/>
              </a:rPr>
              <a:t>nodrošin</a:t>
            </a:r>
            <a:r>
              <a:rPr lang="lv-LV" sz="1600">
                <a:latin typeface="Roboto"/>
                <a:ea typeface="Roboto"/>
                <a:cs typeface="Arial"/>
              </a:rPr>
              <a:t>ā</a:t>
            </a:r>
            <a:r>
              <a:rPr lang="en-US" sz="1600">
                <a:latin typeface="Roboto"/>
                <a:ea typeface="Roboto"/>
                <a:cs typeface="Arial"/>
              </a:rPr>
              <a:t>t </a:t>
            </a:r>
            <a:r>
              <a:rPr lang="en-US" sz="1600" err="1">
                <a:latin typeface="Roboto"/>
                <a:ea typeface="Roboto"/>
                <a:cs typeface="Arial"/>
              </a:rPr>
              <a:t>piekļuvi</a:t>
            </a:r>
            <a:r>
              <a:rPr lang="en-US" sz="1600">
                <a:latin typeface="Roboto"/>
                <a:ea typeface="Roboto"/>
                <a:cs typeface="Arial"/>
              </a:rPr>
              <a:t> </a:t>
            </a:r>
            <a:r>
              <a:rPr lang="en-US" sz="1600" err="1">
                <a:latin typeface="Roboto"/>
                <a:ea typeface="Roboto"/>
                <a:cs typeface="Arial"/>
              </a:rPr>
              <a:t>tehniskajām</a:t>
            </a:r>
            <a:r>
              <a:rPr lang="en-US" sz="1600">
                <a:latin typeface="Roboto"/>
                <a:ea typeface="Roboto"/>
                <a:cs typeface="Arial"/>
              </a:rPr>
              <a:t> </a:t>
            </a:r>
            <a:r>
              <a:rPr lang="en-US" sz="1600" err="1">
                <a:latin typeface="Roboto"/>
                <a:ea typeface="Roboto"/>
                <a:cs typeface="Arial"/>
              </a:rPr>
              <a:t>zināšanām</a:t>
            </a:r>
            <a:r>
              <a:rPr lang="en-US" sz="1600">
                <a:latin typeface="Roboto"/>
                <a:ea typeface="Roboto"/>
                <a:cs typeface="Arial"/>
              </a:rPr>
              <a:t> un </a:t>
            </a:r>
            <a:r>
              <a:rPr lang="en-US" sz="1600" err="1">
                <a:latin typeface="Roboto"/>
                <a:ea typeface="Roboto"/>
                <a:cs typeface="Arial"/>
              </a:rPr>
              <a:t>eksperimentiem</a:t>
            </a:r>
            <a:r>
              <a:rPr lang="en-US" sz="1600">
                <a:latin typeface="Roboto"/>
                <a:ea typeface="Roboto"/>
                <a:cs typeface="Arial"/>
              </a:rPr>
              <a:t> </a:t>
            </a:r>
            <a:r>
              <a:rPr lang="en-US" sz="1600" err="1">
                <a:latin typeface="Roboto"/>
                <a:ea typeface="Roboto"/>
                <a:cs typeface="Arial"/>
              </a:rPr>
              <a:t>visā</a:t>
            </a:r>
            <a:r>
              <a:rPr lang="en-US" sz="1600">
                <a:latin typeface="Roboto"/>
                <a:ea typeface="Roboto"/>
                <a:cs typeface="Arial"/>
              </a:rPr>
              <a:t> </a:t>
            </a:r>
            <a:r>
              <a:rPr lang="en-US" sz="1600" err="1">
                <a:latin typeface="Roboto"/>
                <a:ea typeface="Roboto"/>
                <a:cs typeface="Arial"/>
              </a:rPr>
              <a:t>Eiropā</a:t>
            </a:r>
            <a:endParaRPr lang="en-US" sz="1600">
              <a:latin typeface="Roboto"/>
              <a:ea typeface="Roboto"/>
              <a:cs typeface="Arial"/>
            </a:endParaRPr>
          </a:p>
        </p:txBody>
      </p:sp>
      <p:grpSp>
        <p:nvGrpSpPr>
          <p:cNvPr id="4" name="Group 3">
            <a:extLst>
              <a:ext uri="{FF2B5EF4-FFF2-40B4-BE49-F238E27FC236}">
                <a16:creationId xmlns:a16="http://schemas.microsoft.com/office/drawing/2014/main" id="{1EADB750-B6AA-720F-ABB4-C2B4AB37F6AF}"/>
              </a:ext>
            </a:extLst>
          </p:cNvPr>
          <p:cNvGrpSpPr/>
          <p:nvPr/>
        </p:nvGrpSpPr>
        <p:grpSpPr>
          <a:xfrm>
            <a:off x="9214763" y="253924"/>
            <a:ext cx="2800619" cy="3728690"/>
            <a:chOff x="11108015" y="895548"/>
            <a:chExt cx="3247025" cy="4850544"/>
          </a:xfrm>
        </p:grpSpPr>
        <p:sp>
          <p:nvSpPr>
            <p:cNvPr id="58" name="TextBox 57">
              <a:extLst>
                <a:ext uri="{FF2B5EF4-FFF2-40B4-BE49-F238E27FC236}">
                  <a16:creationId xmlns:a16="http://schemas.microsoft.com/office/drawing/2014/main" id="{B397EB4D-6A4D-4F0B-3B7D-E67E58C7FCE3}"/>
                </a:ext>
              </a:extLst>
            </p:cNvPr>
            <p:cNvSpPr txBox="1"/>
            <p:nvPr/>
          </p:nvSpPr>
          <p:spPr>
            <a:xfrm>
              <a:off x="11108015" y="4504671"/>
              <a:ext cx="3247025" cy="1241421"/>
            </a:xfrm>
            <a:prstGeom prst="rect">
              <a:avLst/>
            </a:prstGeom>
            <a:noFill/>
          </p:spPr>
          <p:txBody>
            <a:bodyPr wrap="square" lIns="91440" tIns="45720" rIns="91440" bIns="45720" anchor="t">
              <a:spAutoFit/>
            </a:bodyPr>
            <a:lstStyle/>
            <a:p>
              <a:pPr marL="67310" algn="ctr" defTabSz="655141">
                <a:defRPr/>
              </a:pPr>
              <a:r>
                <a:rPr lang="lv-LV" sz="1850" b="1">
                  <a:latin typeface="Roboto"/>
                  <a:ea typeface="Roboto"/>
                  <a:cs typeface="Arial"/>
                </a:rPr>
                <a:t>Jaunu digitālu produktu/ platformu attīstība</a:t>
              </a:r>
              <a:endParaRPr lang="lv-LV" sz="1850">
                <a:latin typeface="Roboto"/>
                <a:ea typeface="Roboto"/>
                <a:cs typeface="Arial"/>
              </a:endParaRPr>
            </a:p>
          </p:txBody>
        </p:sp>
        <p:pic>
          <p:nvPicPr>
            <p:cNvPr id="59" name="Graphic 58" descr="Lightbulb and gear with solid fill">
              <a:extLst>
                <a:ext uri="{FF2B5EF4-FFF2-40B4-BE49-F238E27FC236}">
                  <a16:creationId xmlns:a16="http://schemas.microsoft.com/office/drawing/2014/main" id="{1C084F57-D2F1-E22A-B1FF-A2EF6C471A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09021" y="2979837"/>
              <a:ext cx="975615" cy="1104900"/>
            </a:xfrm>
            <a:prstGeom prst="rect">
              <a:avLst/>
            </a:prstGeom>
          </p:spPr>
        </p:pic>
        <p:pic>
          <p:nvPicPr>
            <p:cNvPr id="64" name="Picture 4">
              <a:extLst>
                <a:ext uri="{FF2B5EF4-FFF2-40B4-BE49-F238E27FC236}">
                  <a16:creationId xmlns:a16="http://schemas.microsoft.com/office/drawing/2014/main" id="{9939DCDD-1FD5-8069-9446-ABE59C25DDB5}"/>
                </a:ext>
              </a:extLst>
            </p:cNvPr>
            <p:cNvPicPr>
              <a:picLocks noChangeAspect="1"/>
            </p:cNvPicPr>
            <p:nvPr/>
          </p:nvPicPr>
          <p:blipFill>
            <a:blip r:embed="rId6"/>
            <a:srcRect t="6844"/>
            <a:stretch>
              <a:fillRect/>
            </a:stretch>
          </p:blipFill>
          <p:spPr>
            <a:xfrm>
              <a:off x="11412763" y="895548"/>
              <a:ext cx="2395746" cy="2227719"/>
            </a:xfrm>
            <a:prstGeom prst="rect">
              <a:avLst/>
            </a:prstGeom>
          </p:spPr>
        </p:pic>
      </p:grpSp>
      <p:grpSp>
        <p:nvGrpSpPr>
          <p:cNvPr id="5" name="Group 4">
            <a:extLst>
              <a:ext uri="{FF2B5EF4-FFF2-40B4-BE49-F238E27FC236}">
                <a16:creationId xmlns:a16="http://schemas.microsoft.com/office/drawing/2014/main" id="{664D9008-4F74-32E3-B2AD-AB25F07AD745}"/>
              </a:ext>
            </a:extLst>
          </p:cNvPr>
          <p:cNvGrpSpPr/>
          <p:nvPr/>
        </p:nvGrpSpPr>
        <p:grpSpPr>
          <a:xfrm>
            <a:off x="5642041" y="836969"/>
            <a:ext cx="3658972" cy="2858320"/>
            <a:chOff x="14352064" y="1790395"/>
            <a:chExt cx="3935936" cy="3079484"/>
          </a:xfrm>
        </p:grpSpPr>
        <p:sp>
          <p:nvSpPr>
            <p:cNvPr id="62" name="TextBox 61">
              <a:extLst>
                <a:ext uri="{FF2B5EF4-FFF2-40B4-BE49-F238E27FC236}">
                  <a16:creationId xmlns:a16="http://schemas.microsoft.com/office/drawing/2014/main" id="{18733C82-7C78-FBCD-AF07-3BA2AC2558B7}"/>
                </a:ext>
              </a:extLst>
            </p:cNvPr>
            <p:cNvSpPr txBox="1"/>
            <p:nvPr/>
          </p:nvSpPr>
          <p:spPr>
            <a:xfrm>
              <a:off x="14352064" y="4151294"/>
              <a:ext cx="3935936" cy="718585"/>
            </a:xfrm>
            <a:prstGeom prst="rect">
              <a:avLst/>
            </a:prstGeom>
            <a:noFill/>
          </p:spPr>
          <p:txBody>
            <a:bodyPr wrap="square" lIns="91440" tIns="45720" rIns="91440" bIns="45720" anchor="t">
              <a:spAutoFit/>
            </a:bodyPr>
            <a:lstStyle/>
            <a:p>
              <a:pPr algn="ctr" defTabSz="609630"/>
              <a:r>
                <a:rPr lang="lv-LV" sz="1850" b="1">
                  <a:solidFill>
                    <a:srgbClr val="E8262D"/>
                  </a:solidFill>
                  <a:latin typeface="Roboto"/>
                  <a:ea typeface="Roboto"/>
                  <a:cs typeface="Arial"/>
                </a:rPr>
                <a:t>Iekšējo procesu</a:t>
              </a:r>
            </a:p>
            <a:p>
              <a:pPr algn="ctr" defTabSz="609630"/>
              <a:r>
                <a:rPr lang="lv-LV" sz="1850" b="1" err="1">
                  <a:solidFill>
                    <a:srgbClr val="E8262D"/>
                  </a:solidFill>
                  <a:latin typeface="Roboto"/>
                  <a:ea typeface="Roboto"/>
                  <a:cs typeface="Arial"/>
                </a:rPr>
                <a:t>digitalizācija</a:t>
              </a:r>
              <a:endParaRPr lang="lv-LV" sz="1850">
                <a:solidFill>
                  <a:srgbClr val="E8262D"/>
                </a:solidFill>
                <a:latin typeface="Roboto"/>
                <a:ea typeface="Roboto"/>
                <a:cs typeface="Arial"/>
              </a:endParaRPr>
            </a:p>
          </p:txBody>
        </p:sp>
        <p:pic>
          <p:nvPicPr>
            <p:cNvPr id="63" name="Graphic 62" descr="Influencer outline">
              <a:extLst>
                <a:ext uri="{FF2B5EF4-FFF2-40B4-BE49-F238E27FC236}">
                  <a16:creationId xmlns:a16="http://schemas.microsoft.com/office/drawing/2014/main" id="{F048AD89-B3EE-5D0F-C1F4-F87A2B9B5B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544843" y="2727567"/>
              <a:ext cx="1371600" cy="1371600"/>
            </a:xfrm>
            <a:prstGeom prst="rect">
              <a:avLst/>
            </a:prstGeom>
          </p:spPr>
        </p:pic>
        <p:pic>
          <p:nvPicPr>
            <p:cNvPr id="65" name="Picture 64" descr="Text&#10;&#10;Description automatically generated with low confidence">
              <a:extLst>
                <a:ext uri="{FF2B5EF4-FFF2-40B4-BE49-F238E27FC236}">
                  <a16:creationId xmlns:a16="http://schemas.microsoft.com/office/drawing/2014/main" id="{50568BA8-5F9D-29C3-5ED2-82E9AA854F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64113" y="1790395"/>
              <a:ext cx="2479046" cy="638890"/>
            </a:xfrm>
            <a:prstGeom prst="rect">
              <a:avLst/>
            </a:prstGeom>
          </p:spPr>
        </p:pic>
      </p:grpSp>
      <p:cxnSp>
        <p:nvCxnSpPr>
          <p:cNvPr id="67" name="Straight Connector 66">
            <a:extLst>
              <a:ext uri="{FF2B5EF4-FFF2-40B4-BE49-F238E27FC236}">
                <a16:creationId xmlns:a16="http://schemas.microsoft.com/office/drawing/2014/main" id="{67893BBD-0E83-6F1C-B671-EA5AD3A9E161}"/>
              </a:ext>
            </a:extLst>
          </p:cNvPr>
          <p:cNvCxnSpPr>
            <a:cxnSpLocks/>
          </p:cNvCxnSpPr>
          <p:nvPr/>
        </p:nvCxnSpPr>
        <p:spPr>
          <a:xfrm>
            <a:off x="9214763" y="844781"/>
            <a:ext cx="0" cy="2997203"/>
          </a:xfrm>
          <a:prstGeom prst="line">
            <a:avLst/>
          </a:prstGeom>
        </p:spPr>
        <p:style>
          <a:lnRef idx="1">
            <a:schemeClr val="dk1"/>
          </a:lnRef>
          <a:fillRef idx="0">
            <a:schemeClr val="dk1"/>
          </a:fillRef>
          <a:effectRef idx="0">
            <a:schemeClr val="dk1"/>
          </a:effectRef>
          <a:fontRef idx="minor">
            <a:schemeClr val="tx1"/>
          </a:fontRef>
        </p:style>
      </p:cxnSp>
      <p:pic>
        <p:nvPicPr>
          <p:cNvPr id="7" name="Attēls 6">
            <a:extLst>
              <a:ext uri="{FF2B5EF4-FFF2-40B4-BE49-F238E27FC236}">
                <a16:creationId xmlns:a16="http://schemas.microsoft.com/office/drawing/2014/main" id="{C803A6B1-10D7-F87E-EFB9-645F129AEB0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l="32716" t="10059" r="25773"/>
          <a:stretch/>
        </p:blipFill>
        <p:spPr>
          <a:xfrm>
            <a:off x="1" y="0"/>
            <a:ext cx="5840260" cy="6858000"/>
          </a:xfrm>
          <a:prstGeom prst="rect">
            <a:avLst/>
          </a:prstGeom>
        </p:spPr>
      </p:pic>
      <p:pic>
        <p:nvPicPr>
          <p:cNvPr id="6" name="Grafika 5" descr="Checkbox Checked with solid fill">
            <a:extLst>
              <a:ext uri="{FF2B5EF4-FFF2-40B4-BE49-F238E27FC236}">
                <a16:creationId xmlns:a16="http://schemas.microsoft.com/office/drawing/2014/main" id="{C1A8E952-2D61-03AC-DDB8-823623F2976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96639" y="5100222"/>
            <a:ext cx="351972" cy="351972"/>
          </a:xfrm>
          <a:prstGeom prst="rect">
            <a:avLst/>
          </a:prstGeom>
        </p:spPr>
      </p:pic>
      <p:pic>
        <p:nvPicPr>
          <p:cNvPr id="8" name="Grafika 7" descr="Checkbox Checked with solid fill">
            <a:extLst>
              <a:ext uri="{FF2B5EF4-FFF2-40B4-BE49-F238E27FC236}">
                <a16:creationId xmlns:a16="http://schemas.microsoft.com/office/drawing/2014/main" id="{8799F50B-CD62-BF56-6361-F2C8A8D73C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96639" y="5973666"/>
            <a:ext cx="351972" cy="351972"/>
          </a:xfrm>
          <a:prstGeom prst="rect">
            <a:avLst/>
          </a:prstGeom>
        </p:spPr>
      </p:pic>
      <p:sp>
        <p:nvSpPr>
          <p:cNvPr id="2" name="TextBox 1">
            <a:extLst>
              <a:ext uri="{FF2B5EF4-FFF2-40B4-BE49-F238E27FC236}">
                <a16:creationId xmlns:a16="http://schemas.microsoft.com/office/drawing/2014/main" id="{A54F0FB0-6ECA-F65E-A918-EDB83316DA39}"/>
              </a:ext>
            </a:extLst>
          </p:cNvPr>
          <p:cNvSpPr txBox="1"/>
          <p:nvPr/>
        </p:nvSpPr>
        <p:spPr>
          <a:xfrm>
            <a:off x="6319227" y="3980813"/>
            <a:ext cx="2304600" cy="369332"/>
          </a:xfrm>
          <a:prstGeom prst="rect">
            <a:avLst/>
          </a:prstGeom>
          <a:noFill/>
        </p:spPr>
        <p:txBody>
          <a:bodyPr wrap="square" rtlCol="0">
            <a:spAutoFit/>
          </a:bodyPr>
          <a:lstStyle/>
          <a:p>
            <a:pPr algn="ctr"/>
            <a:r>
              <a:rPr lang="lv-LV">
                <a:latin typeface="Roboto "/>
                <a:hlinkClick r:id="rId14"/>
              </a:rPr>
              <a:t>www.edic.lv</a:t>
            </a:r>
            <a:r>
              <a:rPr lang="lv-LV">
                <a:latin typeface="Roboto "/>
              </a:rPr>
              <a:t> </a:t>
            </a:r>
          </a:p>
        </p:txBody>
      </p:sp>
      <p:sp>
        <p:nvSpPr>
          <p:cNvPr id="9" name="TextBox 8">
            <a:extLst>
              <a:ext uri="{FF2B5EF4-FFF2-40B4-BE49-F238E27FC236}">
                <a16:creationId xmlns:a16="http://schemas.microsoft.com/office/drawing/2014/main" id="{1146DD99-DC39-7749-AC54-2DFE7A067B78}"/>
              </a:ext>
            </a:extLst>
          </p:cNvPr>
          <p:cNvSpPr txBox="1"/>
          <p:nvPr/>
        </p:nvSpPr>
        <p:spPr>
          <a:xfrm>
            <a:off x="9432844" y="3979462"/>
            <a:ext cx="2304600" cy="369332"/>
          </a:xfrm>
          <a:prstGeom prst="rect">
            <a:avLst/>
          </a:prstGeom>
          <a:noFill/>
        </p:spPr>
        <p:txBody>
          <a:bodyPr wrap="square" rtlCol="0">
            <a:spAutoFit/>
          </a:bodyPr>
          <a:lstStyle/>
          <a:p>
            <a:pPr algn="ctr"/>
            <a:r>
              <a:rPr lang="lv-LV">
                <a:latin typeface="Roboto "/>
                <a:hlinkClick r:id="rId14"/>
              </a:rPr>
              <a:t>www.digitallatvia.lv</a:t>
            </a:r>
            <a:r>
              <a:rPr lang="lv-LV">
                <a:latin typeface="Roboto "/>
              </a:rPr>
              <a:t> </a:t>
            </a:r>
          </a:p>
        </p:txBody>
      </p:sp>
    </p:spTree>
    <p:extLst>
      <p:ext uri="{BB962C8B-B14F-4D97-AF65-F5344CB8AC3E}">
        <p14:creationId xmlns:p14="http://schemas.microsoft.com/office/powerpoint/2010/main" val="1053747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grpSp>
        <p:nvGrpSpPr>
          <p:cNvPr id="3" name="Group 3"/>
          <p:cNvGrpSpPr/>
          <p:nvPr/>
        </p:nvGrpSpPr>
        <p:grpSpPr>
          <a:xfrm>
            <a:off x="920939" y="1609705"/>
            <a:ext cx="5580641" cy="4054531"/>
            <a:chOff x="0" y="0"/>
            <a:chExt cx="2204698" cy="1601790"/>
          </a:xfrm>
        </p:grpSpPr>
        <p:sp>
          <p:nvSpPr>
            <p:cNvPr id="4" name="Freeform 4"/>
            <p:cNvSpPr/>
            <p:nvPr/>
          </p:nvSpPr>
          <p:spPr>
            <a:xfrm>
              <a:off x="0" y="0"/>
              <a:ext cx="2204698" cy="1601790"/>
            </a:xfrm>
            <a:custGeom>
              <a:avLst/>
              <a:gdLst/>
              <a:ahLst/>
              <a:cxnLst/>
              <a:rect l="l" t="t" r="r" b="b"/>
              <a:pathLst>
                <a:path w="2204698" h="1601790">
                  <a:moveTo>
                    <a:pt x="0" y="0"/>
                  </a:moveTo>
                  <a:lnTo>
                    <a:pt x="2204698" y="0"/>
                  </a:lnTo>
                  <a:lnTo>
                    <a:pt x="2204698" y="1601790"/>
                  </a:lnTo>
                  <a:lnTo>
                    <a:pt x="0" y="1601790"/>
                  </a:lnTo>
                  <a:lnTo>
                    <a:pt x="0" y="0"/>
                  </a:lnTo>
                </a:path>
              </a:pathLst>
            </a:custGeom>
            <a:solidFill>
              <a:srgbClr val="0AC37F"/>
            </a:solidFill>
          </p:spPr>
          <p:txBody>
            <a:bodyPr/>
            <a:lstStyle/>
            <a:p>
              <a:endParaRPr lang="lv-LV" sz="1200"/>
            </a:p>
          </p:txBody>
        </p:sp>
        <p:sp>
          <p:nvSpPr>
            <p:cNvPr id="5" name="TextBox 5"/>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sp>
        <p:nvSpPr>
          <p:cNvPr id="6" name="Freeform 6"/>
          <p:cNvSpPr/>
          <p:nvPr/>
        </p:nvSpPr>
        <p:spPr>
          <a:xfrm>
            <a:off x="-507659" y="-187701"/>
            <a:ext cx="2313333" cy="6858000"/>
          </a:xfrm>
          <a:custGeom>
            <a:avLst/>
            <a:gdLst/>
            <a:ahLst/>
            <a:cxnLst/>
            <a:rect l="l" t="t" r="r" b="b"/>
            <a:pathLst>
              <a:path w="3470000" h="10287000">
                <a:moveTo>
                  <a:pt x="0" y="0"/>
                </a:moveTo>
                <a:lnTo>
                  <a:pt x="3470000" y="0"/>
                </a:lnTo>
                <a:lnTo>
                  <a:pt x="3470000" y="10287000"/>
                </a:lnTo>
                <a:lnTo>
                  <a:pt x="0" y="10287000"/>
                </a:lnTo>
                <a:lnTo>
                  <a:pt x="0" y="0"/>
                </a:lnTo>
                <a:close/>
              </a:path>
            </a:pathLst>
          </a:custGeom>
          <a:blipFill>
            <a:blip r:embed="rId3"/>
            <a:stretch>
              <a:fillRect l="-323412" t="-21069" r="-293680" b="-14993"/>
            </a:stretch>
          </a:blipFill>
        </p:spPr>
        <p:txBody>
          <a:bodyPr/>
          <a:lstStyle/>
          <a:p>
            <a:endParaRPr lang="lv-LV" sz="1200"/>
          </a:p>
        </p:txBody>
      </p:sp>
      <p:sp>
        <p:nvSpPr>
          <p:cNvPr id="8" name="TextBox 8"/>
          <p:cNvSpPr txBox="1"/>
          <p:nvPr/>
        </p:nvSpPr>
        <p:spPr>
          <a:xfrm>
            <a:off x="0" y="368300"/>
            <a:ext cx="12054888" cy="1729128"/>
          </a:xfrm>
          <a:prstGeom prst="rect">
            <a:avLst/>
          </a:prstGeom>
        </p:spPr>
        <p:txBody>
          <a:bodyPr lIns="0" tIns="0" rIns="0" bIns="0" rtlCol="0" anchor="t">
            <a:spAutoFit/>
          </a:bodyPr>
          <a:lstStyle/>
          <a:p>
            <a:pPr algn="ctr">
              <a:lnSpc>
                <a:spcPts val="4600"/>
              </a:lnSpc>
            </a:pPr>
            <a:r>
              <a:rPr lang="lv-LV" sz="3300" b="1" spc="167">
                <a:solidFill>
                  <a:srgbClr val="0AC380"/>
                </a:solidFill>
                <a:latin typeface="Roboto" panose="02000000000000000000" pitchFamily="2" charset="0"/>
                <a:ea typeface="Roboto" panose="02000000000000000000" pitchFamily="2" charset="0"/>
                <a:cs typeface="Roboto" panose="02000000000000000000" pitchFamily="2" charset="0"/>
              </a:rPr>
              <a:t>PIETEIKUMA IESNIEGŠANA</a:t>
            </a:r>
            <a:endParaRPr lang="en-US" sz="3300" b="1" spc="167">
              <a:solidFill>
                <a:srgbClr val="0AC380"/>
              </a:solidFill>
              <a:latin typeface="Roboto" panose="02000000000000000000" pitchFamily="2" charset="0"/>
              <a:ea typeface="Roboto" panose="02000000000000000000" pitchFamily="2" charset="0"/>
              <a:cs typeface="Roboto" panose="02000000000000000000" pitchFamily="2" charset="0"/>
            </a:endParaRPr>
          </a:p>
          <a:p>
            <a:pPr algn="ctr">
              <a:lnSpc>
                <a:spcPts val="4600"/>
              </a:lnSpc>
            </a:pPr>
            <a:r>
              <a:rPr lang="en-US" sz="3300" b="1" spc="167">
                <a:solidFill>
                  <a:srgbClr val="0AC380"/>
                </a:solidFill>
                <a:latin typeface="Roboto" panose="02000000000000000000" pitchFamily="2" charset="0"/>
                <a:ea typeface="Roboto" panose="02000000000000000000" pitchFamily="2" charset="0"/>
                <a:cs typeface="Roboto" panose="02000000000000000000" pitchFamily="2" charset="0"/>
              </a:rPr>
              <a:t>business.gov.lv</a:t>
            </a:r>
          </a:p>
          <a:p>
            <a:pPr algn="ctr">
              <a:lnSpc>
                <a:spcPts val="4600"/>
              </a:lnSpc>
              <a:spcBef>
                <a:spcPct val="0"/>
              </a:spcBef>
            </a:pPr>
            <a:endParaRPr lang="en-US" sz="3300" b="1" spc="167">
              <a:solidFill>
                <a:srgbClr val="0AC380"/>
              </a:solidFill>
              <a:latin typeface="Roboto" panose="02000000000000000000" pitchFamily="2" charset="0"/>
              <a:ea typeface="Roboto" panose="02000000000000000000" pitchFamily="2" charset="0"/>
              <a:cs typeface="Roboto" panose="02000000000000000000" pitchFamily="2" charset="0"/>
            </a:endParaRPr>
          </a:p>
        </p:txBody>
      </p:sp>
      <p:grpSp>
        <p:nvGrpSpPr>
          <p:cNvPr id="9" name="Group 9"/>
          <p:cNvGrpSpPr/>
          <p:nvPr/>
        </p:nvGrpSpPr>
        <p:grpSpPr>
          <a:xfrm rot="1008848">
            <a:off x="7689826" y="1772611"/>
            <a:ext cx="3516806" cy="3312779"/>
            <a:chOff x="0" y="0"/>
            <a:chExt cx="1389355" cy="1308752"/>
          </a:xfrm>
        </p:grpSpPr>
        <p:sp>
          <p:nvSpPr>
            <p:cNvPr id="10" name="Freeform 10"/>
            <p:cNvSpPr/>
            <p:nvPr/>
          </p:nvSpPr>
          <p:spPr>
            <a:xfrm>
              <a:off x="0" y="0"/>
              <a:ext cx="1389355" cy="1308752"/>
            </a:xfrm>
            <a:custGeom>
              <a:avLst/>
              <a:gdLst/>
              <a:ahLst/>
              <a:cxnLst/>
              <a:rect l="l" t="t" r="r" b="b"/>
              <a:pathLst>
                <a:path w="1389355" h="1308752">
                  <a:moveTo>
                    <a:pt x="0" y="0"/>
                  </a:moveTo>
                  <a:lnTo>
                    <a:pt x="1389355" y="0"/>
                  </a:lnTo>
                  <a:lnTo>
                    <a:pt x="1389355" y="1308752"/>
                  </a:lnTo>
                  <a:lnTo>
                    <a:pt x="0" y="1308752"/>
                  </a:lnTo>
                  <a:lnTo>
                    <a:pt x="0" y="0"/>
                  </a:lnTo>
                </a:path>
              </a:pathLst>
            </a:custGeom>
            <a:solidFill>
              <a:srgbClr val="1B56E8"/>
            </a:solidFill>
          </p:spPr>
          <p:txBody>
            <a:bodyPr/>
            <a:lstStyle/>
            <a:p>
              <a:endParaRPr lang="lv-LV" sz="1200"/>
            </a:p>
          </p:txBody>
        </p:sp>
        <p:sp>
          <p:nvSpPr>
            <p:cNvPr id="11" name="TextBox 11"/>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sp>
        <p:nvSpPr>
          <p:cNvPr id="12" name="Freeform 12"/>
          <p:cNvSpPr/>
          <p:nvPr/>
        </p:nvSpPr>
        <p:spPr>
          <a:xfrm>
            <a:off x="8133369" y="2108200"/>
            <a:ext cx="2629720" cy="2624982"/>
          </a:xfrm>
          <a:custGeom>
            <a:avLst/>
            <a:gdLst/>
            <a:ahLst/>
            <a:cxnLst/>
            <a:rect l="l" t="t" r="r" b="b"/>
            <a:pathLst>
              <a:path w="3944580" h="3937473">
                <a:moveTo>
                  <a:pt x="0" y="0"/>
                </a:moveTo>
                <a:lnTo>
                  <a:pt x="3944580" y="0"/>
                </a:lnTo>
                <a:lnTo>
                  <a:pt x="3944580" y="3937472"/>
                </a:lnTo>
                <a:lnTo>
                  <a:pt x="0" y="3937472"/>
                </a:lnTo>
                <a:lnTo>
                  <a:pt x="0" y="0"/>
                </a:lnTo>
                <a:close/>
              </a:path>
            </a:pathLst>
          </a:custGeom>
          <a:blipFill>
            <a:blip r:embed="rId4"/>
            <a:stretch>
              <a:fillRect/>
            </a:stretch>
          </a:blipFill>
        </p:spPr>
        <p:txBody>
          <a:bodyPr/>
          <a:lstStyle/>
          <a:p>
            <a:endParaRPr lang="lv-LV" sz="1200"/>
          </a:p>
        </p:txBody>
      </p:sp>
      <p:sp>
        <p:nvSpPr>
          <p:cNvPr id="13" name="Freeform 13"/>
          <p:cNvSpPr/>
          <p:nvPr/>
        </p:nvSpPr>
        <p:spPr>
          <a:xfrm rot="-3142027">
            <a:off x="9824500" y="4908047"/>
            <a:ext cx="2103269" cy="724816"/>
          </a:xfrm>
          <a:custGeom>
            <a:avLst/>
            <a:gdLst/>
            <a:ahLst/>
            <a:cxnLst/>
            <a:rect l="l" t="t" r="r" b="b"/>
            <a:pathLst>
              <a:path w="3154904" h="1087224">
                <a:moveTo>
                  <a:pt x="0" y="0"/>
                </a:moveTo>
                <a:lnTo>
                  <a:pt x="3154904" y="0"/>
                </a:lnTo>
                <a:lnTo>
                  <a:pt x="3154904" y="1087224"/>
                </a:lnTo>
                <a:lnTo>
                  <a:pt x="0" y="10872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14" name="TextBox 14"/>
          <p:cNvSpPr txBox="1"/>
          <p:nvPr/>
        </p:nvSpPr>
        <p:spPr>
          <a:xfrm>
            <a:off x="1156667" y="1670509"/>
            <a:ext cx="5161567" cy="4073744"/>
          </a:xfrm>
          <a:prstGeom prst="rect">
            <a:avLst/>
          </a:prstGeom>
        </p:spPr>
        <p:txBody>
          <a:bodyPr lIns="0" tIns="0" rIns="0" bIns="0" rtlCol="0" anchor="t">
            <a:spAutoFit/>
          </a:bodyPr>
          <a:lstStyle/>
          <a:p>
            <a:pPr algn="just">
              <a:lnSpc>
                <a:spcPts val="3173"/>
              </a:lnSpc>
            </a:pPr>
            <a:r>
              <a:rPr lang="en-US" sz="2266" err="1">
                <a:solidFill>
                  <a:srgbClr val="FFFFFF"/>
                </a:solidFill>
                <a:latin typeface="Roboto"/>
              </a:rPr>
              <a:t>Pakalpojums</a:t>
            </a:r>
            <a:r>
              <a:rPr lang="en-US" sz="2266">
                <a:solidFill>
                  <a:srgbClr val="FFFFFF"/>
                </a:solidFill>
                <a:latin typeface="Roboto"/>
              </a:rPr>
              <a:t> «</a:t>
            </a:r>
            <a:r>
              <a:rPr lang="en-US" sz="2266" err="1">
                <a:solidFill>
                  <a:srgbClr val="FFFFFF"/>
                </a:solidFill>
                <a:latin typeface="Roboto"/>
              </a:rPr>
              <a:t>Digitalizācijas</a:t>
            </a:r>
            <a:r>
              <a:rPr lang="en-US" sz="2266">
                <a:solidFill>
                  <a:srgbClr val="FFFFFF"/>
                </a:solidFill>
                <a:latin typeface="Roboto"/>
              </a:rPr>
              <a:t> grants»</a:t>
            </a:r>
          </a:p>
          <a:p>
            <a:pPr algn="just">
              <a:lnSpc>
                <a:spcPts val="3173"/>
              </a:lnSpc>
            </a:pPr>
            <a:endParaRPr lang="en-US" sz="2266">
              <a:solidFill>
                <a:srgbClr val="FFFFFF"/>
              </a:solidFill>
              <a:latin typeface="Roboto"/>
            </a:endParaRPr>
          </a:p>
          <a:p>
            <a:pPr marL="489397" lvl="1" indent="-244699" algn="just">
              <a:lnSpc>
                <a:spcPts val="3173"/>
              </a:lnSpc>
              <a:buFont typeface="Arial"/>
              <a:buChar char="•"/>
            </a:pPr>
            <a:r>
              <a:rPr lang="en-US" sz="2266" err="1">
                <a:solidFill>
                  <a:srgbClr val="FFFFFF"/>
                </a:solidFill>
                <a:latin typeface="Roboto"/>
              </a:rPr>
              <a:t>Sākotnējais</a:t>
            </a:r>
            <a:r>
              <a:rPr lang="en-US" sz="2266">
                <a:solidFill>
                  <a:srgbClr val="FFFFFF"/>
                </a:solidFill>
                <a:latin typeface="Roboto"/>
              </a:rPr>
              <a:t> </a:t>
            </a:r>
            <a:r>
              <a:rPr lang="en-US" sz="2266" err="1">
                <a:solidFill>
                  <a:srgbClr val="FFFFFF"/>
                </a:solidFill>
                <a:latin typeface="Roboto"/>
              </a:rPr>
              <a:t>digitālā</a:t>
            </a:r>
            <a:r>
              <a:rPr lang="en-US" sz="2266">
                <a:solidFill>
                  <a:srgbClr val="FFFFFF"/>
                </a:solidFill>
                <a:latin typeface="Roboto"/>
              </a:rPr>
              <a:t> </a:t>
            </a:r>
            <a:r>
              <a:rPr lang="en-US" sz="2266" err="1">
                <a:solidFill>
                  <a:srgbClr val="FFFFFF"/>
                </a:solidFill>
                <a:latin typeface="Roboto"/>
              </a:rPr>
              <a:t>brieduma</a:t>
            </a:r>
            <a:r>
              <a:rPr lang="en-US" sz="2266">
                <a:solidFill>
                  <a:srgbClr val="FFFFFF"/>
                </a:solidFill>
                <a:latin typeface="Roboto"/>
              </a:rPr>
              <a:t> tests</a:t>
            </a:r>
          </a:p>
          <a:p>
            <a:pPr marL="489397" lvl="1" indent="-244699" algn="just">
              <a:lnSpc>
                <a:spcPts val="3173"/>
              </a:lnSpc>
              <a:buFont typeface="Arial"/>
              <a:buChar char="•"/>
            </a:pPr>
            <a:r>
              <a:rPr lang="en-US" sz="2266" err="1">
                <a:solidFill>
                  <a:srgbClr val="FFFFFF"/>
                </a:solidFill>
                <a:latin typeface="Roboto"/>
              </a:rPr>
              <a:t>Digitālās</a:t>
            </a:r>
            <a:r>
              <a:rPr lang="en-US" sz="2266">
                <a:solidFill>
                  <a:srgbClr val="FFFFFF"/>
                </a:solidFill>
                <a:latin typeface="Roboto"/>
              </a:rPr>
              <a:t> </a:t>
            </a:r>
            <a:r>
              <a:rPr lang="en-US" sz="2266" err="1">
                <a:solidFill>
                  <a:srgbClr val="FFFFFF"/>
                </a:solidFill>
                <a:latin typeface="Roboto"/>
              </a:rPr>
              <a:t>attīstības</a:t>
            </a:r>
            <a:r>
              <a:rPr lang="en-US" sz="2266">
                <a:solidFill>
                  <a:srgbClr val="FFFFFF"/>
                </a:solidFill>
                <a:latin typeface="Roboto"/>
              </a:rPr>
              <a:t> </a:t>
            </a:r>
            <a:r>
              <a:rPr lang="en-US" sz="2266" err="1">
                <a:solidFill>
                  <a:srgbClr val="FFFFFF"/>
                </a:solidFill>
                <a:latin typeface="Roboto"/>
              </a:rPr>
              <a:t>ceļa</a:t>
            </a:r>
            <a:r>
              <a:rPr lang="en-US" sz="2266">
                <a:solidFill>
                  <a:srgbClr val="FFFFFF"/>
                </a:solidFill>
                <a:latin typeface="Roboto"/>
              </a:rPr>
              <a:t> </a:t>
            </a:r>
            <a:r>
              <a:rPr lang="en-US" sz="2266" err="1">
                <a:solidFill>
                  <a:srgbClr val="FFFFFF"/>
                </a:solidFill>
                <a:latin typeface="Roboto"/>
              </a:rPr>
              <a:t>karte</a:t>
            </a:r>
            <a:endParaRPr lang="en-US" sz="2266">
              <a:solidFill>
                <a:srgbClr val="FFFFFF"/>
              </a:solidFill>
              <a:latin typeface="Roboto"/>
            </a:endParaRPr>
          </a:p>
          <a:p>
            <a:pPr marL="489397" lvl="1" indent="-244699" algn="just">
              <a:lnSpc>
                <a:spcPts val="3173"/>
              </a:lnSpc>
              <a:buFont typeface="Arial"/>
              <a:buChar char="•"/>
            </a:pPr>
            <a:r>
              <a:rPr lang="en-US" sz="2266" err="1">
                <a:solidFill>
                  <a:srgbClr val="FFFFFF"/>
                </a:solidFill>
                <a:latin typeface="Roboto"/>
              </a:rPr>
              <a:t>Pieteikuma</a:t>
            </a:r>
            <a:r>
              <a:rPr lang="en-US" sz="2266">
                <a:solidFill>
                  <a:srgbClr val="FFFFFF"/>
                </a:solidFill>
                <a:latin typeface="Roboto"/>
              </a:rPr>
              <a:t> forma</a:t>
            </a:r>
          </a:p>
          <a:p>
            <a:pPr marL="489397" lvl="1" indent="-244699" algn="just">
              <a:lnSpc>
                <a:spcPts val="3173"/>
              </a:lnSpc>
              <a:buFont typeface="Arial"/>
              <a:buChar char="•"/>
            </a:pPr>
            <a:r>
              <a:rPr lang="en-US" sz="2266" err="1">
                <a:solidFill>
                  <a:srgbClr val="FFFFFF"/>
                </a:solidFill>
                <a:latin typeface="Roboto"/>
              </a:rPr>
              <a:t>Biedrībām</a:t>
            </a:r>
            <a:r>
              <a:rPr lang="en-US" sz="2266">
                <a:solidFill>
                  <a:srgbClr val="FFFFFF"/>
                </a:solidFill>
                <a:latin typeface="Roboto"/>
              </a:rPr>
              <a:t> – </a:t>
            </a:r>
            <a:r>
              <a:rPr lang="en-US" sz="2266" err="1">
                <a:solidFill>
                  <a:srgbClr val="FFFFFF"/>
                </a:solidFill>
                <a:latin typeface="Roboto"/>
              </a:rPr>
              <a:t>biedru</a:t>
            </a:r>
            <a:r>
              <a:rPr lang="en-US" sz="2266">
                <a:solidFill>
                  <a:srgbClr val="FFFFFF"/>
                </a:solidFill>
                <a:latin typeface="Roboto"/>
              </a:rPr>
              <a:t> </a:t>
            </a:r>
            <a:r>
              <a:rPr lang="en-US" sz="2266" err="1">
                <a:solidFill>
                  <a:srgbClr val="FFFFFF"/>
                </a:solidFill>
                <a:latin typeface="Roboto"/>
              </a:rPr>
              <a:t>saraksts</a:t>
            </a:r>
            <a:r>
              <a:rPr lang="en-US" sz="2266">
                <a:solidFill>
                  <a:srgbClr val="FFFFFF"/>
                </a:solidFill>
                <a:latin typeface="Roboto"/>
              </a:rPr>
              <a:t>/ </a:t>
            </a:r>
          </a:p>
          <a:p>
            <a:pPr algn="just">
              <a:lnSpc>
                <a:spcPts val="3173"/>
              </a:lnSpc>
            </a:pPr>
            <a:r>
              <a:rPr lang="en-US" sz="2266">
                <a:solidFill>
                  <a:srgbClr val="FFFFFF"/>
                </a:solidFill>
                <a:latin typeface="Roboto"/>
              </a:rPr>
              <a:t>       </a:t>
            </a:r>
            <a:r>
              <a:rPr lang="en-US" sz="2266" err="1">
                <a:solidFill>
                  <a:srgbClr val="FFFFFF"/>
                </a:solidFill>
                <a:latin typeface="Roboto"/>
              </a:rPr>
              <a:t>nodibinājumiem-dibinātāju</a:t>
            </a:r>
            <a:r>
              <a:rPr lang="en-US" sz="2266">
                <a:solidFill>
                  <a:srgbClr val="FFFFFF"/>
                </a:solidFill>
                <a:latin typeface="Roboto"/>
              </a:rPr>
              <a:t> </a:t>
            </a:r>
            <a:r>
              <a:rPr lang="en-US" sz="2266" err="1">
                <a:solidFill>
                  <a:srgbClr val="FFFFFF"/>
                </a:solidFill>
                <a:latin typeface="Roboto"/>
              </a:rPr>
              <a:t>lēmums</a:t>
            </a:r>
            <a:endParaRPr lang="en-US" sz="2266">
              <a:solidFill>
                <a:srgbClr val="FFFFFF"/>
              </a:solidFill>
              <a:latin typeface="Roboto"/>
            </a:endParaRPr>
          </a:p>
          <a:p>
            <a:pPr marL="489397" lvl="1" indent="-244699" algn="just">
              <a:lnSpc>
                <a:spcPts val="3173"/>
              </a:lnSpc>
              <a:buFont typeface="Arial"/>
              <a:buChar char="•"/>
            </a:pPr>
            <a:r>
              <a:rPr lang="en-US" sz="2266" i="1">
                <a:solidFill>
                  <a:srgbClr val="FFFFFF"/>
                </a:solidFill>
                <a:latin typeface="Roboto"/>
              </a:rPr>
              <a:t>De minimis </a:t>
            </a:r>
            <a:r>
              <a:rPr lang="en-US" sz="2266" err="1">
                <a:solidFill>
                  <a:srgbClr val="FFFFFF"/>
                </a:solidFill>
                <a:latin typeface="Roboto"/>
              </a:rPr>
              <a:t>veidlapa</a:t>
            </a:r>
            <a:endParaRPr lang="en-US" sz="2266">
              <a:solidFill>
                <a:srgbClr val="FFFFFF"/>
              </a:solidFill>
              <a:latin typeface="Roboto"/>
            </a:endParaRPr>
          </a:p>
          <a:p>
            <a:pPr marL="489397" lvl="1" indent="-244699" algn="just">
              <a:lnSpc>
                <a:spcPts val="3173"/>
              </a:lnSpc>
              <a:buFont typeface="Arial"/>
              <a:buChar char="•"/>
            </a:pPr>
            <a:r>
              <a:rPr lang="en-US" sz="2266" err="1">
                <a:solidFill>
                  <a:srgbClr val="FFFFFF"/>
                </a:solidFill>
                <a:latin typeface="Roboto"/>
              </a:rPr>
              <a:t>Deklarācija</a:t>
            </a:r>
            <a:r>
              <a:rPr lang="en-US" sz="2266">
                <a:solidFill>
                  <a:srgbClr val="FFFFFF"/>
                </a:solidFill>
                <a:latin typeface="Roboto"/>
              </a:rPr>
              <a:t> par MVK </a:t>
            </a:r>
            <a:r>
              <a:rPr lang="en-US" sz="2266" err="1">
                <a:solidFill>
                  <a:srgbClr val="FFFFFF"/>
                </a:solidFill>
                <a:latin typeface="Roboto"/>
              </a:rPr>
              <a:t>statusu</a:t>
            </a:r>
            <a:endParaRPr lang="en-US" sz="2266">
              <a:solidFill>
                <a:srgbClr val="FFFFFF"/>
              </a:solidFill>
              <a:latin typeface="Roboto"/>
            </a:endParaRPr>
          </a:p>
          <a:p>
            <a:pPr algn="just">
              <a:lnSpc>
                <a:spcPts val="3173"/>
              </a:lnSpc>
            </a:pPr>
            <a:endParaRPr lang="en-US" sz="2266">
              <a:solidFill>
                <a:srgbClr val="FFFFFF"/>
              </a:solidFill>
              <a:latin typeface="Roboto"/>
            </a:endParaRPr>
          </a:p>
        </p:txBody>
      </p:sp>
      <p:sp>
        <p:nvSpPr>
          <p:cNvPr id="15" name="TextBox 15"/>
          <p:cNvSpPr txBox="1"/>
          <p:nvPr/>
        </p:nvSpPr>
        <p:spPr>
          <a:xfrm>
            <a:off x="7261338" y="5303356"/>
            <a:ext cx="2535304" cy="1360437"/>
          </a:xfrm>
          <a:prstGeom prst="rect">
            <a:avLst/>
          </a:prstGeom>
        </p:spPr>
        <p:txBody>
          <a:bodyPr wrap="square" lIns="0" tIns="0" rIns="0" bIns="0" rtlCol="0" anchor="t">
            <a:spAutoFit/>
          </a:bodyPr>
          <a:lstStyle/>
          <a:p>
            <a:pPr algn="ctr">
              <a:lnSpc>
                <a:spcPts val="2707"/>
              </a:lnSpc>
            </a:pPr>
            <a:r>
              <a:rPr lang="en-US" sz="1933" err="1">
                <a:solidFill>
                  <a:srgbClr val="000000"/>
                </a:solidFill>
                <a:latin typeface="Roboto Bold"/>
              </a:rPr>
              <a:t>Aicinām</a:t>
            </a:r>
            <a:r>
              <a:rPr lang="lv-LV" sz="1933">
                <a:solidFill>
                  <a:srgbClr val="000000"/>
                </a:solidFill>
                <a:latin typeface="Roboto Bold"/>
              </a:rPr>
              <a:t> </a:t>
            </a:r>
            <a:r>
              <a:rPr lang="en-US" sz="1933" err="1">
                <a:solidFill>
                  <a:srgbClr val="000000"/>
                </a:solidFill>
                <a:latin typeface="Roboto Bold"/>
              </a:rPr>
              <a:t>reģistrēties</a:t>
            </a:r>
            <a:endParaRPr lang="en-US" sz="1933">
              <a:solidFill>
                <a:srgbClr val="000000"/>
              </a:solidFill>
              <a:latin typeface="Roboto Bold"/>
            </a:endParaRPr>
          </a:p>
          <a:p>
            <a:pPr algn="ctr">
              <a:lnSpc>
                <a:spcPts val="2707"/>
              </a:lnSpc>
            </a:pPr>
            <a:r>
              <a:rPr lang="en-US" sz="1933">
                <a:solidFill>
                  <a:srgbClr val="000000"/>
                </a:solidFill>
                <a:latin typeface="Roboto Bold"/>
              </a:rPr>
              <a:t> business.gov.lv </a:t>
            </a:r>
          </a:p>
          <a:p>
            <a:pPr algn="ctr">
              <a:lnSpc>
                <a:spcPts val="2707"/>
              </a:lnSpc>
            </a:pPr>
            <a:r>
              <a:rPr lang="en-US" sz="1933">
                <a:solidFill>
                  <a:srgbClr val="000000"/>
                </a:solidFill>
                <a:latin typeface="Roboto Bold"/>
              </a:rPr>
              <a:t>(VIDEO PAMĀCĪBA)</a:t>
            </a:r>
          </a:p>
          <a:p>
            <a:pPr algn="ctr">
              <a:lnSpc>
                <a:spcPts val="2707"/>
              </a:lnSpc>
            </a:pPr>
            <a:endParaRPr lang="en-US" sz="1933">
              <a:solidFill>
                <a:srgbClr val="000000"/>
              </a:solidFill>
              <a:latin typeface="Roboto Bold"/>
            </a:endParaRPr>
          </a:p>
        </p:txBody>
      </p:sp>
      <p:pic>
        <p:nvPicPr>
          <p:cNvPr id="17" name="Picture 16">
            <a:extLst>
              <a:ext uri="{FF2B5EF4-FFF2-40B4-BE49-F238E27FC236}">
                <a16:creationId xmlns:a16="http://schemas.microsoft.com/office/drawing/2014/main" id="{D5BD09FC-E65E-D95F-375D-C6E8CA567121}"/>
              </a:ext>
            </a:extLst>
          </p:cNvPr>
          <p:cNvPicPr>
            <a:picLocks noChangeAspect="1"/>
          </p:cNvPicPr>
          <p:nvPr/>
        </p:nvPicPr>
        <p:blipFill>
          <a:blip r:embed="rId7"/>
          <a:stretch>
            <a:fillRect/>
          </a:stretch>
        </p:blipFill>
        <p:spPr>
          <a:xfrm>
            <a:off x="481569" y="5968392"/>
            <a:ext cx="3083721" cy="58009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grpSp>
        <p:nvGrpSpPr>
          <p:cNvPr id="3" name="Group 3"/>
          <p:cNvGrpSpPr/>
          <p:nvPr/>
        </p:nvGrpSpPr>
        <p:grpSpPr>
          <a:xfrm>
            <a:off x="1332108" y="1977339"/>
            <a:ext cx="7636053" cy="3937557"/>
            <a:chOff x="0" y="0"/>
            <a:chExt cx="3016712" cy="1555578"/>
          </a:xfrm>
        </p:grpSpPr>
        <p:sp>
          <p:nvSpPr>
            <p:cNvPr id="4" name="Freeform 4"/>
            <p:cNvSpPr/>
            <p:nvPr/>
          </p:nvSpPr>
          <p:spPr>
            <a:xfrm>
              <a:off x="0" y="0"/>
              <a:ext cx="3016712" cy="1555578"/>
            </a:xfrm>
            <a:custGeom>
              <a:avLst/>
              <a:gdLst/>
              <a:ahLst/>
              <a:cxnLst/>
              <a:rect l="l" t="t" r="r" b="b"/>
              <a:pathLst>
                <a:path w="3016712" h="1555578">
                  <a:moveTo>
                    <a:pt x="0" y="0"/>
                  </a:moveTo>
                  <a:lnTo>
                    <a:pt x="3016712" y="0"/>
                  </a:lnTo>
                  <a:lnTo>
                    <a:pt x="3016712" y="1555578"/>
                  </a:lnTo>
                  <a:lnTo>
                    <a:pt x="0" y="1555578"/>
                  </a:lnTo>
                  <a:close/>
                </a:path>
              </a:pathLst>
            </a:custGeom>
            <a:solidFill>
              <a:srgbClr val="09C27F"/>
            </a:solidFill>
          </p:spPr>
          <p:txBody>
            <a:bodyPr/>
            <a:lstStyle/>
            <a:p>
              <a:endParaRPr lang="lv-LV" sz="1200"/>
            </a:p>
          </p:txBody>
        </p:sp>
        <p:sp>
          <p:nvSpPr>
            <p:cNvPr id="5" name="TextBox 5"/>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sp>
        <p:nvSpPr>
          <p:cNvPr id="7" name="Freeform 7"/>
          <p:cNvSpPr/>
          <p:nvPr/>
        </p:nvSpPr>
        <p:spPr>
          <a:xfrm>
            <a:off x="-137112" y="-77748"/>
            <a:ext cx="5150134" cy="4262493"/>
          </a:xfrm>
          <a:custGeom>
            <a:avLst/>
            <a:gdLst/>
            <a:ahLst/>
            <a:cxnLst/>
            <a:rect l="l" t="t" r="r" b="b"/>
            <a:pathLst>
              <a:path w="7725201" h="6393739">
                <a:moveTo>
                  <a:pt x="0" y="0"/>
                </a:moveTo>
                <a:lnTo>
                  <a:pt x="7725201" y="0"/>
                </a:lnTo>
                <a:lnTo>
                  <a:pt x="7725201" y="6393739"/>
                </a:lnTo>
                <a:lnTo>
                  <a:pt x="0" y="6393739"/>
                </a:lnTo>
                <a:lnTo>
                  <a:pt x="0" y="0"/>
                </a:lnTo>
                <a:close/>
              </a:path>
            </a:pathLst>
          </a:custGeom>
          <a:blipFill>
            <a:blip r:embed="rId3"/>
            <a:stretch>
              <a:fillRect l="-79951" t="-22301"/>
            </a:stretch>
          </a:blipFill>
        </p:spPr>
        <p:txBody>
          <a:bodyPr/>
          <a:lstStyle/>
          <a:p>
            <a:endParaRPr lang="lv-LV" sz="1200"/>
          </a:p>
        </p:txBody>
      </p:sp>
      <p:sp>
        <p:nvSpPr>
          <p:cNvPr id="8" name="Freeform 8"/>
          <p:cNvSpPr/>
          <p:nvPr/>
        </p:nvSpPr>
        <p:spPr>
          <a:xfrm rot="-10800000">
            <a:off x="6949760" y="4767904"/>
            <a:ext cx="5242240" cy="2090096"/>
          </a:xfrm>
          <a:custGeom>
            <a:avLst/>
            <a:gdLst/>
            <a:ahLst/>
            <a:cxnLst/>
            <a:rect l="l" t="t" r="r" b="b"/>
            <a:pathLst>
              <a:path w="7863360" h="3135144">
                <a:moveTo>
                  <a:pt x="0" y="0"/>
                </a:moveTo>
                <a:lnTo>
                  <a:pt x="7863360" y="0"/>
                </a:lnTo>
                <a:lnTo>
                  <a:pt x="7863360" y="3135144"/>
                </a:lnTo>
                <a:lnTo>
                  <a:pt x="0" y="3135144"/>
                </a:lnTo>
                <a:lnTo>
                  <a:pt x="0" y="0"/>
                </a:lnTo>
                <a:close/>
              </a:path>
            </a:pathLst>
          </a:custGeom>
          <a:blipFill>
            <a:blip r:embed="rId3"/>
            <a:stretch>
              <a:fillRect l="-41761" t="-100000"/>
            </a:stretch>
          </a:blipFill>
        </p:spPr>
        <p:txBody>
          <a:bodyPr/>
          <a:lstStyle/>
          <a:p>
            <a:endParaRPr lang="lv-LV" sz="1200"/>
          </a:p>
        </p:txBody>
      </p:sp>
      <p:sp>
        <p:nvSpPr>
          <p:cNvPr id="9" name="TextBox 9"/>
          <p:cNvSpPr txBox="1"/>
          <p:nvPr/>
        </p:nvSpPr>
        <p:spPr>
          <a:xfrm>
            <a:off x="0" y="368300"/>
            <a:ext cx="12054888" cy="1729128"/>
          </a:xfrm>
          <a:prstGeom prst="rect">
            <a:avLst/>
          </a:prstGeom>
        </p:spPr>
        <p:txBody>
          <a:bodyPr lIns="0" tIns="0" rIns="0" bIns="0" rtlCol="0" anchor="t">
            <a:spAutoFit/>
          </a:bodyPr>
          <a:lstStyle/>
          <a:p>
            <a:pPr algn="ctr">
              <a:lnSpc>
                <a:spcPts val="4600"/>
              </a:lnSpc>
            </a:pPr>
            <a:r>
              <a:rPr lang="en-US" sz="3300" b="1" spc="167">
                <a:solidFill>
                  <a:srgbClr val="0AC37F"/>
                </a:solidFill>
                <a:latin typeface="Roboto" panose="02000000000000000000" pitchFamily="2" charset="0"/>
                <a:ea typeface="Roboto" panose="02000000000000000000" pitchFamily="2" charset="0"/>
                <a:cs typeface="Roboto" panose="02000000000000000000" pitchFamily="2" charset="0"/>
              </a:rPr>
              <a:t>PIETEIKUMA IESNIEGŠANA</a:t>
            </a:r>
          </a:p>
          <a:p>
            <a:pPr algn="ctr">
              <a:lnSpc>
                <a:spcPts val="4600"/>
              </a:lnSpc>
            </a:pPr>
            <a:r>
              <a:rPr lang="en-US" sz="3300" b="1" spc="167">
                <a:solidFill>
                  <a:srgbClr val="0AC37F"/>
                </a:solidFill>
                <a:latin typeface="Roboto" panose="02000000000000000000" pitchFamily="2" charset="0"/>
                <a:ea typeface="Roboto" panose="02000000000000000000" pitchFamily="2" charset="0"/>
                <a:cs typeface="Roboto" panose="02000000000000000000" pitchFamily="2" charset="0"/>
              </a:rPr>
              <a:t>www.altum.lv</a:t>
            </a:r>
          </a:p>
          <a:p>
            <a:pPr algn="ctr">
              <a:lnSpc>
                <a:spcPts val="4600"/>
              </a:lnSpc>
              <a:spcBef>
                <a:spcPct val="0"/>
              </a:spcBef>
            </a:pPr>
            <a:endParaRPr lang="en-US" sz="3300" b="1" spc="167">
              <a:solidFill>
                <a:srgbClr val="0AC37F"/>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10"/>
          <p:cNvSpPr txBox="1"/>
          <p:nvPr/>
        </p:nvSpPr>
        <p:spPr>
          <a:xfrm>
            <a:off x="1566711" y="1854851"/>
            <a:ext cx="7166847" cy="4200958"/>
          </a:xfrm>
          <a:prstGeom prst="rect">
            <a:avLst/>
          </a:prstGeom>
        </p:spPr>
        <p:txBody>
          <a:bodyPr lIns="0" tIns="0" rIns="0" bIns="0" rtlCol="0" anchor="t">
            <a:spAutoFit/>
          </a:bodyPr>
          <a:lstStyle/>
          <a:p>
            <a:pPr algn="just">
              <a:lnSpc>
                <a:spcPts val="3267"/>
              </a:lnSpc>
            </a:pPr>
            <a:endParaRPr lang="en-US" sz="1200">
              <a:latin typeface="Roboto Regular"/>
            </a:endParaRPr>
          </a:p>
          <a:p>
            <a:pPr marL="503555" lvl="1" indent="-251460">
              <a:lnSpc>
                <a:spcPts val="3267"/>
              </a:lnSpc>
              <a:buFont typeface="Arial"/>
              <a:buChar char="•"/>
            </a:pPr>
            <a:r>
              <a:rPr lang="en-US" sz="2300" err="1">
                <a:solidFill>
                  <a:srgbClr val="FFFFFF"/>
                </a:solidFill>
                <a:latin typeface="Roboto Regular"/>
              </a:rPr>
              <a:t>Klienta</a:t>
            </a:r>
            <a:r>
              <a:rPr lang="en-US" sz="2300">
                <a:solidFill>
                  <a:srgbClr val="FFFFFF"/>
                </a:solidFill>
                <a:latin typeface="Roboto Regular"/>
              </a:rPr>
              <a:t> </a:t>
            </a:r>
            <a:r>
              <a:rPr lang="en-US" sz="2300" err="1">
                <a:solidFill>
                  <a:srgbClr val="FFFFFF"/>
                </a:solidFill>
                <a:latin typeface="Roboto Regular"/>
              </a:rPr>
              <a:t>anketa</a:t>
            </a:r>
            <a:r>
              <a:rPr lang="en-US" sz="2300">
                <a:solidFill>
                  <a:srgbClr val="FFFFFF"/>
                </a:solidFill>
                <a:latin typeface="Roboto Regular"/>
              </a:rPr>
              <a:t> (mans.altum.lv)</a:t>
            </a:r>
          </a:p>
          <a:p>
            <a:pPr marL="503555" lvl="1" indent="-251460">
              <a:lnSpc>
                <a:spcPts val="3267"/>
              </a:lnSpc>
              <a:buFont typeface="Arial"/>
              <a:buChar char="•"/>
            </a:pPr>
            <a:r>
              <a:rPr lang="en-US" sz="2300" err="1">
                <a:solidFill>
                  <a:srgbClr val="FFFFFF"/>
                </a:solidFill>
                <a:latin typeface="Roboto Regular"/>
              </a:rPr>
              <a:t>Deklarācija</a:t>
            </a:r>
            <a:r>
              <a:rPr lang="en-US" sz="2300">
                <a:solidFill>
                  <a:srgbClr val="FFFFFF"/>
                </a:solidFill>
                <a:latin typeface="Roboto Regular"/>
              </a:rPr>
              <a:t> par </a:t>
            </a:r>
            <a:r>
              <a:rPr lang="en-US" sz="2300" err="1">
                <a:solidFill>
                  <a:srgbClr val="FFFFFF"/>
                </a:solidFill>
                <a:latin typeface="Roboto Regular"/>
              </a:rPr>
              <a:t>komercsabiedrības</a:t>
            </a:r>
            <a:r>
              <a:rPr lang="en-US" sz="2300">
                <a:solidFill>
                  <a:srgbClr val="FFFFFF"/>
                </a:solidFill>
                <a:latin typeface="Roboto Regular"/>
              </a:rPr>
              <a:t>  </a:t>
            </a:r>
            <a:r>
              <a:rPr lang="en-US" sz="2300" err="1">
                <a:solidFill>
                  <a:srgbClr val="FFFFFF"/>
                </a:solidFill>
                <a:latin typeface="Roboto Regular"/>
              </a:rPr>
              <a:t>kvalifikāciju</a:t>
            </a:r>
            <a:r>
              <a:rPr lang="en-US" sz="2300">
                <a:solidFill>
                  <a:srgbClr val="FFFFFF"/>
                </a:solidFill>
                <a:latin typeface="Roboto Regular"/>
              </a:rPr>
              <a:t> </a:t>
            </a:r>
            <a:r>
              <a:rPr lang="en-US" sz="2300" err="1">
                <a:solidFill>
                  <a:srgbClr val="FFFFFF"/>
                </a:solidFill>
                <a:latin typeface="Roboto Regular"/>
              </a:rPr>
              <a:t>mazās</a:t>
            </a:r>
            <a:r>
              <a:rPr lang="en-US" sz="2300">
                <a:solidFill>
                  <a:srgbClr val="FFFFFF"/>
                </a:solidFill>
                <a:latin typeface="Roboto Regular"/>
              </a:rPr>
              <a:t> un </a:t>
            </a:r>
            <a:r>
              <a:rPr lang="en-US" sz="2300" err="1">
                <a:solidFill>
                  <a:srgbClr val="FFFFFF"/>
                </a:solidFill>
                <a:latin typeface="Roboto Regular"/>
              </a:rPr>
              <a:t>vidējās</a:t>
            </a:r>
            <a:r>
              <a:rPr lang="en-US" sz="2300">
                <a:solidFill>
                  <a:srgbClr val="FFFFFF"/>
                </a:solidFill>
                <a:latin typeface="Roboto Regular"/>
              </a:rPr>
              <a:t> </a:t>
            </a:r>
            <a:r>
              <a:rPr lang="en-US" sz="2300" err="1">
                <a:solidFill>
                  <a:srgbClr val="FFFFFF"/>
                </a:solidFill>
                <a:latin typeface="Roboto Regular"/>
              </a:rPr>
              <a:t>komercsabiedrības</a:t>
            </a:r>
            <a:r>
              <a:rPr lang="en-US" sz="2300">
                <a:solidFill>
                  <a:srgbClr val="FFFFFF"/>
                </a:solidFill>
                <a:latin typeface="Roboto Regular"/>
              </a:rPr>
              <a:t> </a:t>
            </a:r>
            <a:r>
              <a:rPr lang="en-US" sz="2300" err="1">
                <a:solidFill>
                  <a:srgbClr val="FFFFFF"/>
                </a:solidFill>
                <a:latin typeface="Roboto Regular"/>
              </a:rPr>
              <a:t>kategorijai</a:t>
            </a:r>
            <a:endParaRPr lang="en-US" sz="2300">
              <a:solidFill>
                <a:srgbClr val="FFFFFF"/>
              </a:solidFill>
              <a:latin typeface="Roboto Regular"/>
            </a:endParaRPr>
          </a:p>
          <a:p>
            <a:pPr marL="503555" lvl="1" indent="-251460">
              <a:lnSpc>
                <a:spcPts val="3267"/>
              </a:lnSpc>
              <a:buFont typeface="Arial"/>
              <a:buChar char="•"/>
            </a:pPr>
            <a:r>
              <a:rPr lang="en-US" sz="2300" err="1">
                <a:solidFill>
                  <a:srgbClr val="FFFFFF"/>
                </a:solidFill>
                <a:latin typeface="Roboto Regular"/>
              </a:rPr>
              <a:t>Finanšu</a:t>
            </a:r>
            <a:r>
              <a:rPr lang="en-US" sz="2300">
                <a:solidFill>
                  <a:srgbClr val="FFFFFF"/>
                </a:solidFill>
                <a:latin typeface="Roboto Regular"/>
              </a:rPr>
              <a:t> </a:t>
            </a:r>
            <a:r>
              <a:rPr lang="en-US" sz="2300" err="1">
                <a:solidFill>
                  <a:srgbClr val="FFFFFF"/>
                </a:solidFill>
                <a:latin typeface="Roboto Regular"/>
              </a:rPr>
              <a:t>informācija</a:t>
            </a:r>
            <a:endParaRPr lang="en-US" sz="2300">
              <a:solidFill>
                <a:srgbClr val="FFFFFF"/>
              </a:solidFill>
              <a:latin typeface="Roboto Regular"/>
            </a:endParaRPr>
          </a:p>
          <a:p>
            <a:pPr marL="503555" lvl="1" indent="-251460">
              <a:lnSpc>
                <a:spcPts val="3267"/>
              </a:lnSpc>
              <a:buFont typeface="Arial"/>
              <a:buChar char="•"/>
            </a:pPr>
            <a:r>
              <a:rPr lang="en-US" sz="2300" err="1">
                <a:solidFill>
                  <a:srgbClr val="FFFFFF"/>
                </a:solidFill>
                <a:latin typeface="Roboto Regular"/>
              </a:rPr>
              <a:t>Projektu</a:t>
            </a:r>
            <a:r>
              <a:rPr lang="en-US" sz="2300">
                <a:solidFill>
                  <a:srgbClr val="FFFFFF"/>
                </a:solidFill>
                <a:latin typeface="Roboto Regular"/>
              </a:rPr>
              <a:t> </a:t>
            </a:r>
            <a:r>
              <a:rPr lang="en-US" sz="2300" err="1">
                <a:solidFill>
                  <a:srgbClr val="FFFFFF"/>
                </a:solidFill>
                <a:latin typeface="Roboto Regular"/>
              </a:rPr>
              <a:t>izmaksu</a:t>
            </a:r>
            <a:r>
              <a:rPr lang="en-US" sz="2300">
                <a:solidFill>
                  <a:srgbClr val="FFFFFF"/>
                </a:solidFill>
                <a:latin typeface="Roboto Regular"/>
              </a:rPr>
              <a:t> </a:t>
            </a:r>
            <a:r>
              <a:rPr lang="en-US" sz="2300" err="1">
                <a:solidFill>
                  <a:srgbClr val="FFFFFF"/>
                </a:solidFill>
                <a:latin typeface="Roboto Regular"/>
              </a:rPr>
              <a:t>tāme</a:t>
            </a:r>
            <a:endParaRPr lang="en-US" sz="2300">
              <a:solidFill>
                <a:srgbClr val="FFFFFF"/>
              </a:solidFill>
              <a:latin typeface="Roboto Regular"/>
            </a:endParaRPr>
          </a:p>
          <a:p>
            <a:pPr marL="503555" lvl="1" indent="-251460">
              <a:lnSpc>
                <a:spcPts val="3267"/>
              </a:lnSpc>
              <a:buFont typeface="Arial"/>
              <a:buChar char="•"/>
            </a:pPr>
            <a:r>
              <a:rPr lang="en-US" sz="2300" i="1">
                <a:solidFill>
                  <a:srgbClr val="FFFFFF"/>
                </a:solidFill>
                <a:latin typeface="Roboto Regular"/>
              </a:rPr>
              <a:t>De minimis</a:t>
            </a:r>
            <a:r>
              <a:rPr lang="en-US" sz="2300">
                <a:solidFill>
                  <a:srgbClr val="FFFFFF"/>
                </a:solidFill>
                <a:latin typeface="Roboto Regular"/>
              </a:rPr>
              <a:t> </a:t>
            </a:r>
            <a:r>
              <a:rPr lang="en-US" sz="2300" err="1">
                <a:solidFill>
                  <a:srgbClr val="FFFFFF"/>
                </a:solidFill>
                <a:latin typeface="Roboto Regular"/>
              </a:rPr>
              <a:t>veidlapa</a:t>
            </a:r>
            <a:endParaRPr lang="en-US" sz="2300">
              <a:solidFill>
                <a:srgbClr val="FFFFFF"/>
              </a:solidFill>
              <a:latin typeface="Roboto Regular"/>
            </a:endParaRPr>
          </a:p>
          <a:p>
            <a:pPr marL="503555" lvl="1" indent="-251460">
              <a:lnSpc>
                <a:spcPts val="3267"/>
              </a:lnSpc>
              <a:buFont typeface="Arial"/>
              <a:buChar char="•"/>
            </a:pPr>
            <a:r>
              <a:rPr lang="en-US" sz="2300" err="1">
                <a:solidFill>
                  <a:srgbClr val="FFFFFF"/>
                </a:solidFill>
                <a:latin typeface="Roboto Regular"/>
              </a:rPr>
              <a:t>Viedlapa</a:t>
            </a:r>
            <a:r>
              <a:rPr lang="en-US" sz="2300">
                <a:solidFill>
                  <a:srgbClr val="FFFFFF"/>
                </a:solidFill>
                <a:latin typeface="Roboto Regular"/>
              </a:rPr>
              <a:t> par </a:t>
            </a:r>
            <a:r>
              <a:rPr lang="en-US" sz="2300" err="1">
                <a:solidFill>
                  <a:srgbClr val="FFFFFF"/>
                </a:solidFill>
                <a:latin typeface="Roboto Regular"/>
              </a:rPr>
              <a:t>principa</a:t>
            </a:r>
            <a:r>
              <a:rPr lang="en-US" sz="2300">
                <a:solidFill>
                  <a:srgbClr val="FFFFFF"/>
                </a:solidFill>
                <a:latin typeface="Roboto Regular"/>
              </a:rPr>
              <a:t> ''</a:t>
            </a:r>
            <a:r>
              <a:rPr lang="en-US" sz="2300" err="1">
                <a:solidFill>
                  <a:srgbClr val="FFFFFF"/>
                </a:solidFill>
                <a:latin typeface="Roboto Regular"/>
              </a:rPr>
              <a:t>Nenodarīt</a:t>
            </a:r>
            <a:r>
              <a:rPr lang="en-US" sz="2300">
                <a:solidFill>
                  <a:srgbClr val="FFFFFF"/>
                </a:solidFill>
                <a:latin typeface="Roboto Regular"/>
              </a:rPr>
              <a:t> </a:t>
            </a:r>
            <a:r>
              <a:rPr lang="en-US" sz="2300" err="1">
                <a:solidFill>
                  <a:srgbClr val="FFFFFF"/>
                </a:solidFill>
                <a:latin typeface="Roboto Regular"/>
              </a:rPr>
              <a:t>būtisku</a:t>
            </a:r>
            <a:r>
              <a:rPr lang="en-US" sz="2300">
                <a:solidFill>
                  <a:srgbClr val="FFFFFF"/>
                </a:solidFill>
                <a:latin typeface="Roboto Regular"/>
              </a:rPr>
              <a:t> </a:t>
            </a:r>
            <a:r>
              <a:rPr lang="en-US" sz="2300" err="1">
                <a:solidFill>
                  <a:srgbClr val="FFFFFF"/>
                </a:solidFill>
                <a:latin typeface="Roboto Regular"/>
              </a:rPr>
              <a:t>kaitējumu</a:t>
            </a:r>
            <a:r>
              <a:rPr lang="en-US" sz="2300">
                <a:solidFill>
                  <a:srgbClr val="FFFFFF"/>
                </a:solidFill>
                <a:latin typeface="Roboto Regular"/>
              </a:rPr>
              <a:t>'' </a:t>
            </a:r>
            <a:r>
              <a:rPr lang="en-US" sz="2300" err="1">
                <a:solidFill>
                  <a:srgbClr val="FFFFFF"/>
                </a:solidFill>
                <a:latin typeface="Roboto Regular"/>
              </a:rPr>
              <a:t>ievērošanu</a:t>
            </a:r>
            <a:endParaRPr lang="en-US" sz="2300">
              <a:solidFill>
                <a:srgbClr val="FFFFFF"/>
              </a:solidFill>
              <a:latin typeface="Roboto Regular"/>
            </a:endParaRPr>
          </a:p>
          <a:p>
            <a:pPr algn="just">
              <a:lnSpc>
                <a:spcPts val="3267"/>
              </a:lnSpc>
            </a:pPr>
            <a:endParaRPr lang="en-US" sz="2333">
              <a:solidFill>
                <a:srgbClr val="FFFFFF"/>
              </a:solidFill>
              <a:latin typeface="Roboto"/>
            </a:endParaRPr>
          </a:p>
        </p:txBody>
      </p:sp>
      <p:pic>
        <p:nvPicPr>
          <p:cNvPr id="12" name="Picture 11">
            <a:extLst>
              <a:ext uri="{FF2B5EF4-FFF2-40B4-BE49-F238E27FC236}">
                <a16:creationId xmlns:a16="http://schemas.microsoft.com/office/drawing/2014/main" id="{70D755D6-50FC-9E8B-F77F-2BD4CB4507A0}"/>
              </a:ext>
            </a:extLst>
          </p:cNvPr>
          <p:cNvPicPr>
            <a:picLocks noChangeAspect="1"/>
          </p:cNvPicPr>
          <p:nvPr/>
        </p:nvPicPr>
        <p:blipFill>
          <a:blip r:embed="rId4"/>
          <a:stretch>
            <a:fillRect/>
          </a:stretch>
        </p:blipFill>
        <p:spPr>
          <a:xfrm>
            <a:off x="481569" y="6039830"/>
            <a:ext cx="3083721" cy="58009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5713" y="-607782"/>
            <a:ext cx="12934797" cy="7981848"/>
          </a:xfrm>
          <a:custGeom>
            <a:avLst/>
            <a:gdLst/>
            <a:ahLst/>
            <a:cxnLst/>
            <a:rect l="l" t="t" r="r" b="b"/>
            <a:pathLst>
              <a:path w="19402196" h="11972772">
                <a:moveTo>
                  <a:pt x="0" y="0"/>
                </a:moveTo>
                <a:lnTo>
                  <a:pt x="19402196" y="0"/>
                </a:lnTo>
                <a:lnTo>
                  <a:pt x="19402196" y="11972772"/>
                </a:lnTo>
                <a:lnTo>
                  <a:pt x="0" y="11972772"/>
                </a:lnTo>
                <a:lnTo>
                  <a:pt x="0" y="0"/>
                </a:lnTo>
                <a:close/>
              </a:path>
            </a:pathLst>
          </a:custGeom>
          <a:blipFill>
            <a:blip r:embed="rId2"/>
            <a:stretch>
              <a:fillRect/>
            </a:stretch>
          </a:blipFill>
        </p:spPr>
        <p:txBody>
          <a:bodyPr/>
          <a:lstStyle/>
          <a:p>
            <a:endParaRPr lang="lv-LV" sz="1200"/>
          </a:p>
        </p:txBody>
      </p:sp>
      <p:sp>
        <p:nvSpPr>
          <p:cNvPr id="3" name="Freeform 3"/>
          <p:cNvSpPr/>
          <p:nvPr/>
        </p:nvSpPr>
        <p:spPr>
          <a:xfrm>
            <a:off x="8158603" y="-15994"/>
            <a:ext cx="1921674" cy="2743047"/>
          </a:xfrm>
          <a:custGeom>
            <a:avLst/>
            <a:gdLst/>
            <a:ahLst/>
            <a:cxnLst/>
            <a:rect l="l" t="t" r="r" b="b"/>
            <a:pathLst>
              <a:path w="3785176" h="5154107">
                <a:moveTo>
                  <a:pt x="0" y="0"/>
                </a:moveTo>
                <a:lnTo>
                  <a:pt x="3785176" y="0"/>
                </a:lnTo>
                <a:lnTo>
                  <a:pt x="3785176" y="5154106"/>
                </a:lnTo>
                <a:lnTo>
                  <a:pt x="0" y="5154106"/>
                </a:lnTo>
                <a:lnTo>
                  <a:pt x="0" y="0"/>
                </a:lnTo>
                <a:close/>
              </a:path>
            </a:pathLst>
          </a:custGeom>
          <a:blipFill>
            <a:blip r:embed="rId3"/>
            <a:stretch>
              <a:fillRect/>
            </a:stretch>
          </a:blipFill>
        </p:spPr>
        <p:txBody>
          <a:bodyPr/>
          <a:lstStyle/>
          <a:p>
            <a:endParaRPr lang="lv-LV" sz="1200"/>
          </a:p>
        </p:txBody>
      </p:sp>
      <p:sp>
        <p:nvSpPr>
          <p:cNvPr id="4" name="Freeform 4"/>
          <p:cNvSpPr/>
          <p:nvPr/>
        </p:nvSpPr>
        <p:spPr>
          <a:xfrm>
            <a:off x="1183426" y="363129"/>
            <a:ext cx="3029681" cy="2364990"/>
          </a:xfrm>
          <a:custGeom>
            <a:avLst/>
            <a:gdLst/>
            <a:ahLst/>
            <a:cxnLst/>
            <a:rect l="l" t="t" r="r" b="b"/>
            <a:pathLst>
              <a:path w="5664166" h="4569094">
                <a:moveTo>
                  <a:pt x="0" y="0"/>
                </a:moveTo>
                <a:lnTo>
                  <a:pt x="5664166" y="0"/>
                </a:lnTo>
                <a:lnTo>
                  <a:pt x="5664166" y="4569094"/>
                </a:lnTo>
                <a:lnTo>
                  <a:pt x="0" y="4569094"/>
                </a:lnTo>
                <a:lnTo>
                  <a:pt x="0" y="0"/>
                </a:lnTo>
                <a:close/>
              </a:path>
            </a:pathLst>
          </a:custGeom>
          <a:blipFill>
            <a:blip r:embed="rId4"/>
            <a:stretch>
              <a:fillRect/>
            </a:stretch>
          </a:blipFill>
        </p:spPr>
        <p:txBody>
          <a:bodyPr/>
          <a:lstStyle/>
          <a:p>
            <a:endParaRPr lang="lv-LV" sz="1200"/>
          </a:p>
        </p:txBody>
      </p:sp>
      <p:sp>
        <p:nvSpPr>
          <p:cNvPr id="5" name="TextBox 5"/>
          <p:cNvSpPr txBox="1"/>
          <p:nvPr/>
        </p:nvSpPr>
        <p:spPr>
          <a:xfrm>
            <a:off x="554629" y="2836000"/>
            <a:ext cx="5206228" cy="3565079"/>
          </a:xfrm>
          <a:prstGeom prst="rect">
            <a:avLst/>
          </a:prstGeom>
        </p:spPr>
        <p:txBody>
          <a:bodyPr wrap="square" lIns="0" tIns="0" rIns="0" bIns="0" rtlCol="0" anchor="t">
            <a:spAutoFit/>
          </a:bodyPr>
          <a:lstStyle/>
          <a:p>
            <a:pPr>
              <a:lnSpc>
                <a:spcPts val="1960"/>
              </a:lnSpc>
            </a:pPr>
            <a:r>
              <a:rPr lang="en-US" sz="1200" dirty="0">
                <a:solidFill>
                  <a:srgbClr val="000000"/>
                </a:solidFill>
                <a:latin typeface="Roboto Bold"/>
              </a:rPr>
              <a:t>ZEMGALE (Jelgava</a:t>
            </a:r>
            <a:r>
              <a:rPr lang="en-US" sz="1200" dirty="0">
                <a:solidFill>
                  <a:srgbClr val="000000"/>
                </a:solidFill>
                <a:latin typeface="Roboto"/>
              </a:rPr>
              <a:t>): </a:t>
            </a:r>
            <a:r>
              <a:rPr lang="en-US" sz="1200" dirty="0" err="1">
                <a:solidFill>
                  <a:srgbClr val="000000"/>
                </a:solidFill>
                <a:latin typeface="Roboto"/>
              </a:rPr>
              <a:t>Zemgales</a:t>
            </a:r>
            <a:r>
              <a:rPr lang="en-US" sz="1200" dirty="0">
                <a:solidFill>
                  <a:srgbClr val="000000"/>
                </a:solidFill>
                <a:latin typeface="Roboto"/>
              </a:rPr>
              <a:t> </a:t>
            </a:r>
            <a:r>
              <a:rPr lang="en-US" sz="1200" dirty="0" err="1">
                <a:solidFill>
                  <a:srgbClr val="000000"/>
                </a:solidFill>
                <a:latin typeface="Roboto"/>
              </a:rPr>
              <a:t>uzņēmējdarbības</a:t>
            </a:r>
            <a:r>
              <a:rPr lang="en-US" sz="1200" dirty="0">
                <a:solidFill>
                  <a:srgbClr val="000000"/>
                </a:solidFill>
                <a:latin typeface="Roboto"/>
              </a:rPr>
              <a:t> </a:t>
            </a:r>
            <a:r>
              <a:rPr lang="en-US" sz="1200" dirty="0" err="1">
                <a:solidFill>
                  <a:srgbClr val="000000"/>
                </a:solidFill>
                <a:latin typeface="Roboto"/>
              </a:rPr>
              <a:t>centrs</a:t>
            </a:r>
            <a:endParaRPr lang="en-US" sz="1200" dirty="0">
              <a:solidFill>
                <a:srgbClr val="000000"/>
              </a:solidFill>
              <a:latin typeface="Roboto"/>
              <a:ea typeface="Roboto"/>
              <a:cs typeface="Roboto"/>
            </a:endParaRPr>
          </a:p>
          <a:p>
            <a:pPr>
              <a:lnSpc>
                <a:spcPts val="1960"/>
              </a:lnSpc>
            </a:pPr>
            <a:r>
              <a:rPr lang="en-US" sz="1200" dirty="0">
                <a:solidFill>
                  <a:srgbClr val="000000"/>
                </a:solidFill>
                <a:latin typeface="Roboto"/>
              </a:rPr>
              <a:t>Lolita </a:t>
            </a:r>
            <a:r>
              <a:rPr lang="en-US" sz="1200" dirty="0" err="1">
                <a:solidFill>
                  <a:srgbClr val="000000"/>
                </a:solidFill>
                <a:latin typeface="Roboto"/>
              </a:rPr>
              <a:t>Felzenberga</a:t>
            </a:r>
            <a:r>
              <a:rPr lang="en-US" sz="1200" dirty="0">
                <a:solidFill>
                  <a:srgbClr val="000000"/>
                </a:solidFill>
                <a:latin typeface="Roboto"/>
              </a:rPr>
              <a:t> </a:t>
            </a:r>
            <a:r>
              <a:rPr lang="en-US" sz="1200" u="sng" dirty="0">
                <a:solidFill>
                  <a:srgbClr val="000000"/>
                </a:solidFill>
                <a:latin typeface="Roboto"/>
              </a:rPr>
              <a:t>lolita.felzenberga.zpr.gov.lv</a:t>
            </a:r>
            <a:r>
              <a:rPr lang="lv-LV" sz="1200" dirty="0">
                <a:solidFill>
                  <a:srgbClr val="000000"/>
                </a:solidFill>
                <a:latin typeface="Roboto"/>
              </a:rPr>
              <a:t> (LIAA)</a:t>
            </a:r>
            <a:endParaRPr lang="en-US" sz="1200" dirty="0">
              <a:solidFill>
                <a:srgbClr val="000000"/>
              </a:solidFill>
              <a:latin typeface="Roboto"/>
              <a:ea typeface="Roboto"/>
              <a:cs typeface="Roboto"/>
            </a:endParaRPr>
          </a:p>
          <a:p>
            <a:pPr>
              <a:lnSpc>
                <a:spcPts val="1960"/>
              </a:lnSpc>
            </a:pPr>
            <a:r>
              <a:rPr lang="lv-LV" sz="1200" dirty="0">
                <a:solidFill>
                  <a:srgbClr val="2D2A26"/>
                </a:solidFill>
                <a:latin typeface="Roboto"/>
                <a:ea typeface="Roboto"/>
                <a:cs typeface="Roboto"/>
              </a:rPr>
              <a:t>Didzis </a:t>
            </a:r>
            <a:r>
              <a:rPr lang="lv-LV" sz="1200" err="1">
                <a:solidFill>
                  <a:srgbClr val="2D2A26"/>
                </a:solidFill>
                <a:latin typeface="Roboto"/>
                <a:ea typeface="Roboto"/>
                <a:cs typeface="Roboto"/>
              </a:rPr>
              <a:t>Avišāns</a:t>
            </a:r>
            <a:r>
              <a:rPr lang="lv-LV" sz="1200" dirty="0">
                <a:solidFill>
                  <a:srgbClr val="2D2A26"/>
                </a:solidFill>
                <a:latin typeface="Roboto"/>
                <a:ea typeface="Roboto"/>
                <a:cs typeface="Roboto"/>
              </a:rPr>
              <a:t> </a:t>
            </a:r>
            <a:r>
              <a:rPr lang="lv-LV" sz="1200" dirty="0">
                <a:latin typeface="Roboto"/>
                <a:ea typeface="Roboto"/>
                <a:cs typeface="Roboto"/>
                <a:hlinkClick r:id="rId5">
                  <a:extLst>
                    <a:ext uri="{A12FA001-AC4F-418D-AE19-62706E023703}">
                      <ahyp:hlinkClr xmlns:ahyp="http://schemas.microsoft.com/office/drawing/2018/hyperlinkcolor" val="tx"/>
                    </a:ext>
                  </a:extLst>
                </a:hlinkClick>
              </a:rPr>
              <a:t>didzis.avisans@zpr.gov.lv</a:t>
            </a:r>
            <a:r>
              <a:rPr lang="lv-LV" sz="1200" dirty="0">
                <a:latin typeface="Roboto"/>
                <a:ea typeface="Roboto"/>
                <a:cs typeface="Roboto"/>
              </a:rPr>
              <a:t> </a:t>
            </a:r>
            <a:r>
              <a:rPr lang="lv-LV" sz="1200" dirty="0">
                <a:solidFill>
                  <a:srgbClr val="2D2A26"/>
                </a:solidFill>
                <a:latin typeface="Roboto"/>
                <a:ea typeface="Roboto"/>
                <a:cs typeface="Roboto"/>
              </a:rPr>
              <a:t>(LIAA)</a:t>
            </a:r>
            <a:endParaRPr lang="lv-LV" dirty="0"/>
          </a:p>
          <a:p>
            <a:pPr>
              <a:lnSpc>
                <a:spcPts val="1960"/>
              </a:lnSpc>
            </a:pPr>
            <a:r>
              <a:rPr lang="en-US" sz="1200" dirty="0">
                <a:solidFill>
                  <a:srgbClr val="000000"/>
                </a:solidFill>
                <a:latin typeface="Roboto Bold"/>
              </a:rPr>
              <a:t>VIDZEME (</a:t>
            </a:r>
            <a:r>
              <a:rPr lang="en-US" sz="1200" dirty="0" err="1">
                <a:solidFill>
                  <a:srgbClr val="000000"/>
                </a:solidFill>
                <a:latin typeface="Roboto Bold"/>
              </a:rPr>
              <a:t>Valmiera</a:t>
            </a:r>
            <a:r>
              <a:rPr lang="en-US" sz="1200" dirty="0">
                <a:solidFill>
                  <a:srgbClr val="000000"/>
                </a:solidFill>
                <a:latin typeface="Roboto Bold"/>
              </a:rPr>
              <a:t> / </a:t>
            </a:r>
            <a:r>
              <a:rPr lang="en-US" sz="1200" dirty="0" err="1">
                <a:solidFill>
                  <a:srgbClr val="000000"/>
                </a:solidFill>
                <a:latin typeface="Roboto Bold"/>
              </a:rPr>
              <a:t>Cēsis</a:t>
            </a:r>
            <a:r>
              <a:rPr lang="en-US" sz="1200" dirty="0">
                <a:solidFill>
                  <a:srgbClr val="000000"/>
                </a:solidFill>
                <a:latin typeface="Roboto"/>
              </a:rPr>
              <a:t>): </a:t>
            </a:r>
            <a:r>
              <a:rPr lang="en-US" sz="1200" dirty="0" err="1">
                <a:solidFill>
                  <a:srgbClr val="000000"/>
                </a:solidFill>
                <a:latin typeface="Roboto"/>
              </a:rPr>
              <a:t>Vidzemes</a:t>
            </a:r>
            <a:r>
              <a:rPr lang="en-US" sz="1200" dirty="0">
                <a:solidFill>
                  <a:srgbClr val="000000"/>
                </a:solidFill>
                <a:latin typeface="Roboto"/>
              </a:rPr>
              <a:t> </a:t>
            </a:r>
            <a:r>
              <a:rPr lang="en-US" sz="1200" dirty="0" err="1">
                <a:solidFill>
                  <a:srgbClr val="000000"/>
                </a:solidFill>
                <a:latin typeface="Roboto"/>
              </a:rPr>
              <a:t>uzņēmējdarbības</a:t>
            </a:r>
            <a:r>
              <a:rPr lang="en-US" sz="1200" dirty="0">
                <a:solidFill>
                  <a:srgbClr val="000000"/>
                </a:solidFill>
                <a:latin typeface="Roboto"/>
              </a:rPr>
              <a:t> </a:t>
            </a:r>
            <a:r>
              <a:rPr lang="en-US" sz="1200" dirty="0" err="1">
                <a:solidFill>
                  <a:srgbClr val="000000"/>
                </a:solidFill>
                <a:latin typeface="Roboto"/>
              </a:rPr>
              <a:t>centrs</a:t>
            </a:r>
            <a:endParaRPr lang="en-US" sz="1200">
              <a:solidFill>
                <a:srgbClr val="000000"/>
              </a:solidFill>
              <a:latin typeface="Roboto"/>
              <a:ea typeface="Roboto"/>
              <a:cs typeface="Roboto"/>
            </a:endParaRPr>
          </a:p>
          <a:p>
            <a:pPr>
              <a:lnSpc>
                <a:spcPts val="1960"/>
              </a:lnSpc>
            </a:pPr>
            <a:r>
              <a:rPr lang="en-US" sz="1200" dirty="0">
                <a:solidFill>
                  <a:srgbClr val="000000"/>
                </a:solidFill>
                <a:latin typeface="Roboto"/>
              </a:rPr>
              <a:t>Ieva </a:t>
            </a:r>
            <a:r>
              <a:rPr lang="en-US" sz="1200" dirty="0" err="1">
                <a:latin typeface="Roboto"/>
              </a:rPr>
              <a:t>Kreile</a:t>
            </a:r>
            <a:r>
              <a:rPr lang="en-US" sz="1200" dirty="0">
                <a:latin typeface="Roboto"/>
              </a:rPr>
              <a:t> </a:t>
            </a:r>
            <a:r>
              <a:rPr lang="en-US" sz="1200" dirty="0">
                <a:latin typeface="Roboto"/>
                <a:hlinkClick r:id="rId6">
                  <a:extLst>
                    <a:ext uri="{A12FA001-AC4F-418D-AE19-62706E023703}">
                      <ahyp:hlinkClr xmlns:ahyp="http://schemas.microsoft.com/office/drawing/2018/hyperlinkcolor" val="tx"/>
                    </a:ext>
                  </a:extLst>
                </a:hlinkClick>
              </a:rPr>
              <a:t>ieva.kreile@vidzeme.lv</a:t>
            </a:r>
            <a:r>
              <a:rPr lang="lv-LV" sz="1200" dirty="0">
                <a:latin typeface="Roboto"/>
              </a:rPr>
              <a:t> (LIAA)</a:t>
            </a:r>
            <a:endParaRPr lang="lv-LV" sz="1200" dirty="0">
              <a:latin typeface="Roboto"/>
              <a:ea typeface="Roboto"/>
              <a:cs typeface="Roboto"/>
            </a:endParaRPr>
          </a:p>
          <a:p>
            <a:pPr>
              <a:lnSpc>
                <a:spcPts val="1960"/>
              </a:lnSpc>
            </a:pPr>
            <a:r>
              <a:rPr lang="lv" sz="1200" dirty="0">
                <a:latin typeface="Roboto"/>
                <a:ea typeface="+mn-lt"/>
                <a:cs typeface="+mn-lt"/>
              </a:rPr>
              <a:t>Zelma </a:t>
            </a:r>
            <a:r>
              <a:rPr lang="lv" sz="1200" dirty="0" err="1">
                <a:latin typeface="Roboto"/>
                <a:ea typeface="+mn-lt"/>
                <a:cs typeface="+mn-lt"/>
              </a:rPr>
              <a:t>Mičule</a:t>
            </a:r>
            <a:r>
              <a:rPr lang="lv" sz="1200" dirty="0">
                <a:latin typeface="Roboto"/>
                <a:ea typeface="+mn-lt"/>
                <a:cs typeface="+mn-lt"/>
              </a:rPr>
              <a:t> </a:t>
            </a:r>
            <a:r>
              <a:rPr lang="en-US" sz="1200" dirty="0">
                <a:latin typeface="Roboto"/>
              </a:rPr>
              <a:t> </a:t>
            </a:r>
            <a:r>
              <a:rPr lang="lv" sz="1200" dirty="0">
                <a:latin typeface="Roboto"/>
                <a:ea typeface="+mn-lt"/>
                <a:cs typeface="+mn-lt"/>
                <a:hlinkClick r:id="rId7">
                  <a:extLst>
                    <a:ext uri="{A12FA001-AC4F-418D-AE19-62706E023703}">
                      <ahyp:hlinkClr xmlns:ahyp="http://schemas.microsoft.com/office/drawing/2018/hyperlinkcolor" val="tx"/>
                    </a:ext>
                  </a:extLst>
                </a:hlinkClick>
              </a:rPr>
              <a:t>zelma.micule@vidzeme.lv</a:t>
            </a:r>
            <a:r>
              <a:rPr lang="lv-LV" sz="1200" dirty="0">
                <a:solidFill>
                  <a:srgbClr val="000000"/>
                </a:solidFill>
                <a:latin typeface="Roboto"/>
              </a:rPr>
              <a:t> (LIAA)</a:t>
            </a:r>
            <a:endParaRPr lang="en-US" sz="1200">
              <a:solidFill>
                <a:srgbClr val="000000"/>
              </a:solidFill>
              <a:latin typeface="Roboto"/>
              <a:ea typeface="Roboto"/>
              <a:cs typeface="Roboto"/>
            </a:endParaRPr>
          </a:p>
          <a:p>
            <a:pPr>
              <a:lnSpc>
                <a:spcPts val="1960"/>
              </a:lnSpc>
            </a:pPr>
            <a:r>
              <a:rPr lang="en-US" sz="1200" dirty="0">
                <a:solidFill>
                  <a:srgbClr val="000000"/>
                </a:solidFill>
                <a:latin typeface="Roboto Bold"/>
              </a:rPr>
              <a:t>LATGALE</a:t>
            </a:r>
            <a:r>
              <a:rPr lang="en-US" sz="1200" dirty="0">
                <a:solidFill>
                  <a:srgbClr val="000000"/>
                </a:solidFill>
                <a:latin typeface="Roboto"/>
              </a:rPr>
              <a:t> </a:t>
            </a:r>
            <a:r>
              <a:rPr lang="en-US" sz="1200" dirty="0">
                <a:solidFill>
                  <a:srgbClr val="000000"/>
                </a:solidFill>
                <a:latin typeface="Roboto Bold"/>
              </a:rPr>
              <a:t>(Daugavpils)</a:t>
            </a:r>
            <a:r>
              <a:rPr lang="en-US" sz="1200" dirty="0">
                <a:solidFill>
                  <a:srgbClr val="000000"/>
                </a:solidFill>
                <a:latin typeface="Roboto"/>
              </a:rPr>
              <a:t>: </a:t>
            </a:r>
            <a:r>
              <a:rPr lang="en-US" sz="1200" dirty="0" err="1">
                <a:solidFill>
                  <a:srgbClr val="000000"/>
                </a:solidFill>
                <a:latin typeface="Roboto"/>
              </a:rPr>
              <a:t>Latgales</a:t>
            </a:r>
            <a:r>
              <a:rPr lang="en-US" sz="1200" dirty="0">
                <a:solidFill>
                  <a:srgbClr val="000000"/>
                </a:solidFill>
                <a:latin typeface="Roboto"/>
              </a:rPr>
              <a:t> </a:t>
            </a:r>
            <a:r>
              <a:rPr lang="en-US" sz="1200" dirty="0" err="1">
                <a:solidFill>
                  <a:srgbClr val="000000"/>
                </a:solidFill>
                <a:latin typeface="Roboto"/>
              </a:rPr>
              <a:t>uzņēmējdarbības</a:t>
            </a:r>
            <a:r>
              <a:rPr lang="en-US" sz="1200" dirty="0">
                <a:solidFill>
                  <a:srgbClr val="000000"/>
                </a:solidFill>
                <a:latin typeface="Roboto"/>
              </a:rPr>
              <a:t> </a:t>
            </a:r>
            <a:r>
              <a:rPr lang="en-US" sz="1200" dirty="0" err="1">
                <a:solidFill>
                  <a:srgbClr val="000000"/>
                </a:solidFill>
                <a:latin typeface="Roboto"/>
              </a:rPr>
              <a:t>centrs</a:t>
            </a:r>
            <a:endParaRPr lang="en-US" sz="1200" dirty="0" err="1">
              <a:solidFill>
                <a:srgbClr val="000000"/>
              </a:solidFill>
              <a:latin typeface="Roboto"/>
              <a:ea typeface="Roboto"/>
              <a:cs typeface="Roboto"/>
            </a:endParaRPr>
          </a:p>
          <a:p>
            <a:pPr>
              <a:lnSpc>
                <a:spcPts val="1960"/>
              </a:lnSpc>
            </a:pPr>
            <a:r>
              <a:rPr lang="en-US" sz="1200" dirty="0">
                <a:solidFill>
                  <a:srgbClr val="000000"/>
                </a:solidFill>
                <a:latin typeface="Roboto"/>
              </a:rPr>
              <a:t>Andris Ondzuls </a:t>
            </a:r>
            <a:r>
              <a:rPr lang="en-US" sz="1200" dirty="0">
                <a:latin typeface="Roboto"/>
                <a:hlinkClick r:id="rId8">
                  <a:extLst>
                    <a:ext uri="{A12FA001-AC4F-418D-AE19-62706E023703}">
                      <ahyp:hlinkClr xmlns:ahyp="http://schemas.microsoft.com/office/drawing/2018/hyperlinkcolor" val="tx"/>
                    </a:ext>
                  </a:extLst>
                </a:hlinkClick>
              </a:rPr>
              <a:t>andris.ondzuls@lpr.gov.lv</a:t>
            </a:r>
            <a:r>
              <a:rPr lang="lv-LV" sz="1200" dirty="0">
                <a:latin typeface="Roboto"/>
              </a:rPr>
              <a:t> </a:t>
            </a:r>
            <a:r>
              <a:rPr lang="lv-LV" sz="1200" dirty="0">
                <a:solidFill>
                  <a:srgbClr val="000000"/>
                </a:solidFill>
                <a:latin typeface="Roboto"/>
              </a:rPr>
              <a:t>(LIAA)</a:t>
            </a:r>
            <a:endParaRPr lang="en-US" sz="1200" dirty="0">
              <a:solidFill>
                <a:srgbClr val="000000"/>
              </a:solidFill>
              <a:latin typeface="Roboto"/>
              <a:ea typeface="Roboto"/>
              <a:cs typeface="Roboto"/>
            </a:endParaRPr>
          </a:p>
          <a:p>
            <a:pPr>
              <a:lnSpc>
                <a:spcPts val="1960"/>
              </a:lnSpc>
            </a:pPr>
            <a:r>
              <a:rPr lang="en-US" sz="1200" dirty="0">
                <a:solidFill>
                  <a:srgbClr val="000000"/>
                </a:solidFill>
                <a:latin typeface="Roboto Bold"/>
              </a:rPr>
              <a:t>KURZEME (</a:t>
            </a:r>
            <a:r>
              <a:rPr lang="en-US" sz="1200" dirty="0" err="1">
                <a:solidFill>
                  <a:srgbClr val="000000"/>
                </a:solidFill>
                <a:latin typeface="Roboto Bold"/>
              </a:rPr>
              <a:t>Ventspils</a:t>
            </a:r>
            <a:r>
              <a:rPr lang="en-US" sz="1200" dirty="0">
                <a:solidFill>
                  <a:srgbClr val="000000"/>
                </a:solidFill>
                <a:latin typeface="Roboto Bold"/>
              </a:rPr>
              <a:t>)</a:t>
            </a:r>
            <a:r>
              <a:rPr lang="en-US" sz="1200" dirty="0">
                <a:solidFill>
                  <a:srgbClr val="000000"/>
                </a:solidFill>
                <a:latin typeface="Roboto"/>
              </a:rPr>
              <a:t>: </a:t>
            </a:r>
            <a:r>
              <a:rPr lang="en-US" sz="1200" dirty="0" err="1">
                <a:solidFill>
                  <a:srgbClr val="000000"/>
                </a:solidFill>
                <a:latin typeface="Roboto"/>
              </a:rPr>
              <a:t>Ventspils</a:t>
            </a:r>
            <a:r>
              <a:rPr lang="en-US" sz="1200" dirty="0">
                <a:solidFill>
                  <a:srgbClr val="000000"/>
                </a:solidFill>
                <a:latin typeface="Roboto"/>
              </a:rPr>
              <a:t> </a:t>
            </a:r>
            <a:r>
              <a:rPr lang="en-US" sz="1200" dirty="0" err="1">
                <a:solidFill>
                  <a:srgbClr val="000000"/>
                </a:solidFill>
                <a:latin typeface="Roboto"/>
              </a:rPr>
              <a:t>Augsto</a:t>
            </a:r>
            <a:r>
              <a:rPr lang="en-US" sz="1200" dirty="0">
                <a:solidFill>
                  <a:srgbClr val="000000"/>
                </a:solidFill>
                <a:latin typeface="Roboto"/>
              </a:rPr>
              <a:t> </a:t>
            </a:r>
            <a:r>
              <a:rPr lang="en-US" sz="1200" dirty="0" err="1">
                <a:solidFill>
                  <a:srgbClr val="000000"/>
                </a:solidFill>
                <a:latin typeface="Roboto"/>
              </a:rPr>
              <a:t>tehnoloģiju</a:t>
            </a:r>
            <a:r>
              <a:rPr lang="en-US" sz="1200" dirty="0">
                <a:solidFill>
                  <a:srgbClr val="000000"/>
                </a:solidFill>
                <a:latin typeface="Roboto"/>
              </a:rPr>
              <a:t> parks</a:t>
            </a:r>
            <a:endParaRPr lang="en-US" sz="1200" dirty="0">
              <a:solidFill>
                <a:srgbClr val="000000"/>
              </a:solidFill>
              <a:latin typeface="Roboto"/>
              <a:ea typeface="Roboto"/>
              <a:cs typeface="Roboto"/>
            </a:endParaRPr>
          </a:p>
          <a:p>
            <a:pPr>
              <a:lnSpc>
                <a:spcPts val="1960"/>
              </a:lnSpc>
            </a:pPr>
            <a:r>
              <a:rPr lang="en-US" sz="1200" dirty="0">
                <a:solidFill>
                  <a:srgbClr val="000000"/>
                </a:solidFill>
                <a:latin typeface="Roboto"/>
              </a:rPr>
              <a:t>Gvido </a:t>
            </a:r>
            <a:r>
              <a:rPr lang="en-US" sz="1200" dirty="0" err="1">
                <a:solidFill>
                  <a:srgbClr val="000000"/>
                </a:solidFill>
                <a:latin typeface="Roboto"/>
              </a:rPr>
              <a:t>Grīnbergs</a:t>
            </a:r>
            <a:r>
              <a:rPr lang="en-US" sz="1200" dirty="0">
                <a:latin typeface="Roboto"/>
              </a:rPr>
              <a:t> </a:t>
            </a:r>
            <a:r>
              <a:rPr lang="en-US" sz="1200" dirty="0">
                <a:latin typeface="Roboto"/>
                <a:hlinkClick r:id="rId9">
                  <a:extLst>
                    <a:ext uri="{A12FA001-AC4F-418D-AE19-62706E023703}">
                      <ahyp:hlinkClr xmlns:ahyp="http://schemas.microsoft.com/office/drawing/2018/hyperlinkcolor" val="tx"/>
                    </a:ext>
                  </a:extLst>
                </a:hlinkClick>
              </a:rPr>
              <a:t>gvido.grinbergs@vatp.lv</a:t>
            </a:r>
            <a:r>
              <a:rPr lang="lv-LV" sz="1200" dirty="0">
                <a:latin typeface="Roboto"/>
              </a:rPr>
              <a:t> (</a:t>
            </a:r>
            <a:r>
              <a:rPr lang="lv-LV" sz="1200" dirty="0">
                <a:solidFill>
                  <a:srgbClr val="000000"/>
                </a:solidFill>
                <a:latin typeface="Roboto"/>
              </a:rPr>
              <a:t>ALTUM)</a:t>
            </a:r>
            <a:endParaRPr lang="lv-LV" sz="1200" dirty="0">
              <a:solidFill>
                <a:srgbClr val="000000"/>
              </a:solidFill>
              <a:latin typeface="Roboto"/>
              <a:ea typeface="Roboto"/>
              <a:cs typeface="Roboto"/>
            </a:endParaRPr>
          </a:p>
          <a:p>
            <a:pPr>
              <a:lnSpc>
                <a:spcPts val="1960"/>
              </a:lnSpc>
            </a:pPr>
            <a:r>
              <a:rPr lang="lv" sz="1200" dirty="0">
                <a:latin typeface="Roboto"/>
                <a:ea typeface="Roboto"/>
                <a:cs typeface="Roboto"/>
              </a:rPr>
              <a:t>Uldis </a:t>
            </a:r>
            <a:r>
              <a:rPr lang="lv" sz="1200" dirty="0" err="1">
                <a:latin typeface="Roboto"/>
                <a:ea typeface="Roboto"/>
                <a:cs typeface="Roboto"/>
              </a:rPr>
              <a:t>Frīdrihsbergs</a:t>
            </a:r>
            <a:r>
              <a:rPr lang="lv" sz="1200" dirty="0">
                <a:latin typeface="Roboto"/>
                <a:ea typeface="Roboto"/>
                <a:cs typeface="Roboto"/>
              </a:rPr>
              <a:t> </a:t>
            </a:r>
            <a:r>
              <a:rPr lang="en-US" sz="1200" dirty="0">
                <a:latin typeface="Roboto "/>
              </a:rPr>
              <a:t> </a:t>
            </a:r>
            <a:r>
              <a:rPr lang="lv" sz="1200" dirty="0">
                <a:latin typeface="Roboto "/>
                <a:ea typeface="+mn-lt"/>
                <a:cs typeface="+mn-lt"/>
                <a:hlinkClick r:id="rId10">
                  <a:extLst>
                    <a:ext uri="{A12FA001-AC4F-418D-AE19-62706E023703}">
                      <ahyp:hlinkClr xmlns:ahyp="http://schemas.microsoft.com/office/drawing/2018/hyperlinkcolor" val="tx"/>
                    </a:ext>
                  </a:extLst>
                </a:hlinkClick>
              </a:rPr>
              <a:t>uldis.fridrihsbergs@vatp.lv</a:t>
            </a:r>
            <a:r>
              <a:rPr lang="lv-LV" sz="1200" dirty="0">
                <a:latin typeface="Roboto"/>
              </a:rPr>
              <a:t> </a:t>
            </a:r>
            <a:r>
              <a:rPr lang="lv-LV" sz="1200" dirty="0">
                <a:solidFill>
                  <a:srgbClr val="000000"/>
                </a:solidFill>
                <a:latin typeface="Roboto"/>
              </a:rPr>
              <a:t>(LIAA)</a:t>
            </a:r>
            <a:endParaRPr lang="lv-LV" sz="1200" dirty="0">
              <a:cs typeface="Calibri"/>
            </a:endParaRPr>
          </a:p>
          <a:p>
            <a:pPr>
              <a:lnSpc>
                <a:spcPts val="1960"/>
              </a:lnSpc>
            </a:pPr>
            <a:r>
              <a:rPr lang="lv-LV" sz="1200" dirty="0">
                <a:solidFill>
                  <a:srgbClr val="000000"/>
                </a:solidFill>
                <a:latin typeface="Roboto"/>
              </a:rPr>
              <a:t>Deniss Baranovs</a:t>
            </a:r>
            <a:r>
              <a:rPr lang="en-US" sz="1200" dirty="0">
                <a:solidFill>
                  <a:srgbClr val="000000"/>
                </a:solidFill>
                <a:latin typeface="Roboto"/>
              </a:rPr>
              <a:t> </a:t>
            </a:r>
            <a:r>
              <a:rPr lang="lv-LV" sz="1200" dirty="0">
                <a:latin typeface="Roboto"/>
                <a:hlinkClick r:id="rId11">
                  <a:extLst>
                    <a:ext uri="{A12FA001-AC4F-418D-AE19-62706E023703}">
                      <ahyp:hlinkClr xmlns:ahyp="http://schemas.microsoft.com/office/drawing/2018/hyperlinkcolor" val="tx"/>
                    </a:ext>
                  </a:extLst>
                </a:hlinkClick>
              </a:rPr>
              <a:t>deniss.baranovs</a:t>
            </a:r>
            <a:r>
              <a:rPr lang="en-US" sz="1200" dirty="0">
                <a:latin typeface="Roboto"/>
                <a:hlinkClick r:id="rId11">
                  <a:extLst>
                    <a:ext uri="{A12FA001-AC4F-418D-AE19-62706E023703}">
                      <ahyp:hlinkClr xmlns:ahyp="http://schemas.microsoft.com/office/drawing/2018/hyperlinkcolor" val="tx"/>
                    </a:ext>
                  </a:extLst>
                </a:hlinkClick>
              </a:rPr>
              <a:t>@vatp.lv</a:t>
            </a:r>
            <a:r>
              <a:rPr lang="lv-LV" sz="1200" dirty="0">
                <a:latin typeface="Roboto"/>
              </a:rPr>
              <a:t> </a:t>
            </a:r>
            <a:r>
              <a:rPr lang="lv-LV" sz="1200" dirty="0">
                <a:solidFill>
                  <a:srgbClr val="000000"/>
                </a:solidFill>
                <a:latin typeface="Roboto"/>
              </a:rPr>
              <a:t>(LIAA)</a:t>
            </a:r>
            <a:endParaRPr lang="lv-LV" sz="1200" dirty="0">
              <a:solidFill>
                <a:srgbClr val="000000"/>
              </a:solidFill>
              <a:latin typeface="Roboto"/>
              <a:ea typeface="Roboto"/>
              <a:cs typeface="Roboto"/>
            </a:endParaRPr>
          </a:p>
          <a:p>
            <a:pPr>
              <a:lnSpc>
                <a:spcPts val="1960"/>
              </a:lnSpc>
            </a:pPr>
            <a:r>
              <a:rPr lang="en-US" sz="1200" dirty="0">
                <a:solidFill>
                  <a:srgbClr val="000000"/>
                </a:solidFill>
                <a:latin typeface="Roboto Bold"/>
              </a:rPr>
              <a:t>RĪGA</a:t>
            </a:r>
            <a:r>
              <a:rPr lang="en-US" sz="1200" dirty="0">
                <a:solidFill>
                  <a:srgbClr val="000000"/>
                </a:solidFill>
                <a:latin typeface="Roboto"/>
              </a:rPr>
              <a:t>: Latvijas IT </a:t>
            </a:r>
            <a:r>
              <a:rPr lang="en-US" sz="1200" dirty="0" err="1">
                <a:solidFill>
                  <a:srgbClr val="000000"/>
                </a:solidFill>
                <a:latin typeface="Roboto"/>
              </a:rPr>
              <a:t>klasteris</a:t>
            </a:r>
            <a:endParaRPr lang="en-US" sz="1200" dirty="0">
              <a:solidFill>
                <a:srgbClr val="000000"/>
              </a:solidFill>
              <a:latin typeface="Roboto"/>
              <a:ea typeface="Roboto"/>
              <a:cs typeface="Roboto"/>
            </a:endParaRPr>
          </a:p>
          <a:p>
            <a:pPr>
              <a:lnSpc>
                <a:spcPts val="1960"/>
              </a:lnSpc>
            </a:pPr>
            <a:r>
              <a:rPr lang="en-US" sz="1200" dirty="0">
                <a:latin typeface="Roboto"/>
                <a:hlinkClick r:id="rId12">
                  <a:extLst>
                    <a:ext uri="{A12FA001-AC4F-418D-AE19-62706E023703}">
                      <ahyp:hlinkClr xmlns:ahyp="http://schemas.microsoft.com/office/drawing/2018/hyperlinkcolor" val="tx"/>
                    </a:ext>
                  </a:extLst>
                </a:hlinkClick>
              </a:rPr>
              <a:t>EDIC@itbaltic.com</a:t>
            </a:r>
            <a:r>
              <a:rPr lang="lv-LV" sz="1200" dirty="0">
                <a:solidFill>
                  <a:srgbClr val="000000"/>
                </a:solidFill>
                <a:latin typeface="Roboto"/>
              </a:rPr>
              <a:t> (ALTUM, LIAA)</a:t>
            </a:r>
            <a:endParaRPr lang="en-US" sz="1200" dirty="0">
              <a:solidFill>
                <a:srgbClr val="000000"/>
              </a:solidFill>
              <a:latin typeface="Roboto"/>
              <a:ea typeface="Roboto"/>
              <a:cs typeface="Roboto"/>
            </a:endParaRPr>
          </a:p>
        </p:txBody>
      </p:sp>
      <p:sp>
        <p:nvSpPr>
          <p:cNvPr id="6" name="TextBox 6"/>
          <p:cNvSpPr txBox="1"/>
          <p:nvPr/>
        </p:nvSpPr>
        <p:spPr>
          <a:xfrm>
            <a:off x="6494639" y="2820980"/>
            <a:ext cx="5361398" cy="3821559"/>
          </a:xfrm>
          <a:prstGeom prst="rect">
            <a:avLst/>
          </a:prstGeom>
        </p:spPr>
        <p:txBody>
          <a:bodyPr wrap="square" lIns="0" tIns="0" rIns="0" bIns="0" rtlCol="0" anchor="t">
            <a:spAutoFit/>
          </a:bodyPr>
          <a:lstStyle/>
          <a:p>
            <a:pPr>
              <a:lnSpc>
                <a:spcPts val="1960"/>
              </a:lnSpc>
            </a:pPr>
            <a:r>
              <a:rPr lang="en-US" sz="1200">
                <a:latin typeface="Roboto"/>
                <a:ea typeface="Roboto"/>
                <a:cs typeface="Roboto"/>
              </a:rPr>
              <a:t>ZEMGALE (Jelgava)</a:t>
            </a:r>
            <a:r>
              <a:rPr lang="en-US" sz="1200">
                <a:latin typeface="Roboto"/>
              </a:rPr>
              <a:t>: </a:t>
            </a:r>
            <a:r>
              <a:rPr lang="en-US" sz="1200" err="1">
                <a:latin typeface="Roboto"/>
              </a:rPr>
              <a:t>Zaļo</a:t>
            </a:r>
            <a:r>
              <a:rPr lang="en-US" sz="1200">
                <a:latin typeface="Roboto"/>
              </a:rPr>
              <a:t> un </a:t>
            </a:r>
            <a:r>
              <a:rPr lang="en-US" sz="1200" err="1">
                <a:latin typeface="Roboto"/>
              </a:rPr>
              <a:t>viedo</a:t>
            </a:r>
            <a:r>
              <a:rPr lang="en-US" sz="1200">
                <a:latin typeface="Roboto"/>
              </a:rPr>
              <a:t> </a:t>
            </a:r>
            <a:r>
              <a:rPr lang="en-US" sz="1200" err="1">
                <a:latin typeface="Roboto"/>
              </a:rPr>
              <a:t>tehnoloģiju</a:t>
            </a:r>
            <a:r>
              <a:rPr lang="en-US" sz="1200">
                <a:latin typeface="Roboto"/>
              </a:rPr>
              <a:t> </a:t>
            </a:r>
            <a:r>
              <a:rPr lang="en-US" sz="1200" err="1">
                <a:latin typeface="Roboto"/>
              </a:rPr>
              <a:t>klasteris</a:t>
            </a:r>
            <a:endParaRPr lang="en-US" sz="1200">
              <a:latin typeface="Roboto"/>
              <a:ea typeface="Roboto"/>
              <a:cs typeface="Roboto"/>
            </a:endParaRPr>
          </a:p>
          <a:p>
            <a:pPr>
              <a:lnSpc>
                <a:spcPts val="1960"/>
              </a:lnSpc>
            </a:pPr>
            <a:r>
              <a:rPr lang="en-US" sz="1200">
                <a:latin typeface="Roboto"/>
                <a:ea typeface="+mn-lt"/>
                <a:cs typeface="+mn-lt"/>
              </a:rPr>
              <a:t>Ieva </a:t>
            </a:r>
            <a:r>
              <a:rPr lang="en-US" sz="1200" err="1">
                <a:latin typeface="Roboto"/>
                <a:ea typeface="+mn-lt"/>
                <a:cs typeface="+mn-lt"/>
              </a:rPr>
              <a:t>Meikšāne</a:t>
            </a:r>
            <a:r>
              <a:rPr lang="en-US" sz="1200">
                <a:latin typeface="Roboto"/>
                <a:ea typeface="+mn-lt"/>
                <a:cs typeface="+mn-lt"/>
              </a:rPr>
              <a:t> </a:t>
            </a:r>
            <a:r>
              <a:rPr lang="en-US" sz="1200">
                <a:latin typeface="Roboto"/>
                <a:ea typeface="+mn-lt"/>
                <a:cs typeface="+mn-lt"/>
                <a:hlinkClick r:id="rId13">
                  <a:extLst>
                    <a:ext uri="{A12FA001-AC4F-418D-AE19-62706E023703}">
                      <ahyp:hlinkClr xmlns:ahyp="http://schemas.microsoft.com/office/drawing/2018/hyperlinkcolor" val="tx"/>
                    </a:ext>
                  </a:extLst>
                </a:hlinkClick>
              </a:rPr>
              <a:t>ieva@greentechlatvia.eu</a:t>
            </a:r>
            <a:endParaRPr lang="en-US" sz="1200">
              <a:latin typeface="Roboto"/>
              <a:ea typeface="Roboto"/>
              <a:cs typeface="Roboto"/>
            </a:endParaRPr>
          </a:p>
          <a:p>
            <a:pPr>
              <a:lnSpc>
                <a:spcPts val="1960"/>
              </a:lnSpc>
            </a:pPr>
            <a:r>
              <a:rPr lang="en-US" sz="1200">
                <a:latin typeface="Roboto"/>
                <a:ea typeface="Roboto"/>
                <a:cs typeface="Roboto"/>
              </a:rPr>
              <a:t>VIDZEME (</a:t>
            </a:r>
            <a:r>
              <a:rPr lang="en-US" sz="1200" err="1">
                <a:latin typeface="Roboto"/>
                <a:ea typeface="Roboto"/>
                <a:cs typeface="Roboto"/>
              </a:rPr>
              <a:t>Valmiera</a:t>
            </a:r>
            <a:r>
              <a:rPr lang="en-US" sz="1200">
                <a:latin typeface="Roboto"/>
                <a:ea typeface="Roboto"/>
                <a:cs typeface="Roboto"/>
              </a:rPr>
              <a:t>)</a:t>
            </a:r>
            <a:r>
              <a:rPr lang="en-US" sz="1200">
                <a:latin typeface="Roboto"/>
              </a:rPr>
              <a:t>: </a:t>
            </a:r>
            <a:r>
              <a:rPr lang="en-US" sz="1200" err="1">
                <a:latin typeface="Roboto"/>
              </a:rPr>
              <a:t>Valmieras</a:t>
            </a:r>
            <a:r>
              <a:rPr lang="en-US" sz="1200">
                <a:latin typeface="Roboto"/>
              </a:rPr>
              <a:t> </a:t>
            </a:r>
            <a:r>
              <a:rPr lang="en-US" sz="1200" err="1">
                <a:latin typeface="Roboto"/>
              </a:rPr>
              <a:t>attīstības</a:t>
            </a:r>
            <a:r>
              <a:rPr lang="en-US" sz="1200">
                <a:latin typeface="Roboto"/>
              </a:rPr>
              <a:t> </a:t>
            </a:r>
            <a:r>
              <a:rPr lang="en-US" sz="1200" err="1">
                <a:latin typeface="Roboto"/>
              </a:rPr>
              <a:t>aģentūra</a:t>
            </a:r>
            <a:endParaRPr lang="en-US" sz="1200">
              <a:latin typeface="Roboto"/>
              <a:ea typeface="Roboto"/>
              <a:cs typeface="Roboto"/>
            </a:endParaRPr>
          </a:p>
          <a:p>
            <a:pPr>
              <a:lnSpc>
                <a:spcPts val="1960"/>
              </a:lnSpc>
            </a:pPr>
            <a:r>
              <a:rPr lang="en-US" sz="1200">
                <a:latin typeface="Roboto"/>
                <a:ea typeface="+mn-lt"/>
                <a:cs typeface="+mn-lt"/>
              </a:rPr>
              <a:t>Ilze </a:t>
            </a:r>
            <a:r>
              <a:rPr lang="en-US" sz="1200" err="1">
                <a:latin typeface="Roboto"/>
                <a:ea typeface="+mn-lt"/>
                <a:cs typeface="+mn-lt"/>
              </a:rPr>
              <a:t>Ulmane</a:t>
            </a:r>
            <a:r>
              <a:rPr lang="en-US" sz="1200">
                <a:latin typeface="Roboto"/>
                <a:ea typeface="+mn-lt"/>
                <a:cs typeface="+mn-lt"/>
              </a:rPr>
              <a:t> </a:t>
            </a:r>
            <a:r>
              <a:rPr lang="en-US" sz="1200">
                <a:latin typeface="Roboto"/>
                <a:ea typeface="+mn-lt"/>
                <a:cs typeface="+mn-lt"/>
                <a:hlinkClick r:id="rId14">
                  <a:extLst>
                    <a:ext uri="{A12FA001-AC4F-418D-AE19-62706E023703}">
                      <ahyp:hlinkClr xmlns:ahyp="http://schemas.microsoft.com/office/drawing/2018/hyperlinkcolor" val="tx"/>
                    </a:ext>
                  </a:extLst>
                </a:hlinkClick>
              </a:rPr>
              <a:t>ilze.ulmane@valmierasnovads.lv</a:t>
            </a:r>
            <a:r>
              <a:rPr lang="en-US" sz="1200">
                <a:latin typeface="Roboto"/>
                <a:ea typeface="+mn-lt"/>
                <a:cs typeface="+mn-lt"/>
              </a:rPr>
              <a:t> </a:t>
            </a:r>
            <a:br>
              <a:rPr lang="en-US" sz="1200">
                <a:latin typeface="Roboto"/>
                <a:ea typeface="+mn-lt"/>
                <a:cs typeface="+mn-lt"/>
              </a:rPr>
            </a:br>
            <a:r>
              <a:rPr lang="en-US" sz="1200">
                <a:latin typeface="Roboto"/>
                <a:ea typeface="+mn-lt"/>
                <a:cs typeface="+mn-lt"/>
              </a:rPr>
              <a:t>Juris </a:t>
            </a:r>
            <a:r>
              <a:rPr lang="en-US" sz="1200" err="1">
                <a:latin typeface="Roboto"/>
                <a:ea typeface="+mn-lt"/>
                <a:cs typeface="+mn-lt"/>
              </a:rPr>
              <a:t>Čeičs</a:t>
            </a:r>
            <a:r>
              <a:rPr lang="en-US" sz="1200">
                <a:latin typeface="Roboto"/>
                <a:ea typeface="+mn-lt"/>
                <a:cs typeface="+mn-lt"/>
              </a:rPr>
              <a:t> </a:t>
            </a:r>
            <a:r>
              <a:rPr lang="en-US" sz="1200">
                <a:latin typeface="Roboto"/>
                <a:ea typeface="+mn-lt"/>
                <a:cs typeface="+mn-lt"/>
                <a:hlinkClick r:id="rId15">
                  <a:extLst>
                    <a:ext uri="{A12FA001-AC4F-418D-AE19-62706E023703}">
                      <ahyp:hlinkClr xmlns:ahyp="http://schemas.microsoft.com/office/drawing/2018/hyperlinkcolor" val="tx"/>
                    </a:ext>
                  </a:extLst>
                </a:hlinkClick>
              </a:rPr>
              <a:t>juris.ceics@valmierasnovads.lv</a:t>
            </a:r>
            <a:endParaRPr lang="en-US" sz="1200">
              <a:latin typeface="Roboto"/>
              <a:ea typeface="Roboto"/>
              <a:cs typeface="Roboto"/>
            </a:endParaRPr>
          </a:p>
          <a:p>
            <a:pPr>
              <a:lnSpc>
                <a:spcPts val="1960"/>
              </a:lnSpc>
            </a:pPr>
            <a:r>
              <a:rPr lang="en-US" sz="1200">
                <a:latin typeface="Roboto"/>
                <a:ea typeface="Roboto"/>
                <a:cs typeface="Roboto"/>
              </a:rPr>
              <a:t>LATGALE (</a:t>
            </a:r>
            <a:r>
              <a:rPr lang="en-US" sz="1200" err="1">
                <a:latin typeface="Roboto"/>
                <a:ea typeface="Roboto"/>
                <a:cs typeface="Roboto"/>
              </a:rPr>
              <a:t>Rēzekne</a:t>
            </a:r>
            <a:r>
              <a:rPr lang="en-US" sz="1200">
                <a:latin typeface="Roboto"/>
                <a:ea typeface="Roboto"/>
                <a:cs typeface="Roboto"/>
              </a:rPr>
              <a:t>)</a:t>
            </a:r>
            <a:r>
              <a:rPr lang="en-US" sz="1200">
                <a:latin typeface="Roboto"/>
              </a:rPr>
              <a:t>: LDA </a:t>
            </a:r>
            <a:r>
              <a:rPr lang="en-US" sz="1200" err="1">
                <a:latin typeface="Roboto"/>
              </a:rPr>
              <a:t>Rēzeknes</a:t>
            </a:r>
            <a:r>
              <a:rPr lang="en-US" sz="1200">
                <a:latin typeface="Roboto"/>
              </a:rPr>
              <a:t> </a:t>
            </a:r>
            <a:r>
              <a:rPr lang="en-US" sz="1200" err="1">
                <a:latin typeface="Roboto"/>
              </a:rPr>
              <a:t>filiāle</a:t>
            </a:r>
            <a:endParaRPr lang="en-US" sz="1200">
              <a:latin typeface="Roboto"/>
              <a:ea typeface="Roboto"/>
              <a:cs typeface="Roboto"/>
            </a:endParaRPr>
          </a:p>
          <a:p>
            <a:pPr>
              <a:lnSpc>
                <a:spcPts val="1960"/>
              </a:lnSpc>
            </a:pPr>
            <a:r>
              <a:rPr lang="en-US" sz="1200">
                <a:latin typeface="Roboto"/>
                <a:ea typeface="+mn-lt"/>
                <a:cs typeface="+mn-lt"/>
              </a:rPr>
              <a:t>Margarita </a:t>
            </a:r>
            <a:r>
              <a:rPr lang="en-US" sz="1200" err="1">
                <a:latin typeface="Roboto"/>
                <a:ea typeface="+mn-lt"/>
                <a:cs typeface="+mn-lt"/>
              </a:rPr>
              <a:t>Graičonoka</a:t>
            </a:r>
            <a:r>
              <a:rPr lang="en-US" sz="1200">
                <a:latin typeface="Roboto"/>
                <a:ea typeface="+mn-lt"/>
                <a:cs typeface="+mn-lt"/>
              </a:rPr>
              <a:t> </a:t>
            </a:r>
            <a:r>
              <a:rPr lang="en-US" sz="1200">
                <a:latin typeface="Roboto"/>
                <a:ea typeface="+mn-lt"/>
                <a:cs typeface="+mn-lt"/>
                <a:hlinkClick r:id="rId16">
                  <a:extLst>
                    <a:ext uri="{A12FA001-AC4F-418D-AE19-62706E023703}">
                      <ahyp:hlinkClr xmlns:ahyp="http://schemas.microsoft.com/office/drawing/2018/hyperlinkcolor" val="tx"/>
                    </a:ext>
                  </a:extLst>
                </a:hlinkClick>
              </a:rPr>
              <a:t>margarita.graiconoka@digitallatvia.lv</a:t>
            </a:r>
            <a:br>
              <a:rPr lang="en-US" sz="1200">
                <a:latin typeface="Roboto"/>
                <a:ea typeface="+mn-lt"/>
                <a:cs typeface="+mn-lt"/>
              </a:rPr>
            </a:br>
            <a:r>
              <a:rPr lang="en-US" sz="1200">
                <a:latin typeface="Roboto"/>
                <a:ea typeface="+mn-lt"/>
                <a:cs typeface="+mn-lt"/>
              </a:rPr>
              <a:t>Matīss </a:t>
            </a:r>
            <a:r>
              <a:rPr lang="en-US" sz="1200" err="1">
                <a:latin typeface="Roboto"/>
                <a:ea typeface="+mn-lt"/>
                <a:cs typeface="+mn-lt"/>
              </a:rPr>
              <a:t>Krēsliņš</a:t>
            </a:r>
            <a:r>
              <a:rPr lang="en-US" sz="1200">
                <a:latin typeface="Roboto"/>
                <a:ea typeface="+mn-lt"/>
                <a:cs typeface="+mn-lt"/>
              </a:rPr>
              <a:t> </a:t>
            </a:r>
            <a:r>
              <a:rPr lang="en-US" sz="1200">
                <a:latin typeface="Roboto"/>
                <a:ea typeface="+mn-lt"/>
                <a:cs typeface="+mn-lt"/>
                <a:hlinkClick r:id="rId17">
                  <a:extLst>
                    <a:ext uri="{A12FA001-AC4F-418D-AE19-62706E023703}">
                      <ahyp:hlinkClr xmlns:ahyp="http://schemas.microsoft.com/office/drawing/2018/hyperlinkcolor" val="tx"/>
                    </a:ext>
                  </a:extLst>
                </a:hlinkClick>
              </a:rPr>
              <a:t>matiss.kreslins@digitallatvia.lv</a:t>
            </a:r>
            <a:endParaRPr lang="en-US" sz="1200">
              <a:latin typeface="Roboto"/>
              <a:ea typeface="Roboto"/>
              <a:cs typeface="Roboto"/>
            </a:endParaRPr>
          </a:p>
          <a:p>
            <a:pPr>
              <a:lnSpc>
                <a:spcPts val="1960"/>
              </a:lnSpc>
            </a:pPr>
            <a:r>
              <a:rPr lang="en-US" sz="1200">
                <a:latin typeface="Roboto"/>
                <a:ea typeface="Roboto"/>
                <a:cs typeface="Roboto"/>
              </a:rPr>
              <a:t>KURZEME I (</a:t>
            </a:r>
            <a:r>
              <a:rPr lang="en-US" sz="1200" err="1">
                <a:latin typeface="Roboto"/>
                <a:ea typeface="Roboto"/>
                <a:cs typeface="Roboto"/>
              </a:rPr>
              <a:t>Ventspils</a:t>
            </a:r>
            <a:r>
              <a:rPr lang="en-US" sz="1200">
                <a:latin typeface="Roboto"/>
                <a:ea typeface="Roboto"/>
                <a:cs typeface="Roboto"/>
              </a:rPr>
              <a:t>)</a:t>
            </a:r>
            <a:r>
              <a:rPr lang="en-US" sz="1200">
                <a:latin typeface="Roboto"/>
              </a:rPr>
              <a:t>: </a:t>
            </a:r>
            <a:r>
              <a:rPr lang="en-US" sz="1200" err="1">
                <a:latin typeface="Roboto"/>
              </a:rPr>
              <a:t>Ventspils</a:t>
            </a:r>
            <a:r>
              <a:rPr lang="en-US" sz="1200">
                <a:latin typeface="Roboto"/>
              </a:rPr>
              <a:t> </a:t>
            </a:r>
            <a:r>
              <a:rPr lang="en-US" sz="1200" err="1">
                <a:latin typeface="Roboto"/>
              </a:rPr>
              <a:t>Augsto</a:t>
            </a:r>
            <a:r>
              <a:rPr lang="en-US" sz="1200">
                <a:latin typeface="Roboto"/>
              </a:rPr>
              <a:t> </a:t>
            </a:r>
            <a:r>
              <a:rPr lang="en-US" sz="1200" err="1">
                <a:latin typeface="Roboto"/>
              </a:rPr>
              <a:t>tehnoloģiju</a:t>
            </a:r>
            <a:r>
              <a:rPr lang="en-US" sz="1200">
                <a:latin typeface="Roboto"/>
              </a:rPr>
              <a:t> parks</a:t>
            </a:r>
            <a:endParaRPr lang="en-US" sz="1200">
              <a:latin typeface="Roboto"/>
              <a:ea typeface="Roboto"/>
              <a:cs typeface="Roboto"/>
            </a:endParaRPr>
          </a:p>
          <a:p>
            <a:pPr>
              <a:lnSpc>
                <a:spcPts val="1960"/>
              </a:lnSpc>
            </a:pPr>
            <a:r>
              <a:rPr lang="en-US" sz="1200">
                <a:latin typeface="Roboto"/>
                <a:ea typeface="+mn-lt"/>
                <a:cs typeface="+mn-lt"/>
              </a:rPr>
              <a:t>Ieva </a:t>
            </a:r>
            <a:r>
              <a:rPr lang="en-US" sz="1200" err="1">
                <a:latin typeface="Roboto"/>
                <a:ea typeface="+mn-lt"/>
                <a:cs typeface="+mn-lt"/>
              </a:rPr>
              <a:t>Rozenberga</a:t>
            </a:r>
            <a:r>
              <a:rPr lang="en-US" sz="1200">
                <a:latin typeface="Roboto"/>
                <a:ea typeface="+mn-lt"/>
                <a:cs typeface="+mn-lt"/>
              </a:rPr>
              <a:t> </a:t>
            </a:r>
            <a:r>
              <a:rPr lang="en-US" sz="1200">
                <a:latin typeface="Roboto"/>
                <a:ea typeface="+mn-lt"/>
                <a:cs typeface="+mn-lt"/>
                <a:hlinkClick r:id="rId18">
                  <a:extLst>
                    <a:ext uri="{A12FA001-AC4F-418D-AE19-62706E023703}">
                      <ahyp:hlinkClr xmlns:ahyp="http://schemas.microsoft.com/office/drawing/2018/hyperlinkcolor" val="tx"/>
                    </a:ext>
                  </a:extLst>
                </a:hlinkClick>
              </a:rPr>
              <a:t>ieva.rozenberga@vatp.lv</a:t>
            </a:r>
            <a:r>
              <a:rPr lang="en-US" sz="1200">
                <a:latin typeface="Roboto"/>
                <a:ea typeface="+mn-lt"/>
                <a:cs typeface="+mn-lt"/>
              </a:rPr>
              <a:t> / Līva </a:t>
            </a:r>
            <a:r>
              <a:rPr lang="en-US" sz="1200" err="1">
                <a:latin typeface="Roboto"/>
                <a:ea typeface="+mn-lt"/>
                <a:cs typeface="+mn-lt"/>
              </a:rPr>
              <a:t>Zvirbule</a:t>
            </a:r>
            <a:r>
              <a:rPr lang="en-US" sz="1200">
                <a:latin typeface="Roboto"/>
                <a:ea typeface="+mn-lt"/>
                <a:cs typeface="+mn-lt"/>
              </a:rPr>
              <a:t> </a:t>
            </a:r>
            <a:r>
              <a:rPr lang="en-US" sz="1200">
                <a:latin typeface="Roboto"/>
                <a:ea typeface="+mn-lt"/>
                <a:cs typeface="+mn-lt"/>
                <a:hlinkClick r:id="rId19">
                  <a:extLst>
                    <a:ext uri="{A12FA001-AC4F-418D-AE19-62706E023703}">
                      <ahyp:hlinkClr xmlns:ahyp="http://schemas.microsoft.com/office/drawing/2018/hyperlinkcolor" val="tx"/>
                    </a:ext>
                  </a:extLst>
                </a:hlinkClick>
              </a:rPr>
              <a:t>liva.zvirbule@vatp.lv</a:t>
            </a:r>
            <a:endParaRPr lang="en-US" sz="1200">
              <a:latin typeface="Roboto"/>
              <a:ea typeface="Roboto"/>
              <a:cs typeface="Roboto"/>
            </a:endParaRPr>
          </a:p>
          <a:p>
            <a:pPr>
              <a:lnSpc>
                <a:spcPts val="1960"/>
              </a:lnSpc>
            </a:pPr>
            <a:r>
              <a:rPr lang="en-US" sz="1200">
                <a:latin typeface="Roboto"/>
                <a:ea typeface="Roboto"/>
                <a:cs typeface="Roboto"/>
              </a:rPr>
              <a:t>KURZEME II (</a:t>
            </a:r>
            <a:r>
              <a:rPr lang="en-US" sz="1200" err="1">
                <a:latin typeface="Roboto"/>
                <a:ea typeface="Roboto"/>
                <a:cs typeface="Roboto"/>
              </a:rPr>
              <a:t>Liepāja</a:t>
            </a:r>
            <a:r>
              <a:rPr lang="en-US" sz="1200">
                <a:latin typeface="Roboto"/>
                <a:ea typeface="Roboto"/>
                <a:cs typeface="Roboto"/>
              </a:rPr>
              <a:t>)</a:t>
            </a:r>
            <a:r>
              <a:rPr lang="en-US" sz="1200">
                <a:latin typeface="Roboto"/>
              </a:rPr>
              <a:t>: </a:t>
            </a:r>
            <a:r>
              <a:rPr lang="en-US" sz="1200" err="1">
                <a:latin typeface="Roboto"/>
              </a:rPr>
              <a:t>Zaļo</a:t>
            </a:r>
            <a:r>
              <a:rPr lang="en-US" sz="1200">
                <a:latin typeface="Roboto"/>
              </a:rPr>
              <a:t> un </a:t>
            </a:r>
            <a:r>
              <a:rPr lang="en-US" sz="1200" err="1">
                <a:latin typeface="Roboto"/>
              </a:rPr>
              <a:t>viedo</a:t>
            </a:r>
            <a:r>
              <a:rPr lang="en-US" sz="1200">
                <a:latin typeface="Roboto"/>
              </a:rPr>
              <a:t> </a:t>
            </a:r>
            <a:r>
              <a:rPr lang="en-US" sz="1200" err="1">
                <a:latin typeface="Roboto"/>
              </a:rPr>
              <a:t>tehnoloģiju</a:t>
            </a:r>
            <a:r>
              <a:rPr lang="en-US" sz="1200">
                <a:latin typeface="Roboto"/>
              </a:rPr>
              <a:t> </a:t>
            </a:r>
            <a:r>
              <a:rPr lang="en-US" sz="1200" err="1">
                <a:latin typeface="Roboto"/>
              </a:rPr>
              <a:t>klasteris</a:t>
            </a:r>
            <a:endParaRPr lang="en-US" sz="1200">
              <a:latin typeface="Roboto"/>
              <a:ea typeface="Roboto"/>
              <a:cs typeface="Roboto"/>
            </a:endParaRPr>
          </a:p>
          <a:p>
            <a:pPr>
              <a:lnSpc>
                <a:spcPts val="1960"/>
              </a:lnSpc>
            </a:pPr>
            <a:r>
              <a:rPr lang="en-US" sz="1200">
                <a:latin typeface="Roboto"/>
              </a:rPr>
              <a:t>Roberts </a:t>
            </a:r>
            <a:r>
              <a:rPr lang="en-US" sz="1200" err="1">
                <a:latin typeface="Roboto"/>
              </a:rPr>
              <a:t>Gaižutis</a:t>
            </a:r>
            <a:r>
              <a:rPr lang="en-US" sz="1200">
                <a:latin typeface="Roboto"/>
              </a:rPr>
              <a:t> roberts@kbi.lv</a:t>
            </a:r>
            <a:endParaRPr lang="en-US" sz="1200">
              <a:latin typeface="Roboto"/>
              <a:ea typeface="Roboto"/>
              <a:cs typeface="Roboto"/>
            </a:endParaRPr>
          </a:p>
          <a:p>
            <a:pPr>
              <a:lnSpc>
                <a:spcPts val="1960"/>
              </a:lnSpc>
            </a:pPr>
            <a:r>
              <a:rPr lang="en-US" sz="1200">
                <a:latin typeface="Roboto"/>
                <a:ea typeface="Roboto"/>
                <a:cs typeface="Roboto"/>
              </a:rPr>
              <a:t>RĪGA</a:t>
            </a:r>
            <a:r>
              <a:rPr lang="en-US" sz="1200">
                <a:latin typeface="Roboto"/>
              </a:rPr>
              <a:t>: Latvijas </a:t>
            </a:r>
            <a:r>
              <a:rPr lang="en-US" sz="1200" err="1">
                <a:latin typeface="Roboto"/>
              </a:rPr>
              <a:t>Digitālais</a:t>
            </a:r>
            <a:r>
              <a:rPr lang="en-US" sz="1200">
                <a:latin typeface="Roboto"/>
              </a:rPr>
              <a:t> </a:t>
            </a:r>
            <a:r>
              <a:rPr lang="en-US" sz="1200" err="1">
                <a:latin typeface="Roboto"/>
              </a:rPr>
              <a:t>akselerators</a:t>
            </a:r>
            <a:endParaRPr lang="en-US" sz="1200">
              <a:latin typeface="Roboto"/>
              <a:ea typeface="Roboto"/>
              <a:cs typeface="Roboto"/>
            </a:endParaRPr>
          </a:p>
          <a:p>
            <a:pPr>
              <a:lnSpc>
                <a:spcPts val="1960"/>
              </a:lnSpc>
            </a:pPr>
            <a:r>
              <a:rPr lang="en-US" sz="1200">
                <a:latin typeface="Roboto"/>
                <a:ea typeface="+mn-lt"/>
                <a:cs typeface="+mn-lt"/>
              </a:rPr>
              <a:t>Līga </a:t>
            </a:r>
            <a:r>
              <a:rPr lang="en-US" sz="1200" err="1">
                <a:latin typeface="Roboto"/>
                <a:ea typeface="+mn-lt"/>
                <a:cs typeface="+mn-lt"/>
              </a:rPr>
              <a:t>Ignate</a:t>
            </a:r>
            <a:r>
              <a:rPr lang="en-US" sz="1200">
                <a:latin typeface="Roboto"/>
                <a:ea typeface="+mn-lt"/>
                <a:cs typeface="+mn-lt"/>
              </a:rPr>
              <a:t> </a:t>
            </a:r>
            <a:r>
              <a:rPr lang="en-US" sz="1200">
                <a:latin typeface="Roboto"/>
                <a:ea typeface="+mn-lt"/>
                <a:cs typeface="+mn-lt"/>
                <a:hlinkClick r:id="rId20">
                  <a:extLst>
                    <a:ext uri="{A12FA001-AC4F-418D-AE19-62706E023703}">
                      <ahyp:hlinkClr xmlns:ahyp="http://schemas.microsoft.com/office/drawing/2018/hyperlinkcolor" val="tx"/>
                    </a:ext>
                  </a:extLst>
                </a:hlinkClick>
              </a:rPr>
              <a:t>liga.ignate@digitallatvia.lv</a:t>
            </a:r>
            <a:r>
              <a:rPr lang="en-US" sz="1200">
                <a:latin typeface="Roboto"/>
                <a:ea typeface="+mn-lt"/>
                <a:cs typeface="+mn-lt"/>
              </a:rPr>
              <a:t> </a:t>
            </a:r>
            <a:endParaRPr lang="en-US" sz="1200">
              <a:latin typeface="Roboto"/>
              <a:ea typeface="Roboto"/>
              <a:cs typeface="Roboto"/>
              <a:hlinkClick r:id="" action="ppaction://noaction">
                <a:extLst>
                  <a:ext uri="{A12FA001-AC4F-418D-AE19-62706E023703}">
                    <ahyp:hlinkClr xmlns:ahyp="http://schemas.microsoft.com/office/drawing/2018/hyperlinkcolor" val="tx"/>
                  </a:ext>
                </a:extLst>
              </a:hlinkClick>
            </a:endParaRPr>
          </a:p>
          <a:p>
            <a:pPr>
              <a:lnSpc>
                <a:spcPts val="1960"/>
              </a:lnSpc>
            </a:pPr>
            <a:r>
              <a:rPr lang="en-US" sz="1200">
                <a:latin typeface="Roboto"/>
                <a:ea typeface="+mn-lt"/>
                <a:cs typeface="+mn-lt"/>
              </a:rPr>
              <a:t>Deniss </a:t>
            </a:r>
            <a:r>
              <a:rPr lang="en-US" sz="1200" err="1">
                <a:latin typeface="Roboto"/>
                <a:ea typeface="+mn-lt"/>
                <a:cs typeface="+mn-lt"/>
              </a:rPr>
              <a:t>Bičkovs</a:t>
            </a:r>
            <a:r>
              <a:rPr lang="en-US" sz="1200">
                <a:latin typeface="Roboto"/>
                <a:ea typeface="+mn-lt"/>
                <a:cs typeface="+mn-lt"/>
              </a:rPr>
              <a:t> </a:t>
            </a:r>
            <a:r>
              <a:rPr lang="en-US" sz="1200">
                <a:latin typeface="Roboto"/>
                <a:ea typeface="+mn-lt"/>
                <a:cs typeface="+mn-lt"/>
                <a:hlinkClick r:id="rId21">
                  <a:extLst>
                    <a:ext uri="{A12FA001-AC4F-418D-AE19-62706E023703}">
                      <ahyp:hlinkClr xmlns:ahyp="http://schemas.microsoft.com/office/drawing/2018/hyperlinkcolor" val="tx"/>
                    </a:ext>
                  </a:extLst>
                </a:hlinkClick>
              </a:rPr>
              <a:t>deniss.bickovs@digitallatvia.lv</a:t>
            </a:r>
            <a:endParaRPr lang="en-US" sz="1200">
              <a:latin typeface="Roboto"/>
              <a:ea typeface="Roboto"/>
              <a:cs typeface="Roboto"/>
              <a:hlinkClick r:id="" action="ppaction://noaction">
                <a:extLst>
                  <a:ext uri="{A12FA001-AC4F-418D-AE19-62706E023703}">
                    <ahyp:hlinkClr xmlns:ahyp="http://schemas.microsoft.com/office/drawing/2018/hyperlinkcolor" val="tx"/>
                  </a:ext>
                </a:extLst>
              </a:hlinkClick>
            </a:endParaRPr>
          </a:p>
        </p:txBody>
      </p:sp>
      <p:sp>
        <p:nvSpPr>
          <p:cNvPr id="7" name="Freeform 7"/>
          <p:cNvSpPr/>
          <p:nvPr/>
        </p:nvSpPr>
        <p:spPr>
          <a:xfrm rot="-1607848">
            <a:off x="-295638" y="-57565"/>
            <a:ext cx="903595" cy="881005"/>
          </a:xfrm>
          <a:custGeom>
            <a:avLst/>
            <a:gdLst/>
            <a:ahLst/>
            <a:cxnLst/>
            <a:rect l="l" t="t" r="r" b="b"/>
            <a:pathLst>
              <a:path w="1355392" h="1321507">
                <a:moveTo>
                  <a:pt x="0" y="0"/>
                </a:moveTo>
                <a:lnTo>
                  <a:pt x="1355392" y="0"/>
                </a:lnTo>
                <a:lnTo>
                  <a:pt x="1355392" y="1321507"/>
                </a:lnTo>
                <a:lnTo>
                  <a:pt x="0" y="1321507"/>
                </a:lnTo>
                <a:lnTo>
                  <a:pt x="0" y="0"/>
                </a:lnTo>
                <a:close/>
              </a:path>
            </a:pathLst>
          </a:custGeom>
          <a:blipFill>
            <a:blip r:embed="rId22"/>
            <a:stretch>
              <a:fillRect/>
            </a:stretch>
          </a:blipFill>
        </p:spPr>
        <p:txBody>
          <a:bodyPr/>
          <a:lstStyle/>
          <a:p>
            <a:endParaRPr lang="lv-LV" sz="1200"/>
          </a:p>
        </p:txBody>
      </p:sp>
      <p:sp>
        <p:nvSpPr>
          <p:cNvPr id="8" name="Freeform 8"/>
          <p:cNvSpPr/>
          <p:nvPr/>
        </p:nvSpPr>
        <p:spPr>
          <a:xfrm rot="-1607848">
            <a:off x="11656275" y="6179589"/>
            <a:ext cx="903595" cy="881005"/>
          </a:xfrm>
          <a:custGeom>
            <a:avLst/>
            <a:gdLst/>
            <a:ahLst/>
            <a:cxnLst/>
            <a:rect l="l" t="t" r="r" b="b"/>
            <a:pathLst>
              <a:path w="1355392" h="1321507">
                <a:moveTo>
                  <a:pt x="0" y="0"/>
                </a:moveTo>
                <a:lnTo>
                  <a:pt x="1355392" y="0"/>
                </a:lnTo>
                <a:lnTo>
                  <a:pt x="1355392" y="1321507"/>
                </a:lnTo>
                <a:lnTo>
                  <a:pt x="0" y="1321507"/>
                </a:lnTo>
                <a:lnTo>
                  <a:pt x="0" y="0"/>
                </a:lnTo>
                <a:close/>
              </a:path>
            </a:pathLst>
          </a:custGeom>
          <a:blipFill>
            <a:blip r:embed="rId22"/>
            <a:stretch>
              <a:fillRect/>
            </a:stretch>
          </a:blipFill>
        </p:spPr>
        <p:txBody>
          <a:bodyPr/>
          <a:lstStyle/>
          <a:p>
            <a:endParaRPr lang="lv-LV" sz="1200"/>
          </a:p>
        </p:txBody>
      </p:sp>
    </p:spTree>
    <p:extLst>
      <p:ext uri="{BB962C8B-B14F-4D97-AF65-F5344CB8AC3E}">
        <p14:creationId xmlns:p14="http://schemas.microsoft.com/office/powerpoint/2010/main" val="172867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sp>
        <p:nvSpPr>
          <p:cNvPr id="3" name="Freeform 3"/>
          <p:cNvSpPr/>
          <p:nvPr/>
        </p:nvSpPr>
        <p:spPr>
          <a:xfrm>
            <a:off x="-546384" y="0"/>
            <a:ext cx="5591643" cy="6858000"/>
          </a:xfrm>
          <a:custGeom>
            <a:avLst/>
            <a:gdLst/>
            <a:ahLst/>
            <a:cxnLst/>
            <a:rect l="l" t="t" r="r" b="b"/>
            <a:pathLst>
              <a:path w="8387465" h="10287000">
                <a:moveTo>
                  <a:pt x="0" y="0"/>
                </a:moveTo>
                <a:lnTo>
                  <a:pt x="8387465" y="0"/>
                </a:lnTo>
                <a:lnTo>
                  <a:pt x="8387465" y="10287000"/>
                </a:lnTo>
                <a:lnTo>
                  <a:pt x="0" y="10287000"/>
                </a:lnTo>
                <a:lnTo>
                  <a:pt x="0" y="0"/>
                </a:lnTo>
                <a:close/>
              </a:path>
            </a:pathLst>
          </a:custGeom>
          <a:blipFill>
            <a:blip r:embed="rId3"/>
            <a:stretch>
              <a:fillRect l="-133799" t="-21069" r="-62870" b="-14993"/>
            </a:stretch>
          </a:blipFill>
        </p:spPr>
        <p:txBody>
          <a:bodyPr/>
          <a:lstStyle/>
          <a:p>
            <a:endParaRPr lang="lv-LV" sz="1200"/>
          </a:p>
        </p:txBody>
      </p:sp>
      <p:sp>
        <p:nvSpPr>
          <p:cNvPr id="5" name="Freeform 5"/>
          <p:cNvSpPr/>
          <p:nvPr/>
        </p:nvSpPr>
        <p:spPr>
          <a:xfrm>
            <a:off x="911273" y="1256877"/>
            <a:ext cx="403479" cy="378537"/>
          </a:xfrm>
          <a:custGeom>
            <a:avLst/>
            <a:gdLst/>
            <a:ahLst/>
            <a:cxnLst/>
            <a:rect l="l" t="t" r="r" b="b"/>
            <a:pathLst>
              <a:path w="605219" h="567805">
                <a:moveTo>
                  <a:pt x="0" y="0"/>
                </a:moveTo>
                <a:lnTo>
                  <a:pt x="605219" y="0"/>
                </a:lnTo>
                <a:lnTo>
                  <a:pt x="605219"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sz="1200"/>
          </a:p>
        </p:txBody>
      </p:sp>
      <p:sp>
        <p:nvSpPr>
          <p:cNvPr id="6" name="Freeform 6"/>
          <p:cNvSpPr/>
          <p:nvPr/>
        </p:nvSpPr>
        <p:spPr>
          <a:xfrm>
            <a:off x="911273" y="1881112"/>
            <a:ext cx="403479" cy="378537"/>
          </a:xfrm>
          <a:custGeom>
            <a:avLst/>
            <a:gdLst/>
            <a:ahLst/>
            <a:cxnLst/>
            <a:rect l="l" t="t" r="r" b="b"/>
            <a:pathLst>
              <a:path w="605219" h="567805">
                <a:moveTo>
                  <a:pt x="0" y="0"/>
                </a:moveTo>
                <a:lnTo>
                  <a:pt x="605219" y="0"/>
                </a:lnTo>
                <a:lnTo>
                  <a:pt x="605219"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sz="1200"/>
          </a:p>
        </p:txBody>
      </p:sp>
      <p:sp>
        <p:nvSpPr>
          <p:cNvPr id="7" name="Freeform 7"/>
          <p:cNvSpPr/>
          <p:nvPr/>
        </p:nvSpPr>
        <p:spPr>
          <a:xfrm>
            <a:off x="911273" y="2806955"/>
            <a:ext cx="403479" cy="378537"/>
          </a:xfrm>
          <a:custGeom>
            <a:avLst/>
            <a:gdLst/>
            <a:ahLst/>
            <a:cxnLst/>
            <a:rect l="l" t="t" r="r" b="b"/>
            <a:pathLst>
              <a:path w="605219" h="567805">
                <a:moveTo>
                  <a:pt x="0" y="0"/>
                </a:moveTo>
                <a:lnTo>
                  <a:pt x="605219" y="0"/>
                </a:lnTo>
                <a:lnTo>
                  <a:pt x="605219"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sz="1200"/>
          </a:p>
        </p:txBody>
      </p:sp>
      <p:sp>
        <p:nvSpPr>
          <p:cNvPr id="8" name="Freeform 8"/>
          <p:cNvSpPr/>
          <p:nvPr/>
        </p:nvSpPr>
        <p:spPr>
          <a:xfrm>
            <a:off x="911273" y="3807537"/>
            <a:ext cx="403479" cy="378537"/>
          </a:xfrm>
          <a:custGeom>
            <a:avLst/>
            <a:gdLst/>
            <a:ahLst/>
            <a:cxnLst/>
            <a:rect l="l" t="t" r="r" b="b"/>
            <a:pathLst>
              <a:path w="605219" h="567805">
                <a:moveTo>
                  <a:pt x="0" y="0"/>
                </a:moveTo>
                <a:lnTo>
                  <a:pt x="605219" y="0"/>
                </a:lnTo>
                <a:lnTo>
                  <a:pt x="605219"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sz="1200"/>
          </a:p>
        </p:txBody>
      </p:sp>
      <p:sp>
        <p:nvSpPr>
          <p:cNvPr id="9" name="Freeform 9"/>
          <p:cNvSpPr/>
          <p:nvPr/>
        </p:nvSpPr>
        <p:spPr>
          <a:xfrm>
            <a:off x="911273" y="4572842"/>
            <a:ext cx="403479" cy="378537"/>
          </a:xfrm>
          <a:custGeom>
            <a:avLst/>
            <a:gdLst/>
            <a:ahLst/>
            <a:cxnLst/>
            <a:rect l="l" t="t" r="r" b="b"/>
            <a:pathLst>
              <a:path w="605219" h="567805">
                <a:moveTo>
                  <a:pt x="0" y="0"/>
                </a:moveTo>
                <a:lnTo>
                  <a:pt x="605219" y="0"/>
                </a:lnTo>
                <a:lnTo>
                  <a:pt x="605219"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sz="1200"/>
          </a:p>
        </p:txBody>
      </p:sp>
      <p:grpSp>
        <p:nvGrpSpPr>
          <p:cNvPr id="10" name="Group 10"/>
          <p:cNvGrpSpPr/>
          <p:nvPr/>
        </p:nvGrpSpPr>
        <p:grpSpPr>
          <a:xfrm>
            <a:off x="9891092" y="4740648"/>
            <a:ext cx="1615109" cy="1615109"/>
            <a:chOff x="0" y="0"/>
            <a:chExt cx="3230218" cy="3230218"/>
          </a:xfrm>
        </p:grpSpPr>
        <p:sp>
          <p:nvSpPr>
            <p:cNvPr id="11" name="Freeform 11"/>
            <p:cNvSpPr/>
            <p:nvPr/>
          </p:nvSpPr>
          <p:spPr>
            <a:xfrm>
              <a:off x="0" y="0"/>
              <a:ext cx="3230218" cy="3230218"/>
            </a:xfrm>
            <a:custGeom>
              <a:avLst/>
              <a:gdLst/>
              <a:ahLst/>
              <a:cxnLst/>
              <a:rect l="l" t="t" r="r" b="b"/>
              <a:pathLst>
                <a:path w="3230218" h="3230218">
                  <a:moveTo>
                    <a:pt x="0" y="0"/>
                  </a:moveTo>
                  <a:lnTo>
                    <a:pt x="3230218" y="0"/>
                  </a:lnTo>
                  <a:lnTo>
                    <a:pt x="3230218" y="3230218"/>
                  </a:lnTo>
                  <a:lnTo>
                    <a:pt x="0" y="32302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sz="1200"/>
            </a:p>
          </p:txBody>
        </p:sp>
      </p:grpSp>
      <p:sp>
        <p:nvSpPr>
          <p:cNvPr id="12" name="Freeform 12"/>
          <p:cNvSpPr/>
          <p:nvPr/>
        </p:nvSpPr>
        <p:spPr>
          <a:xfrm rot="1484032" flipH="1">
            <a:off x="9233848" y="4363880"/>
            <a:ext cx="759342" cy="1174997"/>
          </a:xfrm>
          <a:custGeom>
            <a:avLst/>
            <a:gdLst/>
            <a:ahLst/>
            <a:cxnLst/>
            <a:rect l="l" t="t" r="r" b="b"/>
            <a:pathLst>
              <a:path w="1139013" h="1762496">
                <a:moveTo>
                  <a:pt x="1139013" y="0"/>
                </a:moveTo>
                <a:lnTo>
                  <a:pt x="0" y="0"/>
                </a:lnTo>
                <a:lnTo>
                  <a:pt x="0" y="1762496"/>
                </a:lnTo>
                <a:lnTo>
                  <a:pt x="1139013" y="1762496"/>
                </a:lnTo>
                <a:lnTo>
                  <a:pt x="113901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v-LV" sz="1200"/>
          </a:p>
        </p:txBody>
      </p:sp>
      <p:sp>
        <p:nvSpPr>
          <p:cNvPr id="13" name="TextBox 13"/>
          <p:cNvSpPr txBox="1"/>
          <p:nvPr/>
        </p:nvSpPr>
        <p:spPr>
          <a:xfrm>
            <a:off x="1415587" y="1294977"/>
            <a:ext cx="9544229" cy="2769989"/>
          </a:xfrm>
          <a:prstGeom prst="rect">
            <a:avLst/>
          </a:prstGeom>
        </p:spPr>
        <p:txBody>
          <a:bodyPr lIns="0" tIns="0" rIns="0" bIns="0" rtlCol="0" anchor="t">
            <a:spAutoFit/>
          </a:bodyPr>
          <a:lstStyle/>
          <a:p>
            <a:pPr>
              <a:lnSpc>
                <a:spcPts val="2400"/>
              </a:lnSpc>
            </a:pPr>
            <a:r>
              <a:rPr lang="en-US" sz="2400">
                <a:solidFill>
                  <a:srgbClr val="1B56E8"/>
                </a:solidFill>
                <a:latin typeface="Roboto Bold"/>
              </a:rPr>
              <a:t>Skaidra vīzija par to, kādus procesus uzņēmums vēlas uzlabot</a:t>
            </a:r>
          </a:p>
          <a:p>
            <a:pPr>
              <a:lnSpc>
                <a:spcPts val="2400"/>
              </a:lnSpc>
            </a:pPr>
            <a:endParaRPr lang="en-US" sz="2400">
              <a:solidFill>
                <a:srgbClr val="1B56E8"/>
              </a:solidFill>
              <a:latin typeface="Roboto Bold"/>
            </a:endParaRPr>
          </a:p>
          <a:p>
            <a:pPr>
              <a:lnSpc>
                <a:spcPts val="2400"/>
              </a:lnSpc>
            </a:pPr>
            <a:r>
              <a:rPr lang="en-US" sz="2400">
                <a:solidFill>
                  <a:srgbClr val="1B56E8"/>
                </a:solidFill>
                <a:latin typeface="Roboto Bold"/>
              </a:rPr>
              <a:t>Pārliecināties par līdzfinansējuma pieejamību un kapacitāti veikt projektu</a:t>
            </a:r>
          </a:p>
          <a:p>
            <a:pPr>
              <a:lnSpc>
                <a:spcPts val="2400"/>
              </a:lnSpc>
            </a:pPr>
            <a:endParaRPr lang="en-US" sz="2400">
              <a:solidFill>
                <a:srgbClr val="1B56E8"/>
              </a:solidFill>
              <a:latin typeface="Roboto Bold"/>
            </a:endParaRPr>
          </a:p>
          <a:p>
            <a:pPr>
              <a:lnSpc>
                <a:spcPts val="2400"/>
              </a:lnSpc>
            </a:pPr>
            <a:r>
              <a:rPr lang="en-US" sz="2400">
                <a:solidFill>
                  <a:srgbClr val="1B56E8"/>
                </a:solidFill>
                <a:latin typeface="Roboto Bold"/>
              </a:rPr>
              <a:t>Pārdomāt sasniedzamos efektivitātes rādītājus un ietekmi uz uzņēmuma procesiem kopumā</a:t>
            </a:r>
          </a:p>
          <a:p>
            <a:pPr>
              <a:lnSpc>
                <a:spcPts val="2400"/>
              </a:lnSpc>
            </a:pPr>
            <a:endParaRPr lang="en-US" sz="2400">
              <a:solidFill>
                <a:srgbClr val="1B56E8"/>
              </a:solidFill>
              <a:latin typeface="Roboto Bold"/>
            </a:endParaRPr>
          </a:p>
          <a:p>
            <a:pPr>
              <a:lnSpc>
                <a:spcPts val="2400"/>
              </a:lnSpc>
            </a:pPr>
            <a:endParaRPr lang="en-US" sz="2400">
              <a:solidFill>
                <a:srgbClr val="1B56E8"/>
              </a:solidFill>
              <a:latin typeface="Roboto Bold"/>
            </a:endParaRPr>
          </a:p>
        </p:txBody>
      </p:sp>
      <p:sp>
        <p:nvSpPr>
          <p:cNvPr id="14" name="TextBox 14"/>
          <p:cNvSpPr txBox="1"/>
          <p:nvPr/>
        </p:nvSpPr>
        <p:spPr>
          <a:xfrm>
            <a:off x="0" y="368300"/>
            <a:ext cx="12054888" cy="549318"/>
          </a:xfrm>
          <a:prstGeom prst="rect">
            <a:avLst/>
          </a:prstGeom>
        </p:spPr>
        <p:txBody>
          <a:bodyPr lIns="0" tIns="0" rIns="0" bIns="0" rtlCol="0" anchor="t">
            <a:spAutoFit/>
          </a:bodyPr>
          <a:lstStyle/>
          <a:p>
            <a:pPr algn="ctr">
              <a:lnSpc>
                <a:spcPts val="4600"/>
              </a:lnSpc>
              <a:spcBef>
                <a:spcPct val="0"/>
              </a:spcBef>
            </a:pPr>
            <a:r>
              <a:rPr lang="en-US" sz="3300" b="1" spc="167">
                <a:solidFill>
                  <a:srgbClr val="09C27F"/>
                </a:solidFill>
                <a:latin typeface="Roboto" panose="02000000000000000000" pitchFamily="2" charset="0"/>
                <a:ea typeface="Roboto" panose="02000000000000000000" pitchFamily="2" charset="0"/>
                <a:cs typeface="Roboto" panose="02000000000000000000" pitchFamily="2" charset="0"/>
              </a:rPr>
              <a:t>KO UZŅĒMUMAM DARĪT ŠODIEN?</a:t>
            </a:r>
          </a:p>
        </p:txBody>
      </p:sp>
      <p:sp>
        <p:nvSpPr>
          <p:cNvPr id="15" name="TextBox 15"/>
          <p:cNvSpPr txBox="1"/>
          <p:nvPr/>
        </p:nvSpPr>
        <p:spPr>
          <a:xfrm>
            <a:off x="1415587" y="3845637"/>
            <a:ext cx="4502349" cy="923330"/>
          </a:xfrm>
          <a:prstGeom prst="rect">
            <a:avLst/>
          </a:prstGeom>
        </p:spPr>
        <p:txBody>
          <a:bodyPr lIns="0" tIns="0" rIns="0" bIns="0" rtlCol="0" anchor="t">
            <a:spAutoFit/>
          </a:bodyPr>
          <a:lstStyle/>
          <a:p>
            <a:pPr>
              <a:lnSpc>
                <a:spcPts val="2400"/>
              </a:lnSpc>
            </a:pPr>
            <a:r>
              <a:rPr lang="en-US" sz="2400">
                <a:solidFill>
                  <a:srgbClr val="1B56E8"/>
                </a:solidFill>
                <a:latin typeface="Roboto Bold"/>
              </a:rPr>
              <a:t>Iespējamie partneri un risinājumi</a:t>
            </a:r>
          </a:p>
          <a:p>
            <a:pPr>
              <a:lnSpc>
                <a:spcPts val="2400"/>
              </a:lnSpc>
            </a:pPr>
            <a:endParaRPr lang="en-US" sz="2400">
              <a:solidFill>
                <a:srgbClr val="1B56E8"/>
              </a:solidFill>
              <a:latin typeface="Roboto Bold"/>
            </a:endParaRPr>
          </a:p>
        </p:txBody>
      </p:sp>
      <p:sp>
        <p:nvSpPr>
          <p:cNvPr id="16" name="TextBox 16"/>
          <p:cNvSpPr txBox="1"/>
          <p:nvPr/>
        </p:nvSpPr>
        <p:spPr>
          <a:xfrm>
            <a:off x="1415587" y="4610942"/>
            <a:ext cx="7179932" cy="1846659"/>
          </a:xfrm>
          <a:prstGeom prst="rect">
            <a:avLst/>
          </a:prstGeom>
        </p:spPr>
        <p:txBody>
          <a:bodyPr lIns="0" tIns="0" rIns="0" bIns="0" rtlCol="0" anchor="t">
            <a:spAutoFit/>
          </a:bodyPr>
          <a:lstStyle/>
          <a:p>
            <a:pPr>
              <a:lnSpc>
                <a:spcPts val="2400"/>
              </a:lnSpc>
            </a:pPr>
            <a:r>
              <a:rPr lang="en-US" sz="2400" err="1">
                <a:solidFill>
                  <a:srgbClr val="1B56E8"/>
                </a:solidFill>
                <a:latin typeface="Roboto Bold"/>
              </a:rPr>
              <a:t>Pieteikties</a:t>
            </a:r>
            <a:r>
              <a:rPr lang="en-US" sz="2400">
                <a:solidFill>
                  <a:srgbClr val="1B56E8"/>
                </a:solidFill>
                <a:latin typeface="Roboto Bold"/>
              </a:rPr>
              <a:t> EDIC </a:t>
            </a:r>
            <a:r>
              <a:rPr lang="en-US" sz="2400" err="1">
                <a:solidFill>
                  <a:srgbClr val="1B56E8"/>
                </a:solidFill>
                <a:latin typeface="Roboto Bold"/>
              </a:rPr>
              <a:t>konsultācijai</a:t>
            </a:r>
            <a:r>
              <a:rPr lang="en-US" sz="2400">
                <a:solidFill>
                  <a:srgbClr val="1B56E8"/>
                </a:solidFill>
                <a:latin typeface="Roboto Bold"/>
              </a:rPr>
              <a:t> un </a:t>
            </a:r>
            <a:r>
              <a:rPr lang="en-US" sz="2400" err="1">
                <a:solidFill>
                  <a:srgbClr val="1B56E8"/>
                </a:solidFill>
                <a:latin typeface="Roboto Bold"/>
              </a:rPr>
              <a:t>Ceļa</a:t>
            </a:r>
            <a:r>
              <a:rPr lang="en-US" sz="2400">
                <a:solidFill>
                  <a:srgbClr val="1B56E8"/>
                </a:solidFill>
                <a:latin typeface="Roboto Bold"/>
              </a:rPr>
              <a:t> </a:t>
            </a:r>
            <a:r>
              <a:rPr lang="en-US" sz="2400" err="1">
                <a:solidFill>
                  <a:srgbClr val="1B56E8"/>
                </a:solidFill>
                <a:latin typeface="Roboto Bold"/>
              </a:rPr>
              <a:t>kartes</a:t>
            </a:r>
            <a:r>
              <a:rPr lang="en-US" sz="2400">
                <a:solidFill>
                  <a:srgbClr val="1B56E8"/>
                </a:solidFill>
                <a:latin typeface="Roboto Bold"/>
              </a:rPr>
              <a:t> </a:t>
            </a:r>
            <a:r>
              <a:rPr lang="en-US" sz="2400" err="1">
                <a:solidFill>
                  <a:srgbClr val="1B56E8"/>
                </a:solidFill>
                <a:latin typeface="Roboto Bold"/>
              </a:rPr>
              <a:t>izveidei</a:t>
            </a:r>
          </a:p>
          <a:p>
            <a:pPr>
              <a:lnSpc>
                <a:spcPts val="2400"/>
              </a:lnSpc>
            </a:pPr>
            <a:endParaRPr lang="en-US" sz="2400">
              <a:solidFill>
                <a:srgbClr val="1B56E8"/>
              </a:solidFill>
              <a:latin typeface="Roboto Bold"/>
              <a:ea typeface="Roboto Bold"/>
              <a:cs typeface="Roboto Bold"/>
            </a:endParaRPr>
          </a:p>
          <a:p>
            <a:pPr>
              <a:lnSpc>
                <a:spcPts val="2400"/>
              </a:lnSpc>
            </a:pPr>
            <a:r>
              <a:rPr lang="en-US" sz="2400" err="1">
                <a:solidFill>
                  <a:srgbClr val="1B56E8"/>
                </a:solidFill>
                <a:latin typeface="Roboto Bold"/>
                <a:ea typeface="Roboto Bold"/>
                <a:cs typeface="Roboto Bold"/>
              </a:rPr>
              <a:t>Pieteikties</a:t>
            </a:r>
            <a:r>
              <a:rPr lang="en-US" sz="2400">
                <a:solidFill>
                  <a:srgbClr val="1B56E8"/>
                </a:solidFill>
                <a:latin typeface="Roboto Bold"/>
                <a:ea typeface="Roboto Bold"/>
                <a:cs typeface="Roboto Bold"/>
              </a:rPr>
              <a:t> </a:t>
            </a:r>
            <a:r>
              <a:rPr lang="en-US" sz="2400">
                <a:solidFill>
                  <a:srgbClr val="1B56E8"/>
                </a:solidFill>
                <a:latin typeface="Roboto Bold"/>
                <a:ea typeface="Roboto Bold"/>
                <a:cs typeface="Roboto Bold"/>
                <a:hlinkClick r:id="rId10"/>
              </a:rPr>
              <a:t>Kickstart digitlaizācijas treniņam</a:t>
            </a:r>
            <a:r>
              <a:rPr lang="en-US" sz="2400">
                <a:solidFill>
                  <a:srgbClr val="1B56E8"/>
                </a:solidFill>
                <a:latin typeface="Roboto Bold"/>
                <a:ea typeface="Roboto Bold"/>
                <a:cs typeface="Roboto Bold"/>
              </a:rPr>
              <a:t> </a:t>
            </a:r>
          </a:p>
          <a:p>
            <a:pPr>
              <a:lnSpc>
                <a:spcPts val="2400"/>
              </a:lnSpc>
            </a:pPr>
            <a:endParaRPr lang="en-US" sz="2400">
              <a:solidFill>
                <a:srgbClr val="1B56E8"/>
              </a:solidFill>
              <a:latin typeface="Roboto Bold"/>
            </a:endParaRPr>
          </a:p>
          <a:p>
            <a:pPr>
              <a:lnSpc>
                <a:spcPts val="2400"/>
              </a:lnSpc>
            </a:pPr>
            <a:endParaRPr lang="en-US" sz="2400">
              <a:solidFill>
                <a:srgbClr val="1B56E8"/>
              </a:solidFill>
              <a:latin typeface="Roboto Bold"/>
              <a:ea typeface="Roboto Bold"/>
              <a:cs typeface="Roboto Bold"/>
            </a:endParaRPr>
          </a:p>
        </p:txBody>
      </p:sp>
      <p:sp>
        <p:nvSpPr>
          <p:cNvPr id="17" name="TextBox 17"/>
          <p:cNvSpPr txBox="1"/>
          <p:nvPr/>
        </p:nvSpPr>
        <p:spPr>
          <a:xfrm>
            <a:off x="9865414" y="4269668"/>
            <a:ext cx="1845756" cy="259302"/>
          </a:xfrm>
          <a:prstGeom prst="rect">
            <a:avLst/>
          </a:prstGeom>
        </p:spPr>
        <p:txBody>
          <a:bodyPr wrap="square" lIns="0" tIns="0" rIns="0" bIns="0" rtlCol="0" anchor="t">
            <a:spAutoFit/>
          </a:bodyPr>
          <a:lstStyle/>
          <a:p>
            <a:pPr algn="ctr">
              <a:lnSpc>
                <a:spcPts val="2000"/>
              </a:lnSpc>
            </a:pPr>
            <a:r>
              <a:rPr lang="en-US" sz="2000">
                <a:solidFill>
                  <a:srgbClr val="0AC280"/>
                </a:solidFill>
                <a:latin typeface="Roboto Bold"/>
                <a:ea typeface="Roboto Bold"/>
                <a:cs typeface="Roboto Bold"/>
              </a:rPr>
              <a:t>PILDĪT TESTU</a:t>
            </a:r>
            <a:endParaRPr lang="en-US"/>
          </a:p>
        </p:txBody>
      </p:sp>
      <p:sp>
        <p:nvSpPr>
          <p:cNvPr id="18" name="Freeform 9">
            <a:extLst>
              <a:ext uri="{FF2B5EF4-FFF2-40B4-BE49-F238E27FC236}">
                <a16:creationId xmlns:a16="http://schemas.microsoft.com/office/drawing/2014/main" id="{663597B8-DD70-803C-74C7-C9FD03C04368}"/>
              </a:ext>
            </a:extLst>
          </p:cNvPr>
          <p:cNvSpPr/>
          <p:nvPr/>
        </p:nvSpPr>
        <p:spPr>
          <a:xfrm>
            <a:off x="922478" y="5144342"/>
            <a:ext cx="403479" cy="378537"/>
          </a:xfrm>
          <a:custGeom>
            <a:avLst/>
            <a:gdLst/>
            <a:ahLst/>
            <a:cxnLst/>
            <a:rect l="l" t="t" r="r" b="b"/>
            <a:pathLst>
              <a:path w="605219" h="567805">
                <a:moveTo>
                  <a:pt x="0" y="0"/>
                </a:moveTo>
                <a:lnTo>
                  <a:pt x="605219" y="0"/>
                </a:lnTo>
                <a:lnTo>
                  <a:pt x="605219"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sz="1200"/>
          </a:p>
        </p:txBody>
      </p:sp>
      <p:pic>
        <p:nvPicPr>
          <p:cNvPr id="20" name="Picture 19">
            <a:extLst>
              <a:ext uri="{FF2B5EF4-FFF2-40B4-BE49-F238E27FC236}">
                <a16:creationId xmlns:a16="http://schemas.microsoft.com/office/drawing/2014/main" id="{14941394-E816-A21C-CDB3-6E2D94081AD8}"/>
              </a:ext>
            </a:extLst>
          </p:cNvPr>
          <p:cNvPicPr>
            <a:picLocks noChangeAspect="1"/>
          </p:cNvPicPr>
          <p:nvPr/>
        </p:nvPicPr>
        <p:blipFill>
          <a:blip r:embed="rId11"/>
          <a:stretch>
            <a:fillRect/>
          </a:stretch>
        </p:blipFill>
        <p:spPr>
          <a:xfrm>
            <a:off x="481569" y="5861236"/>
            <a:ext cx="3083721" cy="5800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A72DA7A-EA52-4B94-9131-8BBEBD401D8F}"/>
              </a:ext>
            </a:extLst>
          </p:cNvPr>
          <p:cNvSpPr>
            <a:spLocks noGrp="1"/>
          </p:cNvSpPr>
          <p:nvPr>
            <p:ph type="title"/>
          </p:nvPr>
        </p:nvSpPr>
        <p:spPr>
          <a:xfrm>
            <a:off x="461328" y="237326"/>
            <a:ext cx="9042400" cy="1089886"/>
          </a:xfrm>
        </p:spPr>
        <p:txBody>
          <a:bodyPr>
            <a:normAutofit/>
          </a:bodyPr>
          <a:lstStyle/>
          <a:p>
            <a:r>
              <a:rPr lang="lv-LV" sz="4000">
                <a:solidFill>
                  <a:srgbClr val="1C57E9"/>
                </a:solidFill>
                <a:latin typeface="Roboto Black"/>
                <a:ea typeface="Roboto Black"/>
              </a:rPr>
              <a:t>KICKSTART </a:t>
            </a:r>
            <a:r>
              <a:rPr lang="lv-LV" sz="4000" err="1">
                <a:solidFill>
                  <a:srgbClr val="1C57E9"/>
                </a:solidFill>
                <a:latin typeface="Roboto Black"/>
                <a:ea typeface="Roboto Black"/>
              </a:rPr>
              <a:t>digitalizācijas</a:t>
            </a:r>
            <a:r>
              <a:rPr lang="lv-LV" sz="4000">
                <a:solidFill>
                  <a:srgbClr val="1C57E9"/>
                </a:solidFill>
                <a:latin typeface="Roboto Black"/>
                <a:ea typeface="Roboto Black"/>
              </a:rPr>
              <a:t> treniņš</a:t>
            </a:r>
            <a:endParaRPr lang="lv-LV" sz="4000">
              <a:solidFill>
                <a:srgbClr val="1C57E9"/>
              </a:solidFill>
              <a:latin typeface="Roboto Black"/>
              <a:ea typeface="Roboto Black"/>
              <a:cs typeface="Roboto Black"/>
            </a:endParaRPr>
          </a:p>
        </p:txBody>
      </p:sp>
      <p:sp>
        <p:nvSpPr>
          <p:cNvPr id="7" name="TextBox 6">
            <a:extLst>
              <a:ext uri="{FF2B5EF4-FFF2-40B4-BE49-F238E27FC236}">
                <a16:creationId xmlns:a16="http://schemas.microsoft.com/office/drawing/2014/main" id="{9FA199B6-B3A4-1E8C-EECF-D7A02AECA9A9}"/>
              </a:ext>
            </a:extLst>
          </p:cNvPr>
          <p:cNvSpPr txBox="1"/>
          <p:nvPr/>
        </p:nvSpPr>
        <p:spPr>
          <a:xfrm>
            <a:off x="6717292" y="5749178"/>
            <a:ext cx="4589927" cy="523220"/>
          </a:xfrm>
          <a:prstGeom prst="rect">
            <a:avLst/>
          </a:prstGeom>
          <a:solidFill>
            <a:srgbClr val="0AC38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solidFill>
                  <a:srgbClr val="FFFFFF"/>
                </a:solidFill>
                <a:cs typeface="Calibri"/>
              </a:rPr>
              <a:t>www.kickstart.lv</a:t>
            </a:r>
          </a:p>
        </p:txBody>
      </p:sp>
      <p:pic>
        <p:nvPicPr>
          <p:cNvPr id="9" name="Attēls 9">
            <a:extLst>
              <a:ext uri="{FF2B5EF4-FFF2-40B4-BE49-F238E27FC236}">
                <a16:creationId xmlns:a16="http://schemas.microsoft.com/office/drawing/2014/main" id="{12379329-ECB6-3B86-64C1-B2342088CD53}"/>
              </a:ext>
            </a:extLst>
          </p:cNvPr>
          <p:cNvPicPr>
            <a:picLocks noChangeAspect="1"/>
          </p:cNvPicPr>
          <p:nvPr/>
        </p:nvPicPr>
        <p:blipFill rotWithShape="1">
          <a:blip r:embed="rId3"/>
          <a:srcRect l="140" t="889" b="-444"/>
          <a:stretch/>
        </p:blipFill>
        <p:spPr>
          <a:xfrm>
            <a:off x="6328882" y="1640748"/>
            <a:ext cx="5515008" cy="3816088"/>
          </a:xfrm>
          <a:prstGeom prst="rect">
            <a:avLst/>
          </a:prstGeom>
        </p:spPr>
      </p:pic>
      <p:graphicFrame>
        <p:nvGraphicFramePr>
          <p:cNvPr id="16" name="TextBox 2">
            <a:extLst>
              <a:ext uri="{FF2B5EF4-FFF2-40B4-BE49-F238E27FC236}">
                <a16:creationId xmlns:a16="http://schemas.microsoft.com/office/drawing/2014/main" id="{39251C7D-4BF9-72B7-979B-65DAA45204D9}"/>
              </a:ext>
            </a:extLst>
          </p:cNvPr>
          <p:cNvGraphicFramePr/>
          <p:nvPr/>
        </p:nvGraphicFramePr>
        <p:xfrm>
          <a:off x="-578151" y="908603"/>
          <a:ext cx="8013667" cy="55330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reeform 2">
            <a:extLst>
              <a:ext uri="{FF2B5EF4-FFF2-40B4-BE49-F238E27FC236}">
                <a16:creationId xmlns:a16="http://schemas.microsoft.com/office/drawing/2014/main" id="{99742319-F226-035D-88CE-00E839BD826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589" t="-7692" r="-13231" b="-19366"/>
            </a:stretch>
          </a:blipFill>
        </p:spPr>
        <p:txBody>
          <a:bodyPr/>
          <a:lstStyle/>
          <a:p>
            <a:endParaRPr lang="lv-LV" sz="1200"/>
          </a:p>
        </p:txBody>
      </p:sp>
    </p:spTree>
    <p:extLst>
      <p:ext uri="{BB962C8B-B14F-4D97-AF65-F5344CB8AC3E}">
        <p14:creationId xmlns:p14="http://schemas.microsoft.com/office/powerpoint/2010/main" val="2645126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1062" y="-549374"/>
            <a:ext cx="13677715" cy="8440290"/>
          </a:xfrm>
          <a:custGeom>
            <a:avLst/>
            <a:gdLst/>
            <a:ahLst/>
            <a:cxnLst/>
            <a:rect l="l" t="t" r="r" b="b"/>
            <a:pathLst>
              <a:path w="20516572" h="12660435">
                <a:moveTo>
                  <a:pt x="0" y="0"/>
                </a:moveTo>
                <a:lnTo>
                  <a:pt x="20516572" y="0"/>
                </a:lnTo>
                <a:lnTo>
                  <a:pt x="20516572" y="12660435"/>
                </a:lnTo>
                <a:lnTo>
                  <a:pt x="0" y="12660435"/>
                </a:lnTo>
                <a:lnTo>
                  <a:pt x="0" y="0"/>
                </a:lnTo>
                <a:close/>
              </a:path>
            </a:pathLst>
          </a:custGeom>
          <a:blipFill>
            <a:blip r:embed="rId2"/>
            <a:stretch>
              <a:fillRect/>
            </a:stretch>
          </a:blipFill>
        </p:spPr>
        <p:txBody>
          <a:bodyPr/>
          <a:lstStyle/>
          <a:p>
            <a:endParaRPr lang="lv-LV" sz="1200"/>
          </a:p>
        </p:txBody>
      </p:sp>
      <p:sp>
        <p:nvSpPr>
          <p:cNvPr id="4" name="TextBox 4"/>
          <p:cNvSpPr txBox="1"/>
          <p:nvPr/>
        </p:nvSpPr>
        <p:spPr>
          <a:xfrm>
            <a:off x="2180029" y="3607271"/>
            <a:ext cx="2620571" cy="500137"/>
          </a:xfrm>
          <a:prstGeom prst="rect">
            <a:avLst/>
          </a:prstGeom>
        </p:spPr>
        <p:txBody>
          <a:bodyPr wrap="square" lIns="0" tIns="0" rIns="0" bIns="0" rtlCol="0" anchor="t">
            <a:spAutoFit/>
          </a:bodyPr>
          <a:lstStyle/>
          <a:p>
            <a:pPr algn="ctr">
              <a:lnSpc>
                <a:spcPts val="4200"/>
              </a:lnSpc>
            </a:pPr>
            <a:r>
              <a:rPr lang="en-US" sz="3000">
                <a:solidFill>
                  <a:srgbClr val="000000"/>
                </a:solidFill>
                <a:latin typeface="Roboto Bold"/>
              </a:rPr>
              <a:t>WWW.EDIC.LV</a:t>
            </a:r>
          </a:p>
        </p:txBody>
      </p:sp>
      <p:sp>
        <p:nvSpPr>
          <p:cNvPr id="5" name="TextBox 5"/>
          <p:cNvSpPr txBox="1"/>
          <p:nvPr/>
        </p:nvSpPr>
        <p:spPr>
          <a:xfrm>
            <a:off x="2178280" y="849254"/>
            <a:ext cx="7865624" cy="1574149"/>
          </a:xfrm>
          <a:prstGeom prst="rect">
            <a:avLst/>
          </a:prstGeom>
        </p:spPr>
        <p:txBody>
          <a:bodyPr wrap="square" lIns="0" tIns="0" rIns="0" bIns="0" rtlCol="0" anchor="t">
            <a:spAutoFit/>
          </a:bodyPr>
          <a:lstStyle/>
          <a:p>
            <a:pPr>
              <a:lnSpc>
                <a:spcPts val="6533"/>
              </a:lnSpc>
            </a:pPr>
            <a:r>
              <a:rPr lang="en-US" sz="3600" b="1" err="1">
                <a:solidFill>
                  <a:srgbClr val="000000">
                    <a:alpha val="68627"/>
                  </a:srgbClr>
                </a:solidFill>
                <a:latin typeface="Roboto"/>
                <a:ea typeface="Roboto"/>
                <a:cs typeface="Roboto"/>
              </a:rPr>
              <a:t>Paldies</a:t>
            </a:r>
            <a:r>
              <a:rPr lang="en-US" sz="3600" b="1">
                <a:solidFill>
                  <a:srgbClr val="000000">
                    <a:alpha val="68627"/>
                  </a:srgbClr>
                </a:solidFill>
                <a:latin typeface="Roboto"/>
                <a:ea typeface="Roboto"/>
                <a:cs typeface="Roboto"/>
              </a:rPr>
              <a:t>, ka </a:t>
            </a:r>
            <a:r>
              <a:rPr lang="en-US" sz="3600" b="1" err="1">
                <a:solidFill>
                  <a:srgbClr val="000000">
                    <a:alpha val="68627"/>
                  </a:srgbClr>
                </a:solidFill>
                <a:latin typeface="Roboto"/>
                <a:ea typeface="Roboto"/>
                <a:cs typeface="Roboto"/>
              </a:rPr>
              <a:t>esat</a:t>
            </a:r>
            <a:r>
              <a:rPr lang="en-US" sz="3600" b="1">
                <a:solidFill>
                  <a:srgbClr val="000000">
                    <a:alpha val="68627"/>
                  </a:srgbClr>
                </a:solidFill>
                <a:latin typeface="Roboto"/>
                <a:ea typeface="Roboto"/>
                <a:cs typeface="Roboto"/>
              </a:rPr>
              <a:t> </a:t>
            </a:r>
            <a:r>
              <a:rPr lang="en-US" sz="3600" b="1" err="1">
                <a:solidFill>
                  <a:srgbClr val="000000">
                    <a:alpha val="68627"/>
                  </a:srgbClr>
                </a:solidFill>
                <a:latin typeface="Roboto"/>
                <a:ea typeface="Roboto"/>
                <a:cs typeface="Roboto"/>
              </a:rPr>
              <a:t>daļa</a:t>
            </a:r>
            <a:r>
              <a:rPr lang="en-US" sz="3600" b="1">
                <a:solidFill>
                  <a:srgbClr val="000000">
                    <a:alpha val="68627"/>
                  </a:srgbClr>
                </a:solidFill>
                <a:latin typeface="Roboto"/>
                <a:ea typeface="Roboto"/>
                <a:cs typeface="Roboto"/>
              </a:rPr>
              <a:t> no </a:t>
            </a:r>
            <a:r>
              <a:rPr lang="en-US" sz="3600" b="1" err="1">
                <a:solidFill>
                  <a:srgbClr val="000000">
                    <a:alpha val="68627"/>
                  </a:srgbClr>
                </a:solidFill>
                <a:latin typeface="Roboto"/>
                <a:ea typeface="Roboto"/>
                <a:cs typeface="Roboto"/>
              </a:rPr>
              <a:t>aktīvākās</a:t>
            </a:r>
            <a:r>
              <a:rPr lang="en-US" sz="3600" b="1">
                <a:solidFill>
                  <a:srgbClr val="000000">
                    <a:alpha val="68627"/>
                  </a:srgbClr>
                </a:solidFill>
                <a:latin typeface="Roboto"/>
                <a:ea typeface="Roboto"/>
                <a:cs typeface="Roboto"/>
              </a:rPr>
              <a:t> Latvijas </a:t>
            </a:r>
            <a:r>
              <a:rPr lang="en-US" sz="3600" b="1" err="1">
                <a:solidFill>
                  <a:srgbClr val="000000">
                    <a:alpha val="68627"/>
                  </a:srgbClr>
                </a:solidFill>
                <a:latin typeface="Roboto"/>
                <a:ea typeface="Roboto"/>
                <a:cs typeface="Roboto"/>
              </a:rPr>
              <a:t>digitālās</a:t>
            </a:r>
            <a:r>
              <a:rPr lang="en-US" sz="3600" b="1">
                <a:solidFill>
                  <a:srgbClr val="000000">
                    <a:alpha val="68627"/>
                  </a:srgbClr>
                </a:solidFill>
                <a:latin typeface="Roboto"/>
                <a:ea typeface="Roboto"/>
                <a:cs typeface="Roboto"/>
              </a:rPr>
              <a:t> </a:t>
            </a:r>
            <a:r>
              <a:rPr lang="en-US" sz="3600" b="1" err="1">
                <a:solidFill>
                  <a:srgbClr val="000000">
                    <a:alpha val="68627"/>
                  </a:srgbClr>
                </a:solidFill>
                <a:latin typeface="Roboto"/>
                <a:ea typeface="Roboto"/>
                <a:cs typeface="Roboto"/>
              </a:rPr>
              <a:t>komūnas</a:t>
            </a:r>
            <a:r>
              <a:rPr lang="en-US" sz="3600" b="1">
                <a:solidFill>
                  <a:srgbClr val="000000">
                    <a:alpha val="68627"/>
                  </a:srgbClr>
                </a:solidFill>
                <a:latin typeface="Roboto"/>
                <a:ea typeface="Roboto"/>
                <a:cs typeface="Roboto"/>
              </a:rPr>
              <a:t>!</a:t>
            </a:r>
            <a:endParaRPr lang="en-US">
              <a:latin typeface="Roboto"/>
              <a:ea typeface="Roboto"/>
              <a:cs typeface="Roboto"/>
            </a:endParaRPr>
          </a:p>
        </p:txBody>
      </p:sp>
      <p:sp>
        <p:nvSpPr>
          <p:cNvPr id="6" name="Freeform 6"/>
          <p:cNvSpPr/>
          <p:nvPr/>
        </p:nvSpPr>
        <p:spPr>
          <a:xfrm rot="271215">
            <a:off x="-280901" y="-477264"/>
            <a:ext cx="1903165" cy="1855586"/>
          </a:xfrm>
          <a:custGeom>
            <a:avLst/>
            <a:gdLst/>
            <a:ahLst/>
            <a:cxnLst/>
            <a:rect l="l" t="t" r="r" b="b"/>
            <a:pathLst>
              <a:path w="2854747" h="2783379">
                <a:moveTo>
                  <a:pt x="0" y="0"/>
                </a:moveTo>
                <a:lnTo>
                  <a:pt x="2854747" y="0"/>
                </a:lnTo>
                <a:lnTo>
                  <a:pt x="2854747" y="2783379"/>
                </a:lnTo>
                <a:lnTo>
                  <a:pt x="0" y="2783379"/>
                </a:lnTo>
                <a:lnTo>
                  <a:pt x="0" y="0"/>
                </a:lnTo>
                <a:close/>
              </a:path>
            </a:pathLst>
          </a:custGeom>
          <a:blipFill>
            <a:blip r:embed="rId3"/>
            <a:stretch>
              <a:fillRect/>
            </a:stretch>
          </a:blipFill>
        </p:spPr>
        <p:txBody>
          <a:bodyPr/>
          <a:lstStyle/>
          <a:p>
            <a:endParaRPr lang="lv-LV" sz="1200"/>
          </a:p>
        </p:txBody>
      </p:sp>
      <p:sp>
        <p:nvSpPr>
          <p:cNvPr id="7" name="Freeform 7"/>
          <p:cNvSpPr/>
          <p:nvPr/>
        </p:nvSpPr>
        <p:spPr>
          <a:xfrm rot="271215">
            <a:off x="10954799" y="5930208"/>
            <a:ext cx="1903165" cy="1855586"/>
          </a:xfrm>
          <a:custGeom>
            <a:avLst/>
            <a:gdLst/>
            <a:ahLst/>
            <a:cxnLst/>
            <a:rect l="l" t="t" r="r" b="b"/>
            <a:pathLst>
              <a:path w="2854747" h="2783379">
                <a:moveTo>
                  <a:pt x="0" y="0"/>
                </a:moveTo>
                <a:lnTo>
                  <a:pt x="2854747" y="0"/>
                </a:lnTo>
                <a:lnTo>
                  <a:pt x="2854747" y="2783378"/>
                </a:lnTo>
                <a:lnTo>
                  <a:pt x="0" y="2783378"/>
                </a:lnTo>
                <a:lnTo>
                  <a:pt x="0" y="0"/>
                </a:lnTo>
                <a:close/>
              </a:path>
            </a:pathLst>
          </a:custGeom>
          <a:blipFill>
            <a:blip r:embed="rId3"/>
            <a:stretch>
              <a:fillRect/>
            </a:stretch>
          </a:blipFill>
        </p:spPr>
        <p:txBody>
          <a:bodyPr/>
          <a:lstStyle/>
          <a:p>
            <a:endParaRPr lang="lv-LV" sz="1200"/>
          </a:p>
        </p:txBody>
      </p:sp>
      <p:pic>
        <p:nvPicPr>
          <p:cNvPr id="8" name="Picture 7" descr="A black background with white text&#10;&#10;Description automatically generated">
            <a:extLst>
              <a:ext uri="{FF2B5EF4-FFF2-40B4-BE49-F238E27FC236}">
                <a16:creationId xmlns:a16="http://schemas.microsoft.com/office/drawing/2014/main" id="{706566EB-7500-FD2B-6D12-272238F4D151}"/>
              </a:ext>
            </a:extLst>
          </p:cNvPr>
          <p:cNvPicPr>
            <a:picLocks noChangeAspect="1"/>
          </p:cNvPicPr>
          <p:nvPr/>
        </p:nvPicPr>
        <p:blipFill>
          <a:blip r:embed="rId4"/>
          <a:stretch>
            <a:fillRect/>
          </a:stretch>
        </p:blipFill>
        <p:spPr>
          <a:xfrm>
            <a:off x="2180096" y="4761965"/>
            <a:ext cx="5744308" cy="147725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FD97E44-B666-CA74-EAA8-EEFD83F2EC2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89" t="-7692" r="-13231" b="-19366"/>
            </a:stretch>
          </a:blipFill>
        </p:spPr>
        <p:txBody>
          <a:bodyPr/>
          <a:lstStyle/>
          <a:p>
            <a:endParaRPr lang="lv-LV" sz="1200"/>
          </a:p>
        </p:txBody>
      </p:sp>
      <p:sp>
        <p:nvSpPr>
          <p:cNvPr id="2" name="object 2"/>
          <p:cNvSpPr txBox="1">
            <a:spLocks noGrp="1"/>
          </p:cNvSpPr>
          <p:nvPr>
            <p:ph type="title"/>
          </p:nvPr>
        </p:nvSpPr>
        <p:spPr>
          <a:xfrm>
            <a:off x="1596611" y="356741"/>
            <a:ext cx="10035243" cy="465214"/>
          </a:xfrm>
          <a:prstGeom prst="rect">
            <a:avLst/>
          </a:prstGeom>
        </p:spPr>
        <p:txBody>
          <a:bodyPr vert="horz" wrap="square" lIns="0" tIns="8087" rIns="0" bIns="0" rtlCol="0" anchor="ctr">
            <a:spAutoFit/>
          </a:bodyPr>
          <a:lstStyle/>
          <a:p>
            <a:pPr marL="7701">
              <a:spcBef>
                <a:spcPts val="64"/>
              </a:spcBef>
            </a:pPr>
            <a:r>
              <a:rPr lang="lv-LV" sz="3300" b="1" spc="-43">
                <a:solidFill>
                  <a:srgbClr val="1C57E9"/>
                </a:solidFill>
                <a:latin typeface="Roboto "/>
                <a:ea typeface="Roboto Black" panose="02000000000000000000" pitchFamily="2" charset="0"/>
                <a:cs typeface="Roboto"/>
              </a:rPr>
              <a:t>EIROPAS DIGITĀLĀS INOVĀCIJAS CENTRI</a:t>
            </a:r>
            <a:endParaRPr lang="lv-LV" sz="3300" b="1">
              <a:solidFill>
                <a:srgbClr val="1C57E9"/>
              </a:solidFill>
              <a:latin typeface="Roboto "/>
              <a:ea typeface="Roboto Black" panose="02000000000000000000" pitchFamily="2" charset="0"/>
              <a:cs typeface="Roboto"/>
            </a:endParaRPr>
          </a:p>
        </p:txBody>
      </p:sp>
      <p:sp>
        <p:nvSpPr>
          <p:cNvPr id="5" name="object 6">
            <a:extLst>
              <a:ext uri="{FF2B5EF4-FFF2-40B4-BE49-F238E27FC236}">
                <a16:creationId xmlns:a16="http://schemas.microsoft.com/office/drawing/2014/main" id="{07605C93-EE20-7D61-428C-9A803590E735}"/>
              </a:ext>
            </a:extLst>
          </p:cNvPr>
          <p:cNvSpPr/>
          <p:nvPr/>
        </p:nvSpPr>
        <p:spPr>
          <a:xfrm>
            <a:off x="2730089" y="1103244"/>
            <a:ext cx="1999189" cy="4623164"/>
          </a:xfrm>
          <a:custGeom>
            <a:avLst/>
            <a:gdLst/>
            <a:ahLst/>
            <a:cxnLst/>
            <a:rect l="l" t="t" r="r" b="b"/>
            <a:pathLst>
              <a:path w="4585334" h="4585334">
                <a:moveTo>
                  <a:pt x="0" y="4584813"/>
                </a:moveTo>
                <a:lnTo>
                  <a:pt x="4584813" y="4584813"/>
                </a:lnTo>
                <a:lnTo>
                  <a:pt x="4584813" y="0"/>
                </a:lnTo>
                <a:lnTo>
                  <a:pt x="0" y="0"/>
                </a:lnTo>
                <a:lnTo>
                  <a:pt x="0" y="4584813"/>
                </a:lnTo>
                <a:close/>
              </a:path>
            </a:pathLst>
          </a:custGeom>
          <a:solidFill>
            <a:schemeClr val="bg1">
              <a:lumMod val="75000"/>
            </a:schemeClr>
          </a:solidFill>
        </p:spPr>
        <p:txBody>
          <a:bodyPr wrap="square" lIns="0" tIns="0" rIns="0" bIns="0" rtlCol="0"/>
          <a:lstStyle/>
          <a:p>
            <a:endParaRPr sz="496">
              <a:latin typeface="Roboto Regular" panose="02000000000000000000" pitchFamily="2" charset="0"/>
            </a:endParaRPr>
          </a:p>
        </p:txBody>
      </p:sp>
      <p:sp>
        <p:nvSpPr>
          <p:cNvPr id="8" name="object 9">
            <a:extLst>
              <a:ext uri="{FF2B5EF4-FFF2-40B4-BE49-F238E27FC236}">
                <a16:creationId xmlns:a16="http://schemas.microsoft.com/office/drawing/2014/main" id="{F997F027-590A-8B6A-FCBB-A4053A587D10}"/>
              </a:ext>
            </a:extLst>
          </p:cNvPr>
          <p:cNvSpPr/>
          <p:nvPr/>
        </p:nvSpPr>
        <p:spPr>
          <a:xfrm>
            <a:off x="394898" y="1116681"/>
            <a:ext cx="1986698" cy="4585689"/>
          </a:xfrm>
          <a:custGeom>
            <a:avLst/>
            <a:gdLst/>
            <a:ahLst/>
            <a:cxnLst/>
            <a:rect l="l" t="t" r="r" b="b"/>
            <a:pathLst>
              <a:path w="4585334" h="4585334">
                <a:moveTo>
                  <a:pt x="0" y="4584813"/>
                </a:moveTo>
                <a:lnTo>
                  <a:pt x="4584813" y="4584813"/>
                </a:lnTo>
                <a:lnTo>
                  <a:pt x="4584813" y="0"/>
                </a:lnTo>
                <a:lnTo>
                  <a:pt x="0" y="0"/>
                </a:lnTo>
                <a:lnTo>
                  <a:pt x="0" y="4584813"/>
                </a:lnTo>
                <a:close/>
              </a:path>
            </a:pathLst>
          </a:custGeom>
          <a:solidFill>
            <a:schemeClr val="bg1">
              <a:lumMod val="75000"/>
            </a:schemeClr>
          </a:solidFill>
        </p:spPr>
        <p:txBody>
          <a:bodyPr wrap="square" lIns="0" tIns="0" rIns="0" bIns="0" rtlCol="0"/>
          <a:lstStyle/>
          <a:p>
            <a:endParaRPr sz="496">
              <a:latin typeface="Roboto Regular" panose="02000000000000000000" pitchFamily="2" charset="0"/>
            </a:endParaRPr>
          </a:p>
        </p:txBody>
      </p:sp>
      <p:sp>
        <p:nvSpPr>
          <p:cNvPr id="10" name="object 11">
            <a:extLst>
              <a:ext uri="{FF2B5EF4-FFF2-40B4-BE49-F238E27FC236}">
                <a16:creationId xmlns:a16="http://schemas.microsoft.com/office/drawing/2014/main" id="{B16FD3E0-5D84-848D-9F36-287D8AC453B9}"/>
              </a:ext>
            </a:extLst>
          </p:cNvPr>
          <p:cNvSpPr/>
          <p:nvPr/>
        </p:nvSpPr>
        <p:spPr>
          <a:xfrm>
            <a:off x="5078036" y="1116681"/>
            <a:ext cx="2036662" cy="4597235"/>
          </a:xfrm>
          <a:custGeom>
            <a:avLst/>
            <a:gdLst/>
            <a:ahLst/>
            <a:cxnLst/>
            <a:rect l="l" t="t" r="r" b="b"/>
            <a:pathLst>
              <a:path w="4585334" h="4585334">
                <a:moveTo>
                  <a:pt x="0" y="4584813"/>
                </a:moveTo>
                <a:lnTo>
                  <a:pt x="4584823" y="4584813"/>
                </a:lnTo>
                <a:lnTo>
                  <a:pt x="4584823" y="0"/>
                </a:lnTo>
                <a:lnTo>
                  <a:pt x="0" y="0"/>
                </a:lnTo>
                <a:lnTo>
                  <a:pt x="0" y="4584813"/>
                </a:lnTo>
                <a:close/>
              </a:path>
            </a:pathLst>
          </a:custGeom>
          <a:solidFill>
            <a:schemeClr val="bg1">
              <a:lumMod val="75000"/>
            </a:schemeClr>
          </a:solidFill>
        </p:spPr>
        <p:txBody>
          <a:bodyPr wrap="square" lIns="0" tIns="0" rIns="0" bIns="0" rtlCol="0"/>
          <a:lstStyle/>
          <a:p>
            <a:endParaRPr sz="496">
              <a:latin typeface="Roboto Regular" panose="02000000000000000000" pitchFamily="2" charset="0"/>
            </a:endParaRPr>
          </a:p>
        </p:txBody>
      </p:sp>
      <p:sp>
        <p:nvSpPr>
          <p:cNvPr id="4" name="TextBox 3">
            <a:extLst>
              <a:ext uri="{FF2B5EF4-FFF2-40B4-BE49-F238E27FC236}">
                <a16:creationId xmlns:a16="http://schemas.microsoft.com/office/drawing/2014/main" id="{3F7F26CE-FD62-2DD6-3E51-CFA40C33108F}"/>
              </a:ext>
            </a:extLst>
          </p:cNvPr>
          <p:cNvSpPr txBox="1"/>
          <p:nvPr/>
        </p:nvSpPr>
        <p:spPr>
          <a:xfrm>
            <a:off x="382407" y="2929068"/>
            <a:ext cx="2007785" cy="2708434"/>
          </a:xfrm>
          <a:prstGeom prst="rect">
            <a:avLst/>
          </a:prstGeom>
          <a:noFill/>
        </p:spPr>
        <p:txBody>
          <a:bodyPr wrap="square" lIns="91440" tIns="45720" rIns="91440" bIns="45720" rtlCol="0" anchor="t">
            <a:spAutoFit/>
          </a:bodyPr>
          <a:lstStyle/>
          <a:p>
            <a:r>
              <a:rPr lang="lv-LV" b="1" dirty="0">
                <a:solidFill>
                  <a:schemeClr val="bg1"/>
                </a:solidFill>
                <a:latin typeface="Roboto "/>
                <a:ea typeface="Roboto Light"/>
              </a:rPr>
              <a:t>Primārais kontakts</a:t>
            </a:r>
          </a:p>
          <a:p>
            <a:r>
              <a:rPr lang="lv-LV" b="1" dirty="0">
                <a:solidFill>
                  <a:schemeClr val="bg1"/>
                </a:solidFill>
                <a:latin typeface="Roboto "/>
                <a:ea typeface="Roboto Light"/>
              </a:rPr>
              <a:t>digitālā brieduma testam</a:t>
            </a:r>
            <a:endParaRPr lang="lv-LV" b="1" dirty="0">
              <a:solidFill>
                <a:schemeClr val="bg1"/>
              </a:solidFill>
              <a:latin typeface="Roboto "/>
              <a:ea typeface="Roboto Light" panose="02000000000000000000" pitchFamily="2" charset="0"/>
            </a:endParaRPr>
          </a:p>
          <a:p>
            <a:endParaRPr lang="lv-LV">
              <a:solidFill>
                <a:schemeClr val="bg1"/>
              </a:solidFill>
              <a:latin typeface="Roboto "/>
              <a:ea typeface="Roboto Light"/>
            </a:endParaRPr>
          </a:p>
          <a:p>
            <a:r>
              <a:rPr lang="lv-LV" sz="1600" dirty="0">
                <a:solidFill>
                  <a:schemeClr val="bg1"/>
                </a:solidFill>
                <a:latin typeface="Roboto "/>
                <a:ea typeface="Roboto Light"/>
              </a:rPr>
              <a:t>Ceļa kartes, lai pieteiktos </a:t>
            </a:r>
            <a:r>
              <a:rPr lang="lv-LV" sz="1600" err="1">
                <a:solidFill>
                  <a:schemeClr val="bg1"/>
                </a:solidFill>
                <a:latin typeface="Roboto "/>
                <a:ea typeface="Roboto Light"/>
              </a:rPr>
              <a:t>Digitalizācijas</a:t>
            </a:r>
            <a:r>
              <a:rPr lang="lv-LV" sz="1600" dirty="0">
                <a:solidFill>
                  <a:schemeClr val="bg1"/>
                </a:solidFill>
                <a:latin typeface="Roboto "/>
                <a:ea typeface="Roboto Light"/>
              </a:rPr>
              <a:t> atbalsta valsts programmām</a:t>
            </a:r>
          </a:p>
        </p:txBody>
      </p:sp>
      <p:sp>
        <p:nvSpPr>
          <p:cNvPr id="7" name="TextBox 6">
            <a:extLst>
              <a:ext uri="{FF2B5EF4-FFF2-40B4-BE49-F238E27FC236}">
                <a16:creationId xmlns:a16="http://schemas.microsoft.com/office/drawing/2014/main" id="{2348A9DA-B678-DFEB-0FFC-674627A9A277}"/>
              </a:ext>
            </a:extLst>
          </p:cNvPr>
          <p:cNvSpPr txBox="1"/>
          <p:nvPr/>
        </p:nvSpPr>
        <p:spPr>
          <a:xfrm>
            <a:off x="2726195" y="2925146"/>
            <a:ext cx="1995045" cy="2185214"/>
          </a:xfrm>
          <a:prstGeom prst="rect">
            <a:avLst/>
          </a:prstGeom>
          <a:noFill/>
        </p:spPr>
        <p:txBody>
          <a:bodyPr wrap="square" lIns="91440" tIns="45720" rIns="91440" bIns="45720" rtlCol="0" anchor="t">
            <a:spAutoFit/>
          </a:bodyPr>
          <a:lstStyle/>
          <a:p>
            <a:r>
              <a:rPr lang="lv-LV" b="1" dirty="0">
                <a:solidFill>
                  <a:schemeClr val="bg1"/>
                </a:solidFill>
                <a:latin typeface="Roboto "/>
                <a:ea typeface="Roboto"/>
                <a:cs typeface="Roboto"/>
              </a:rPr>
              <a:t>Ekspertu konsultācijas, </a:t>
            </a:r>
            <a:r>
              <a:rPr lang="lv-LV" b="1" dirty="0" err="1">
                <a:solidFill>
                  <a:schemeClr val="bg1"/>
                </a:solidFill>
                <a:latin typeface="Roboto "/>
                <a:ea typeface="Roboto"/>
                <a:cs typeface="Roboto"/>
              </a:rPr>
              <a:t>mentorings</a:t>
            </a:r>
            <a:endParaRPr lang="lv-LV" b="1" dirty="0">
              <a:solidFill>
                <a:schemeClr val="bg1"/>
              </a:solidFill>
              <a:latin typeface="Roboto "/>
              <a:ea typeface="Roboto"/>
              <a:cs typeface="Roboto"/>
            </a:endParaRPr>
          </a:p>
          <a:p>
            <a:endParaRPr lang="lv-LV">
              <a:solidFill>
                <a:schemeClr val="bg1"/>
              </a:solidFill>
              <a:latin typeface="Roboto "/>
              <a:ea typeface="Roboto" panose="02000000000000000000" pitchFamily="2" charset="0"/>
              <a:cs typeface="Roboto" panose="02000000000000000000" pitchFamily="2" charset="0"/>
            </a:endParaRPr>
          </a:p>
          <a:p>
            <a:r>
              <a:rPr lang="lv-LV" sz="1600" dirty="0">
                <a:solidFill>
                  <a:schemeClr val="bg1"/>
                </a:solidFill>
                <a:latin typeface="Roboto "/>
                <a:ea typeface="Roboto"/>
                <a:cs typeface="Roboto"/>
              </a:rPr>
              <a:t>Finansējuma piesaistes atbalsts</a:t>
            </a:r>
          </a:p>
          <a:p>
            <a:endParaRPr lang="lv-LV" sz="1600" dirty="0">
              <a:solidFill>
                <a:schemeClr val="bg1"/>
              </a:solidFill>
              <a:latin typeface="Roboto "/>
              <a:ea typeface="Roboto" panose="02000000000000000000" pitchFamily="2" charset="0"/>
              <a:cs typeface="Roboto" panose="02000000000000000000" pitchFamily="2" charset="0"/>
            </a:endParaRPr>
          </a:p>
          <a:p>
            <a:r>
              <a:rPr lang="lv-LV" sz="1600" dirty="0">
                <a:solidFill>
                  <a:schemeClr val="bg1"/>
                </a:solidFill>
                <a:latin typeface="Roboto "/>
                <a:ea typeface="Roboto"/>
                <a:cs typeface="Roboto"/>
              </a:rPr>
              <a:t>Digitālās prasmes</a:t>
            </a:r>
            <a:endParaRPr lang="en-US" sz="1600" dirty="0">
              <a:solidFill>
                <a:schemeClr val="bg1"/>
              </a:solidFill>
              <a:latin typeface="Roboto "/>
              <a:ea typeface="Roboto"/>
              <a:cs typeface="Roboto"/>
            </a:endParaRPr>
          </a:p>
        </p:txBody>
      </p:sp>
      <p:sp>
        <p:nvSpPr>
          <p:cNvPr id="11" name="TextBox 10">
            <a:extLst>
              <a:ext uri="{FF2B5EF4-FFF2-40B4-BE49-F238E27FC236}">
                <a16:creationId xmlns:a16="http://schemas.microsoft.com/office/drawing/2014/main" id="{86E5B754-014E-50A8-1994-81237F9384CC}"/>
              </a:ext>
            </a:extLst>
          </p:cNvPr>
          <p:cNvSpPr txBox="1"/>
          <p:nvPr/>
        </p:nvSpPr>
        <p:spPr>
          <a:xfrm>
            <a:off x="5077772" y="2929068"/>
            <a:ext cx="2011681" cy="2646878"/>
          </a:xfrm>
          <a:prstGeom prst="rect">
            <a:avLst/>
          </a:prstGeom>
          <a:noFill/>
        </p:spPr>
        <p:txBody>
          <a:bodyPr wrap="square" lIns="91440" tIns="45720" rIns="91440" bIns="45720" rtlCol="0" anchor="t">
            <a:spAutoFit/>
          </a:bodyPr>
          <a:lstStyle/>
          <a:p>
            <a:r>
              <a:rPr lang="lv-LV" b="1" dirty="0">
                <a:solidFill>
                  <a:schemeClr val="bg1"/>
                </a:solidFill>
                <a:latin typeface="Roboto "/>
                <a:ea typeface="Roboto"/>
                <a:cs typeface="Roboto"/>
              </a:rPr>
              <a:t>Informatīvi pasākumi, </a:t>
            </a:r>
            <a:r>
              <a:rPr lang="lv-LV" b="1" dirty="0" err="1">
                <a:solidFill>
                  <a:schemeClr val="bg1"/>
                </a:solidFill>
                <a:latin typeface="Roboto "/>
                <a:ea typeface="Roboto"/>
                <a:cs typeface="Roboto"/>
              </a:rPr>
              <a:t>vebināri</a:t>
            </a:r>
            <a:endParaRPr lang="lv-LV" b="1" dirty="0">
              <a:solidFill>
                <a:schemeClr val="bg1"/>
              </a:solidFill>
              <a:latin typeface="Roboto "/>
              <a:ea typeface="Roboto"/>
              <a:cs typeface="Roboto"/>
            </a:endParaRPr>
          </a:p>
          <a:p>
            <a:endParaRPr lang="lv-LV" sz="1600" dirty="0">
              <a:solidFill>
                <a:schemeClr val="bg1"/>
              </a:solidFill>
              <a:latin typeface="Roboto "/>
              <a:ea typeface="Roboto" panose="02000000000000000000" pitchFamily="2" charset="0"/>
              <a:cs typeface="Roboto" panose="02000000000000000000" pitchFamily="2" charset="0"/>
            </a:endParaRPr>
          </a:p>
          <a:p>
            <a:r>
              <a:rPr lang="lv-LV" sz="1600" dirty="0">
                <a:solidFill>
                  <a:schemeClr val="bg1"/>
                </a:solidFill>
                <a:latin typeface="Roboto "/>
                <a:ea typeface="Roboto"/>
                <a:cs typeface="Roboto"/>
              </a:rPr>
              <a:t>Inovāciju ekosistēma un tīklošanās Tehnoloģiju iepazīšanas pasākumi</a:t>
            </a:r>
          </a:p>
        </p:txBody>
      </p:sp>
      <p:sp>
        <p:nvSpPr>
          <p:cNvPr id="17" name="object 11">
            <a:extLst>
              <a:ext uri="{FF2B5EF4-FFF2-40B4-BE49-F238E27FC236}">
                <a16:creationId xmlns:a16="http://schemas.microsoft.com/office/drawing/2014/main" id="{2BB7D5EE-234D-8241-B199-6FBA2D23054A}"/>
              </a:ext>
            </a:extLst>
          </p:cNvPr>
          <p:cNvSpPr/>
          <p:nvPr/>
        </p:nvSpPr>
        <p:spPr>
          <a:xfrm>
            <a:off x="7470861" y="1116681"/>
            <a:ext cx="2011680" cy="4598181"/>
          </a:xfrm>
          <a:custGeom>
            <a:avLst/>
            <a:gdLst/>
            <a:ahLst/>
            <a:cxnLst/>
            <a:rect l="l" t="t" r="r" b="b"/>
            <a:pathLst>
              <a:path w="4585334" h="4585334">
                <a:moveTo>
                  <a:pt x="0" y="4584813"/>
                </a:moveTo>
                <a:lnTo>
                  <a:pt x="4584823" y="4584813"/>
                </a:lnTo>
                <a:lnTo>
                  <a:pt x="4584823" y="0"/>
                </a:lnTo>
                <a:lnTo>
                  <a:pt x="0" y="0"/>
                </a:lnTo>
                <a:lnTo>
                  <a:pt x="0" y="4584813"/>
                </a:lnTo>
                <a:close/>
              </a:path>
            </a:pathLst>
          </a:custGeom>
          <a:solidFill>
            <a:schemeClr val="bg1">
              <a:lumMod val="75000"/>
            </a:schemeClr>
          </a:solidFill>
        </p:spPr>
        <p:txBody>
          <a:bodyPr wrap="square" lIns="0" tIns="0" rIns="0" bIns="0" rtlCol="0"/>
          <a:lstStyle/>
          <a:p>
            <a:endParaRPr sz="496">
              <a:latin typeface="Roboto Regular" panose="02000000000000000000" pitchFamily="2" charset="0"/>
            </a:endParaRPr>
          </a:p>
        </p:txBody>
      </p:sp>
      <p:sp>
        <p:nvSpPr>
          <p:cNvPr id="21" name="TextBox 20">
            <a:extLst>
              <a:ext uri="{FF2B5EF4-FFF2-40B4-BE49-F238E27FC236}">
                <a16:creationId xmlns:a16="http://schemas.microsoft.com/office/drawing/2014/main" id="{CC802D5E-DADA-0ACC-3D43-3C0C83D40867}"/>
              </a:ext>
            </a:extLst>
          </p:cNvPr>
          <p:cNvSpPr txBox="1"/>
          <p:nvPr/>
        </p:nvSpPr>
        <p:spPr>
          <a:xfrm>
            <a:off x="7471125" y="2925146"/>
            <a:ext cx="2011681" cy="2308324"/>
          </a:xfrm>
          <a:prstGeom prst="rect">
            <a:avLst/>
          </a:prstGeom>
          <a:noFill/>
        </p:spPr>
        <p:txBody>
          <a:bodyPr wrap="square" lIns="91440" tIns="45720" rIns="91440" bIns="45720" rtlCol="0" anchor="t">
            <a:spAutoFit/>
          </a:bodyPr>
          <a:lstStyle/>
          <a:p>
            <a:r>
              <a:rPr lang="lv-LV" b="1" dirty="0">
                <a:solidFill>
                  <a:schemeClr val="bg1"/>
                </a:solidFill>
                <a:latin typeface="Roboto "/>
                <a:ea typeface="Roboto"/>
                <a:cs typeface="Roboto"/>
              </a:rPr>
              <a:t>Tehnoloģiju izmēģināšana pirms ieviešanas</a:t>
            </a:r>
          </a:p>
          <a:p>
            <a:endParaRPr lang="lv-LV">
              <a:solidFill>
                <a:schemeClr val="bg1"/>
              </a:solidFill>
              <a:latin typeface="Roboto "/>
              <a:ea typeface="Roboto" panose="02000000000000000000" pitchFamily="2" charset="0"/>
              <a:cs typeface="Roboto" panose="02000000000000000000" pitchFamily="2" charset="0"/>
            </a:endParaRPr>
          </a:p>
          <a:p>
            <a:r>
              <a:rPr lang="lv-LV" sz="1600" dirty="0">
                <a:solidFill>
                  <a:schemeClr val="bg1"/>
                </a:solidFill>
                <a:latin typeface="Roboto "/>
                <a:ea typeface="Roboto"/>
                <a:cs typeface="Roboto"/>
              </a:rPr>
              <a:t>Eksperti</a:t>
            </a:r>
          </a:p>
          <a:p>
            <a:r>
              <a:rPr lang="lv-LV" sz="1600" dirty="0">
                <a:solidFill>
                  <a:schemeClr val="bg1"/>
                </a:solidFill>
                <a:latin typeface="Roboto "/>
                <a:ea typeface="Roboto"/>
                <a:cs typeface="Roboto"/>
              </a:rPr>
              <a:t>Laboratorijas</a:t>
            </a:r>
          </a:p>
          <a:p>
            <a:r>
              <a:rPr lang="lv-LV" sz="1600" dirty="0">
                <a:solidFill>
                  <a:schemeClr val="bg1"/>
                </a:solidFill>
                <a:latin typeface="Roboto "/>
                <a:ea typeface="Roboto"/>
                <a:cs typeface="Roboto"/>
              </a:rPr>
              <a:t>Demonstrācijas</a:t>
            </a:r>
          </a:p>
          <a:p>
            <a:endParaRPr lang="lv-LV" sz="2400">
              <a:solidFill>
                <a:schemeClr val="bg1"/>
              </a:solidFill>
              <a:latin typeface="Roboto "/>
              <a:ea typeface="Roboto" panose="02000000000000000000" pitchFamily="2" charset="0"/>
              <a:cs typeface="Roboto" panose="02000000000000000000" pitchFamily="2" charset="0"/>
            </a:endParaRPr>
          </a:p>
        </p:txBody>
      </p:sp>
      <p:pic>
        <p:nvPicPr>
          <p:cNvPr id="19" name="Attēls 18" descr="Attēls, kurā ir teksts, dokuments, galds">
            <a:extLst>
              <a:ext uri="{FF2B5EF4-FFF2-40B4-BE49-F238E27FC236}">
                <a16:creationId xmlns:a16="http://schemas.microsoft.com/office/drawing/2014/main" id="{99549B11-C2F0-13BC-4CC3-35A65ADA84F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r="23256"/>
          <a:stretch/>
        </p:blipFill>
        <p:spPr>
          <a:xfrm>
            <a:off x="393673" y="1115736"/>
            <a:ext cx="2000414" cy="1728764"/>
          </a:xfrm>
          <a:prstGeom prst="rect">
            <a:avLst/>
          </a:prstGeom>
        </p:spPr>
      </p:pic>
      <p:sp>
        <p:nvSpPr>
          <p:cNvPr id="25" name="object 11">
            <a:extLst>
              <a:ext uri="{FF2B5EF4-FFF2-40B4-BE49-F238E27FC236}">
                <a16:creationId xmlns:a16="http://schemas.microsoft.com/office/drawing/2014/main" id="{AF223E53-B688-7A72-F085-57D33F631700}"/>
              </a:ext>
            </a:extLst>
          </p:cNvPr>
          <p:cNvSpPr/>
          <p:nvPr/>
        </p:nvSpPr>
        <p:spPr>
          <a:xfrm>
            <a:off x="9827406" y="1116681"/>
            <a:ext cx="1974206" cy="4585689"/>
          </a:xfrm>
          <a:custGeom>
            <a:avLst/>
            <a:gdLst/>
            <a:ahLst/>
            <a:cxnLst/>
            <a:rect l="l" t="t" r="r" b="b"/>
            <a:pathLst>
              <a:path w="4585334" h="4585334">
                <a:moveTo>
                  <a:pt x="0" y="4584813"/>
                </a:moveTo>
                <a:lnTo>
                  <a:pt x="4584823" y="4584813"/>
                </a:lnTo>
                <a:lnTo>
                  <a:pt x="4584823" y="0"/>
                </a:lnTo>
                <a:lnTo>
                  <a:pt x="0" y="0"/>
                </a:lnTo>
                <a:lnTo>
                  <a:pt x="0" y="4584813"/>
                </a:lnTo>
                <a:close/>
              </a:path>
            </a:pathLst>
          </a:custGeom>
          <a:solidFill>
            <a:schemeClr val="bg1">
              <a:lumMod val="75000"/>
            </a:schemeClr>
          </a:solidFill>
        </p:spPr>
        <p:txBody>
          <a:bodyPr wrap="square" lIns="0" tIns="0" rIns="0" bIns="0" rtlCol="0"/>
          <a:lstStyle/>
          <a:p>
            <a:endParaRPr sz="496">
              <a:latin typeface="Roboto Regular" panose="02000000000000000000" pitchFamily="2" charset="0"/>
            </a:endParaRPr>
          </a:p>
        </p:txBody>
      </p:sp>
      <p:sp>
        <p:nvSpPr>
          <p:cNvPr id="26" name="TextBox 25">
            <a:extLst>
              <a:ext uri="{FF2B5EF4-FFF2-40B4-BE49-F238E27FC236}">
                <a16:creationId xmlns:a16="http://schemas.microsoft.com/office/drawing/2014/main" id="{CC622A83-AA54-4709-747D-671CB64E017A}"/>
              </a:ext>
            </a:extLst>
          </p:cNvPr>
          <p:cNvSpPr txBox="1"/>
          <p:nvPr/>
        </p:nvSpPr>
        <p:spPr>
          <a:xfrm>
            <a:off x="9826556" y="2925146"/>
            <a:ext cx="2086979" cy="2708434"/>
          </a:xfrm>
          <a:prstGeom prst="rect">
            <a:avLst/>
          </a:prstGeom>
          <a:noFill/>
        </p:spPr>
        <p:txBody>
          <a:bodyPr wrap="square" lIns="91440" tIns="45720" rIns="91440" bIns="45720" rtlCol="0" anchor="t">
            <a:spAutoFit/>
          </a:bodyPr>
          <a:lstStyle/>
          <a:p>
            <a:r>
              <a:rPr lang="lv-LV" b="1" dirty="0">
                <a:solidFill>
                  <a:schemeClr val="bg1"/>
                </a:solidFill>
                <a:latin typeface="Roboto"/>
                <a:ea typeface="Roboto"/>
                <a:cs typeface="Roboto"/>
              </a:rPr>
              <a:t>AI </a:t>
            </a:r>
            <a:r>
              <a:rPr lang="lv-LV" b="1" dirty="0" err="1">
                <a:solidFill>
                  <a:schemeClr val="bg1"/>
                </a:solidFill>
                <a:latin typeface="Roboto"/>
                <a:ea typeface="Roboto"/>
                <a:cs typeface="Roboto"/>
              </a:rPr>
              <a:t>Studio</a:t>
            </a:r>
            <a:r>
              <a:rPr lang="lv-LV" b="1" dirty="0">
                <a:solidFill>
                  <a:schemeClr val="bg1"/>
                </a:solidFill>
                <a:latin typeface="Roboto"/>
                <a:ea typeface="Roboto"/>
                <a:cs typeface="Roboto"/>
              </a:rPr>
              <a:t> </a:t>
            </a:r>
            <a:endParaRPr lang="en-US" b="1" dirty="0">
              <a:solidFill>
                <a:schemeClr val="bg1"/>
              </a:solidFill>
              <a:cs typeface="Calibri"/>
            </a:endParaRPr>
          </a:p>
          <a:p>
            <a:r>
              <a:rPr lang="lv-LV" b="1" dirty="0">
                <a:solidFill>
                  <a:schemeClr val="bg1"/>
                </a:solidFill>
                <a:latin typeface="Roboto"/>
                <a:ea typeface="Roboto"/>
                <a:cs typeface="Roboto"/>
              </a:rPr>
              <a:t>sadarbībā ar RTU </a:t>
            </a:r>
            <a:r>
              <a:rPr lang="lv-LV" b="1" dirty="0" err="1">
                <a:solidFill>
                  <a:schemeClr val="bg1"/>
                </a:solidFill>
                <a:latin typeface="Roboto"/>
                <a:ea typeface="Roboto"/>
                <a:cs typeface="Roboto"/>
              </a:rPr>
              <a:t>Riga</a:t>
            </a:r>
            <a:r>
              <a:rPr lang="lv-LV" b="1" dirty="0">
                <a:solidFill>
                  <a:schemeClr val="bg1"/>
                </a:solidFill>
                <a:latin typeface="Roboto"/>
                <a:ea typeface="Roboto"/>
                <a:cs typeface="Roboto"/>
              </a:rPr>
              <a:t> </a:t>
            </a:r>
            <a:r>
              <a:rPr lang="lv-LV" b="1" dirty="0" err="1">
                <a:solidFill>
                  <a:schemeClr val="bg1"/>
                </a:solidFill>
                <a:latin typeface="Roboto"/>
                <a:ea typeface="Roboto"/>
                <a:cs typeface="Roboto"/>
              </a:rPr>
              <a:t>Business</a:t>
            </a:r>
            <a:r>
              <a:rPr lang="lv-LV" b="1" dirty="0">
                <a:solidFill>
                  <a:schemeClr val="bg1"/>
                </a:solidFill>
                <a:latin typeface="Roboto"/>
                <a:ea typeface="Roboto"/>
                <a:cs typeface="Roboto"/>
              </a:rPr>
              <a:t> School </a:t>
            </a:r>
            <a:endParaRPr lang="lv-LV" b="1" dirty="0">
              <a:solidFill>
                <a:schemeClr val="bg1"/>
              </a:solidFill>
            </a:endParaRPr>
          </a:p>
          <a:p>
            <a:endParaRPr lang="lv-LV">
              <a:solidFill>
                <a:schemeClr val="bg1"/>
              </a:solidFill>
              <a:latin typeface="Roboto"/>
              <a:ea typeface="Roboto"/>
              <a:cs typeface="Roboto"/>
            </a:endParaRPr>
          </a:p>
          <a:p>
            <a:r>
              <a:rPr lang="lv-LV" sz="1600" dirty="0">
                <a:solidFill>
                  <a:schemeClr val="bg1"/>
                </a:solidFill>
                <a:latin typeface="Roboto"/>
                <a:ea typeface="Roboto"/>
                <a:cs typeface="Roboto"/>
              </a:rPr>
              <a:t>Mākslīgā intelekta izcilības un tehnoloģiju demonstrāciju centrs</a:t>
            </a:r>
          </a:p>
        </p:txBody>
      </p:sp>
      <p:pic>
        <p:nvPicPr>
          <p:cNvPr id="30" name="Attēls 29" descr="Attēls, kurā ir teksts, persona, iekštelpa, elektronika&#10;&#10;Apraksts ģenerēts automātiski">
            <a:extLst>
              <a:ext uri="{FF2B5EF4-FFF2-40B4-BE49-F238E27FC236}">
                <a16:creationId xmlns:a16="http://schemas.microsoft.com/office/drawing/2014/main" id="{E848E296-D114-CFBA-851F-CF2E6F0EEA42}"/>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r="12639"/>
          <a:stretch/>
        </p:blipFill>
        <p:spPr>
          <a:xfrm>
            <a:off x="2729722" y="1104190"/>
            <a:ext cx="2011680" cy="1740310"/>
          </a:xfrm>
          <a:prstGeom prst="rect">
            <a:avLst/>
          </a:prstGeom>
        </p:spPr>
      </p:pic>
      <p:pic>
        <p:nvPicPr>
          <p:cNvPr id="33" name="Attēls 32" descr="Attēls, kurā ir teksts, iekštelpa, persona, grupa&#10;&#10;Apraksts ģenerēts automātiski">
            <a:extLst>
              <a:ext uri="{FF2B5EF4-FFF2-40B4-BE49-F238E27FC236}">
                <a16:creationId xmlns:a16="http://schemas.microsoft.com/office/drawing/2014/main" id="{DCEA5D12-C11D-B092-8139-BD4633A02DE2}"/>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13722" t="29838" r="25450"/>
          <a:stretch/>
        </p:blipFill>
        <p:spPr>
          <a:xfrm>
            <a:off x="5090159" y="1104190"/>
            <a:ext cx="2011681" cy="1740310"/>
          </a:xfrm>
          <a:prstGeom prst="rect">
            <a:avLst/>
          </a:prstGeom>
        </p:spPr>
      </p:pic>
      <p:pic>
        <p:nvPicPr>
          <p:cNvPr id="35" name="Attēls 34" descr="Attēls, kurā ir teksts">
            <a:extLst>
              <a:ext uri="{FF2B5EF4-FFF2-40B4-BE49-F238E27FC236}">
                <a16:creationId xmlns:a16="http://schemas.microsoft.com/office/drawing/2014/main" id="{64980E6E-4619-653B-8117-DA1FCF0303CA}"/>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rcRect l="11763" r="18274"/>
          <a:stretch/>
        </p:blipFill>
        <p:spPr>
          <a:xfrm>
            <a:off x="7433949" y="1115736"/>
            <a:ext cx="2048857" cy="1739440"/>
          </a:xfrm>
          <a:prstGeom prst="rect">
            <a:avLst/>
          </a:prstGeom>
        </p:spPr>
      </p:pic>
      <p:pic>
        <p:nvPicPr>
          <p:cNvPr id="38" name="Attēls 37" descr="Attēls, kurā ir iekštelpa, grīda, griesti, virtuve">
            <a:extLst>
              <a:ext uri="{FF2B5EF4-FFF2-40B4-BE49-F238E27FC236}">
                <a16:creationId xmlns:a16="http://schemas.microsoft.com/office/drawing/2014/main" id="{CE823401-6510-481B-49F9-46A4ED2A72DA}"/>
              </a:ext>
            </a:extLst>
          </p:cNvPr>
          <p:cNvPicPr>
            <a:picLocks noChangeAspect="1"/>
          </p:cNvPicPr>
          <p:nvPr/>
        </p:nvPicPr>
        <p:blipFill rotWithShape="1">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rcRect l="44472" t="214" b="12480"/>
          <a:stretch/>
        </p:blipFill>
        <p:spPr>
          <a:xfrm>
            <a:off x="9826213" y="1104189"/>
            <a:ext cx="1981598" cy="1750987"/>
          </a:xfrm>
          <a:prstGeom prst="rect">
            <a:avLst/>
          </a:prstGeom>
        </p:spPr>
      </p:pic>
      <p:pic>
        <p:nvPicPr>
          <p:cNvPr id="14" name="Picture 13">
            <a:extLst>
              <a:ext uri="{FF2B5EF4-FFF2-40B4-BE49-F238E27FC236}">
                <a16:creationId xmlns:a16="http://schemas.microsoft.com/office/drawing/2014/main" id="{48CB00ED-8094-4263-1EA3-CCD431F23081}"/>
              </a:ext>
            </a:extLst>
          </p:cNvPr>
          <p:cNvPicPr>
            <a:picLocks noChangeAspect="1"/>
          </p:cNvPicPr>
          <p:nvPr/>
        </p:nvPicPr>
        <p:blipFill>
          <a:blip r:embed="rId18"/>
          <a:stretch>
            <a:fillRect/>
          </a:stretch>
        </p:blipFill>
        <p:spPr>
          <a:xfrm>
            <a:off x="481569" y="5861236"/>
            <a:ext cx="3083721" cy="580095"/>
          </a:xfrm>
          <a:prstGeom prst="rect">
            <a:avLst/>
          </a:prstGeom>
        </p:spPr>
      </p:pic>
    </p:spTree>
    <p:extLst>
      <p:ext uri="{BB962C8B-B14F-4D97-AF65-F5344CB8AC3E}">
        <p14:creationId xmlns:p14="http://schemas.microsoft.com/office/powerpoint/2010/main" val="3715907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sp>
        <p:nvSpPr>
          <p:cNvPr id="3" name="Freeform 3"/>
          <p:cNvSpPr/>
          <p:nvPr/>
        </p:nvSpPr>
        <p:spPr>
          <a:xfrm>
            <a:off x="1" y="0"/>
            <a:ext cx="5591643" cy="6858000"/>
          </a:xfrm>
          <a:custGeom>
            <a:avLst/>
            <a:gdLst/>
            <a:ahLst/>
            <a:cxnLst/>
            <a:rect l="l" t="t" r="r" b="b"/>
            <a:pathLst>
              <a:path w="8387465" h="10287000">
                <a:moveTo>
                  <a:pt x="0" y="0"/>
                </a:moveTo>
                <a:lnTo>
                  <a:pt x="8387465" y="0"/>
                </a:lnTo>
                <a:lnTo>
                  <a:pt x="8387465" y="10287000"/>
                </a:lnTo>
                <a:lnTo>
                  <a:pt x="0" y="10287000"/>
                </a:lnTo>
                <a:lnTo>
                  <a:pt x="0" y="0"/>
                </a:lnTo>
                <a:close/>
              </a:path>
            </a:pathLst>
          </a:custGeom>
          <a:blipFill>
            <a:blip r:embed="rId3"/>
            <a:stretch>
              <a:fillRect l="-133799" t="-21069" r="-62870" b="-14993"/>
            </a:stretch>
          </a:blipFill>
        </p:spPr>
        <p:txBody>
          <a:bodyPr/>
          <a:lstStyle/>
          <a:p>
            <a:endParaRPr lang="lv-LV" sz="1200"/>
          </a:p>
        </p:txBody>
      </p:sp>
      <p:sp>
        <p:nvSpPr>
          <p:cNvPr id="8" name="TextBox 8"/>
          <p:cNvSpPr txBox="1"/>
          <p:nvPr/>
        </p:nvSpPr>
        <p:spPr>
          <a:xfrm>
            <a:off x="1961972" y="1294977"/>
            <a:ext cx="9544229" cy="1846659"/>
          </a:xfrm>
          <a:prstGeom prst="rect">
            <a:avLst/>
          </a:prstGeom>
        </p:spPr>
        <p:txBody>
          <a:bodyPr lIns="0" tIns="0" rIns="0" bIns="0" rtlCol="0" anchor="t">
            <a:spAutoFit/>
          </a:bodyPr>
          <a:lstStyle/>
          <a:p>
            <a:pPr>
              <a:lnSpc>
                <a:spcPts val="2400"/>
              </a:lnSpc>
            </a:pPr>
            <a:r>
              <a:rPr lang="en-US" sz="2400" err="1">
                <a:solidFill>
                  <a:srgbClr val="1B56E8"/>
                </a:solidFill>
                <a:latin typeface="Roboto Bold"/>
              </a:rPr>
              <a:t>Mēs</a:t>
            </a:r>
            <a:r>
              <a:rPr lang="en-US" sz="2400">
                <a:solidFill>
                  <a:srgbClr val="1B56E8"/>
                </a:solidFill>
                <a:latin typeface="Roboto Bold"/>
              </a:rPr>
              <a:t> </a:t>
            </a:r>
            <a:r>
              <a:rPr lang="en-US" sz="2400" err="1">
                <a:solidFill>
                  <a:srgbClr val="1B56E8"/>
                </a:solidFill>
                <a:latin typeface="Roboto Bold"/>
              </a:rPr>
              <a:t>gribam</a:t>
            </a:r>
            <a:r>
              <a:rPr lang="en-US" sz="2400">
                <a:solidFill>
                  <a:srgbClr val="1B56E8"/>
                </a:solidFill>
                <a:latin typeface="Roboto Bold"/>
              </a:rPr>
              <a:t>, bet </a:t>
            </a:r>
            <a:r>
              <a:rPr lang="en-US" sz="2400" err="1">
                <a:solidFill>
                  <a:srgbClr val="1B56E8"/>
                </a:solidFill>
                <a:latin typeface="Roboto Bold"/>
              </a:rPr>
              <a:t>nezinām</a:t>
            </a:r>
            <a:r>
              <a:rPr lang="en-US" sz="2400">
                <a:solidFill>
                  <a:srgbClr val="1B56E8"/>
                </a:solidFill>
                <a:latin typeface="Roboto Bold"/>
              </a:rPr>
              <a:t>, ko un </a:t>
            </a:r>
            <a:r>
              <a:rPr lang="en-US" sz="2400" err="1">
                <a:solidFill>
                  <a:srgbClr val="1B56E8"/>
                </a:solidFill>
                <a:latin typeface="Roboto Bold"/>
              </a:rPr>
              <a:t>kā</a:t>
            </a:r>
            <a:endParaRPr lang="en-US" sz="2400">
              <a:solidFill>
                <a:srgbClr val="1B56E8"/>
              </a:solidFill>
              <a:latin typeface="Roboto Bold"/>
            </a:endParaRPr>
          </a:p>
          <a:p>
            <a:pPr>
              <a:lnSpc>
                <a:spcPts val="2400"/>
              </a:lnSpc>
            </a:pPr>
            <a:endParaRPr lang="en-US" sz="2400">
              <a:solidFill>
                <a:srgbClr val="1B56E8"/>
              </a:solidFill>
              <a:latin typeface="Roboto Bold"/>
            </a:endParaRPr>
          </a:p>
          <a:p>
            <a:pPr>
              <a:lnSpc>
                <a:spcPts val="2400"/>
              </a:lnSpc>
            </a:pPr>
            <a:r>
              <a:rPr lang="en-US" sz="2400" err="1">
                <a:solidFill>
                  <a:srgbClr val="1B56E8"/>
                </a:solidFill>
                <a:latin typeface="Roboto Bold"/>
              </a:rPr>
              <a:t>Digitalizācija</a:t>
            </a:r>
            <a:r>
              <a:rPr lang="en-US" sz="2400">
                <a:solidFill>
                  <a:srgbClr val="1B56E8"/>
                </a:solidFill>
                <a:latin typeface="Roboto Bold"/>
              </a:rPr>
              <a:t> </a:t>
            </a:r>
            <a:r>
              <a:rPr lang="en-US" sz="2400" err="1">
                <a:solidFill>
                  <a:srgbClr val="1B56E8"/>
                </a:solidFill>
                <a:latin typeface="Roboto Bold"/>
              </a:rPr>
              <a:t>ir</a:t>
            </a:r>
            <a:r>
              <a:rPr lang="en-US" sz="2400">
                <a:solidFill>
                  <a:srgbClr val="1B56E8"/>
                </a:solidFill>
                <a:latin typeface="Roboto Bold"/>
              </a:rPr>
              <a:t> </a:t>
            </a:r>
            <a:r>
              <a:rPr lang="en-US" sz="2400" err="1">
                <a:solidFill>
                  <a:srgbClr val="1B56E8"/>
                </a:solidFill>
                <a:latin typeface="Roboto Bold"/>
              </a:rPr>
              <a:t>vadības</a:t>
            </a:r>
            <a:r>
              <a:rPr lang="en-US" sz="2400">
                <a:solidFill>
                  <a:srgbClr val="1B56E8"/>
                </a:solidFill>
                <a:latin typeface="Roboto Bold"/>
              </a:rPr>
              <a:t> </a:t>
            </a:r>
            <a:r>
              <a:rPr lang="en-US" sz="2400" err="1">
                <a:solidFill>
                  <a:srgbClr val="1B56E8"/>
                </a:solidFill>
                <a:latin typeface="Roboto Bold"/>
              </a:rPr>
              <a:t>funkcija</a:t>
            </a:r>
            <a:r>
              <a:rPr lang="en-US" sz="2400">
                <a:solidFill>
                  <a:srgbClr val="1B56E8"/>
                </a:solidFill>
                <a:latin typeface="Roboto Bold"/>
              </a:rPr>
              <a:t> un </a:t>
            </a:r>
            <a:r>
              <a:rPr lang="en-US" sz="2400" err="1">
                <a:solidFill>
                  <a:srgbClr val="1B56E8"/>
                </a:solidFill>
                <a:latin typeface="Roboto Bold"/>
              </a:rPr>
              <a:t>biznesa</a:t>
            </a:r>
            <a:r>
              <a:rPr lang="en-US" sz="2400">
                <a:solidFill>
                  <a:srgbClr val="1B56E8"/>
                </a:solidFill>
                <a:latin typeface="Roboto Bold"/>
              </a:rPr>
              <a:t> </a:t>
            </a:r>
            <a:r>
              <a:rPr lang="en-US" sz="2400" err="1">
                <a:solidFill>
                  <a:srgbClr val="1B56E8"/>
                </a:solidFill>
                <a:latin typeface="Roboto Bold"/>
              </a:rPr>
              <a:t>stratēģija</a:t>
            </a:r>
            <a:endParaRPr lang="en-US" sz="2400">
              <a:solidFill>
                <a:srgbClr val="1B56E8"/>
              </a:solidFill>
              <a:latin typeface="Roboto Bold"/>
            </a:endParaRPr>
          </a:p>
          <a:p>
            <a:pPr>
              <a:lnSpc>
                <a:spcPts val="2400"/>
              </a:lnSpc>
            </a:pPr>
            <a:endParaRPr lang="en-US" sz="2400">
              <a:solidFill>
                <a:srgbClr val="1B56E8"/>
              </a:solidFill>
              <a:latin typeface="Roboto Bold"/>
            </a:endParaRPr>
          </a:p>
          <a:p>
            <a:pPr>
              <a:lnSpc>
                <a:spcPts val="2400"/>
              </a:lnSpc>
            </a:pPr>
            <a:r>
              <a:rPr lang="en-US" sz="2400" err="1">
                <a:solidFill>
                  <a:srgbClr val="1B56E8"/>
                </a:solidFill>
                <a:latin typeface="Roboto Bold"/>
              </a:rPr>
              <a:t>Izmērīt</a:t>
            </a:r>
            <a:r>
              <a:rPr lang="en-US" sz="2400">
                <a:solidFill>
                  <a:srgbClr val="1B56E8"/>
                </a:solidFill>
                <a:latin typeface="Roboto Bold"/>
              </a:rPr>
              <a:t> </a:t>
            </a:r>
            <a:r>
              <a:rPr lang="en-US" sz="2400" err="1">
                <a:solidFill>
                  <a:srgbClr val="1B56E8"/>
                </a:solidFill>
                <a:latin typeface="Roboto Bold"/>
              </a:rPr>
              <a:t>ieguvumus</a:t>
            </a:r>
            <a:endParaRPr lang="en-US" sz="2400">
              <a:solidFill>
                <a:srgbClr val="1B56E8"/>
              </a:solidFill>
              <a:latin typeface="Roboto Bold"/>
            </a:endParaRPr>
          </a:p>
          <a:p>
            <a:pPr>
              <a:lnSpc>
                <a:spcPts val="2400"/>
              </a:lnSpc>
            </a:pPr>
            <a:endParaRPr lang="en-US" sz="2400">
              <a:solidFill>
                <a:srgbClr val="1B56E8"/>
              </a:solidFill>
              <a:latin typeface="Roboto Bold"/>
            </a:endParaRPr>
          </a:p>
        </p:txBody>
      </p:sp>
      <p:sp>
        <p:nvSpPr>
          <p:cNvPr id="9" name="TextBox 9"/>
          <p:cNvSpPr txBox="1"/>
          <p:nvPr/>
        </p:nvSpPr>
        <p:spPr>
          <a:xfrm>
            <a:off x="0" y="368300"/>
            <a:ext cx="12054888" cy="561051"/>
          </a:xfrm>
          <a:prstGeom prst="rect">
            <a:avLst/>
          </a:prstGeom>
        </p:spPr>
        <p:txBody>
          <a:bodyPr lIns="0" tIns="0" rIns="0" bIns="0" rtlCol="0" anchor="t">
            <a:spAutoFit/>
          </a:bodyPr>
          <a:lstStyle/>
          <a:p>
            <a:pPr algn="ctr">
              <a:lnSpc>
                <a:spcPts val="4600"/>
              </a:lnSpc>
              <a:spcBef>
                <a:spcPct val="0"/>
              </a:spcBef>
            </a:pPr>
            <a:r>
              <a:rPr lang="lv-LV" sz="3300" b="1" spc="167">
                <a:solidFill>
                  <a:srgbClr val="09C27F"/>
                </a:solidFill>
                <a:latin typeface="Roboto" panose="02000000000000000000" pitchFamily="2" charset="0"/>
                <a:ea typeface="Roboto" panose="02000000000000000000" pitchFamily="2" charset="0"/>
                <a:cs typeface="Roboto" panose="02000000000000000000" pitchFamily="2" charset="0"/>
              </a:rPr>
              <a:t>IZAICINĀJUMI</a:t>
            </a:r>
            <a:endParaRPr lang="en-US" sz="3300" b="1" spc="167">
              <a:solidFill>
                <a:srgbClr val="09C27F"/>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10"/>
          <p:cNvSpPr txBox="1"/>
          <p:nvPr/>
        </p:nvSpPr>
        <p:spPr>
          <a:xfrm>
            <a:off x="1961971" y="3467100"/>
            <a:ext cx="5880100" cy="1538883"/>
          </a:xfrm>
          <a:prstGeom prst="rect">
            <a:avLst/>
          </a:prstGeom>
        </p:spPr>
        <p:txBody>
          <a:bodyPr lIns="0" tIns="0" rIns="0" bIns="0" rtlCol="0" anchor="t">
            <a:spAutoFit/>
          </a:bodyPr>
          <a:lstStyle/>
          <a:p>
            <a:pPr>
              <a:lnSpc>
                <a:spcPts val="2400"/>
              </a:lnSpc>
            </a:pPr>
            <a:r>
              <a:rPr lang="en-US" sz="2400">
                <a:solidFill>
                  <a:srgbClr val="1B56E8"/>
                </a:solidFill>
                <a:latin typeface="Roboto Bold"/>
              </a:rPr>
              <a:t>Datu plūsmas nepārtrauktība. Datu vērtība.</a:t>
            </a:r>
          </a:p>
          <a:p>
            <a:pPr>
              <a:lnSpc>
                <a:spcPts val="2400"/>
              </a:lnSpc>
            </a:pPr>
            <a:endParaRPr lang="en-US" sz="2400">
              <a:solidFill>
                <a:srgbClr val="1B56E8"/>
              </a:solidFill>
              <a:latin typeface="Roboto Bold"/>
            </a:endParaRPr>
          </a:p>
          <a:p>
            <a:pPr>
              <a:lnSpc>
                <a:spcPts val="2400"/>
              </a:lnSpc>
            </a:pPr>
            <a:r>
              <a:rPr lang="en-US" sz="2400">
                <a:solidFill>
                  <a:srgbClr val="1B56E8"/>
                </a:solidFill>
                <a:latin typeface="Roboto Bold"/>
              </a:rPr>
              <a:t>Vai vajag digitalizēt sliktu procesu?</a:t>
            </a:r>
          </a:p>
          <a:p>
            <a:pPr>
              <a:lnSpc>
                <a:spcPts val="2400"/>
              </a:lnSpc>
            </a:pPr>
            <a:endParaRPr lang="en-US" sz="2400">
              <a:solidFill>
                <a:srgbClr val="1B56E8"/>
              </a:solidFill>
              <a:latin typeface="Roboto Bold"/>
            </a:endParaRPr>
          </a:p>
        </p:txBody>
      </p:sp>
      <p:sp>
        <p:nvSpPr>
          <p:cNvPr id="11" name="TextBox 11"/>
          <p:cNvSpPr txBox="1"/>
          <p:nvPr/>
        </p:nvSpPr>
        <p:spPr>
          <a:xfrm>
            <a:off x="1961972" y="5067724"/>
            <a:ext cx="5979782" cy="923330"/>
          </a:xfrm>
          <a:prstGeom prst="rect">
            <a:avLst/>
          </a:prstGeom>
        </p:spPr>
        <p:txBody>
          <a:bodyPr lIns="0" tIns="0" rIns="0" bIns="0" rtlCol="0" anchor="t">
            <a:spAutoFit/>
          </a:bodyPr>
          <a:lstStyle/>
          <a:p>
            <a:pPr>
              <a:lnSpc>
                <a:spcPts val="2400"/>
              </a:lnSpc>
            </a:pPr>
            <a:r>
              <a:rPr lang="en-US" sz="2400">
                <a:solidFill>
                  <a:srgbClr val="1B56E8"/>
                </a:solidFill>
                <a:latin typeface="Roboto Bold"/>
              </a:rPr>
              <a:t>Prasmes, zināšanas un darbinieku atvērtība</a:t>
            </a:r>
          </a:p>
          <a:p>
            <a:pPr>
              <a:lnSpc>
                <a:spcPts val="2400"/>
              </a:lnSpc>
            </a:pPr>
            <a:endParaRPr lang="en-US" sz="2400">
              <a:solidFill>
                <a:srgbClr val="1B56E8"/>
              </a:solidFill>
              <a:latin typeface="Roboto Bold"/>
            </a:endParaRPr>
          </a:p>
        </p:txBody>
      </p:sp>
      <p:sp>
        <p:nvSpPr>
          <p:cNvPr id="12" name="Freeform 9">
            <a:extLst>
              <a:ext uri="{FF2B5EF4-FFF2-40B4-BE49-F238E27FC236}">
                <a16:creationId xmlns:a16="http://schemas.microsoft.com/office/drawing/2014/main" id="{70449CBE-D99B-A881-37E9-B1903046300C}"/>
              </a:ext>
            </a:extLst>
          </p:cNvPr>
          <p:cNvSpPr/>
          <p:nvPr/>
        </p:nvSpPr>
        <p:spPr>
          <a:xfrm>
            <a:off x="1276173" y="1123315"/>
            <a:ext cx="605219" cy="567805"/>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3" name="Freeform 9">
            <a:extLst>
              <a:ext uri="{FF2B5EF4-FFF2-40B4-BE49-F238E27FC236}">
                <a16:creationId xmlns:a16="http://schemas.microsoft.com/office/drawing/2014/main" id="{864D8DE6-F0DB-BD0D-6DD0-94EE589E4B09}"/>
              </a:ext>
            </a:extLst>
          </p:cNvPr>
          <p:cNvSpPr/>
          <p:nvPr/>
        </p:nvSpPr>
        <p:spPr>
          <a:xfrm>
            <a:off x="1276172" y="1760073"/>
            <a:ext cx="605219" cy="567805"/>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4" name="Freeform 9">
            <a:extLst>
              <a:ext uri="{FF2B5EF4-FFF2-40B4-BE49-F238E27FC236}">
                <a16:creationId xmlns:a16="http://schemas.microsoft.com/office/drawing/2014/main" id="{E644D770-FDB2-43F6-B1F3-9B0532F0C1AF}"/>
              </a:ext>
            </a:extLst>
          </p:cNvPr>
          <p:cNvSpPr/>
          <p:nvPr/>
        </p:nvSpPr>
        <p:spPr>
          <a:xfrm>
            <a:off x="1276172" y="2327878"/>
            <a:ext cx="605219" cy="567805"/>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5" name="Freeform 9">
            <a:extLst>
              <a:ext uri="{FF2B5EF4-FFF2-40B4-BE49-F238E27FC236}">
                <a16:creationId xmlns:a16="http://schemas.microsoft.com/office/drawing/2014/main" id="{DDA85691-A0DD-CEAA-90C8-55405A97D557}"/>
              </a:ext>
            </a:extLst>
          </p:cNvPr>
          <p:cNvSpPr/>
          <p:nvPr/>
        </p:nvSpPr>
        <p:spPr>
          <a:xfrm>
            <a:off x="1276169" y="3370694"/>
            <a:ext cx="605219" cy="567805"/>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6" name="Freeform 9">
            <a:extLst>
              <a:ext uri="{FF2B5EF4-FFF2-40B4-BE49-F238E27FC236}">
                <a16:creationId xmlns:a16="http://schemas.microsoft.com/office/drawing/2014/main" id="{6D721C74-DA64-4A93-E4F0-F5C4BEE07D5C}"/>
              </a:ext>
            </a:extLst>
          </p:cNvPr>
          <p:cNvSpPr/>
          <p:nvPr/>
        </p:nvSpPr>
        <p:spPr>
          <a:xfrm>
            <a:off x="1276171" y="4106418"/>
            <a:ext cx="605219" cy="567805"/>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7" name="Freeform 9">
            <a:extLst>
              <a:ext uri="{FF2B5EF4-FFF2-40B4-BE49-F238E27FC236}">
                <a16:creationId xmlns:a16="http://schemas.microsoft.com/office/drawing/2014/main" id="{10EAAC3F-DC9D-D588-BC59-2895E49A8F82}"/>
              </a:ext>
            </a:extLst>
          </p:cNvPr>
          <p:cNvSpPr/>
          <p:nvPr/>
        </p:nvSpPr>
        <p:spPr>
          <a:xfrm>
            <a:off x="1276170" y="4944266"/>
            <a:ext cx="605219" cy="567805"/>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pic>
        <p:nvPicPr>
          <p:cNvPr id="6" name="Picture 5">
            <a:extLst>
              <a:ext uri="{FF2B5EF4-FFF2-40B4-BE49-F238E27FC236}">
                <a16:creationId xmlns:a16="http://schemas.microsoft.com/office/drawing/2014/main" id="{3D8BFD7E-9637-01B7-46C2-879F32F266A3}"/>
              </a:ext>
            </a:extLst>
          </p:cNvPr>
          <p:cNvPicPr>
            <a:picLocks noChangeAspect="1"/>
          </p:cNvPicPr>
          <p:nvPr/>
        </p:nvPicPr>
        <p:blipFill>
          <a:blip r:embed="rId6"/>
          <a:stretch>
            <a:fillRect/>
          </a:stretch>
        </p:blipFill>
        <p:spPr>
          <a:xfrm>
            <a:off x="481569" y="5861236"/>
            <a:ext cx="3083721" cy="5800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18" y="-1460"/>
            <a:ext cx="13485277" cy="8321540"/>
          </a:xfrm>
          <a:custGeom>
            <a:avLst/>
            <a:gdLst/>
            <a:ahLst/>
            <a:cxnLst/>
            <a:rect l="l" t="t" r="r" b="b"/>
            <a:pathLst>
              <a:path w="20227916" h="12482310">
                <a:moveTo>
                  <a:pt x="0" y="0"/>
                </a:moveTo>
                <a:lnTo>
                  <a:pt x="20227916" y="0"/>
                </a:lnTo>
                <a:lnTo>
                  <a:pt x="20227916" y="12482310"/>
                </a:lnTo>
                <a:lnTo>
                  <a:pt x="0" y="1248231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lv-LV" sz="1400" b="1"/>
          </a:p>
        </p:txBody>
      </p:sp>
      <p:sp>
        <p:nvSpPr>
          <p:cNvPr id="4" name="Freeform 4"/>
          <p:cNvSpPr/>
          <p:nvPr/>
        </p:nvSpPr>
        <p:spPr>
          <a:xfrm>
            <a:off x="547336" y="1724176"/>
            <a:ext cx="4721599" cy="776892"/>
          </a:xfrm>
          <a:custGeom>
            <a:avLst/>
            <a:gdLst/>
            <a:ahLst/>
            <a:cxnLst/>
            <a:rect l="l" t="t" r="r" b="b"/>
            <a:pathLst>
              <a:path w="1564599" h="257439">
                <a:moveTo>
                  <a:pt x="5466" y="0"/>
                </a:moveTo>
                <a:lnTo>
                  <a:pt x="1559133" y="0"/>
                </a:lnTo>
                <a:cubicBezTo>
                  <a:pt x="1562152" y="0"/>
                  <a:pt x="1564599" y="2447"/>
                  <a:pt x="1564599" y="5466"/>
                </a:cubicBezTo>
                <a:lnTo>
                  <a:pt x="1564599" y="251974"/>
                </a:lnTo>
                <a:cubicBezTo>
                  <a:pt x="1564599" y="253423"/>
                  <a:pt x="1564023" y="254813"/>
                  <a:pt x="1562998" y="255838"/>
                </a:cubicBezTo>
                <a:cubicBezTo>
                  <a:pt x="1561973" y="256863"/>
                  <a:pt x="1560583" y="257439"/>
                  <a:pt x="1559133" y="257439"/>
                </a:cubicBezTo>
                <a:lnTo>
                  <a:pt x="5466" y="257439"/>
                </a:lnTo>
                <a:cubicBezTo>
                  <a:pt x="2447" y="257439"/>
                  <a:pt x="0" y="254992"/>
                  <a:pt x="0" y="251974"/>
                </a:cubicBezTo>
                <a:lnTo>
                  <a:pt x="0" y="5466"/>
                </a:lnTo>
                <a:cubicBezTo>
                  <a:pt x="0" y="2447"/>
                  <a:pt x="2447" y="0"/>
                  <a:pt x="5466" y="0"/>
                </a:cubicBezTo>
                <a:close/>
              </a:path>
            </a:pathLst>
          </a:custGeom>
          <a:solidFill>
            <a:srgbClr val="0AC380"/>
          </a:solidFill>
          <a:ln w="38100" cap="sq">
            <a:solidFill>
              <a:srgbClr val="1B56E8"/>
            </a:solidFill>
            <a:miter/>
          </a:ln>
        </p:spPr>
        <p:txBody>
          <a:bodyPr/>
          <a:lstStyle/>
          <a:p>
            <a:endParaRPr lang="lv-LV" sz="1400" b="1"/>
          </a:p>
        </p:txBody>
      </p:sp>
      <p:sp>
        <p:nvSpPr>
          <p:cNvPr id="6" name="TextBox 6"/>
          <p:cNvSpPr txBox="1"/>
          <p:nvPr/>
        </p:nvSpPr>
        <p:spPr>
          <a:xfrm>
            <a:off x="7465136" y="2812417"/>
            <a:ext cx="65683" cy="230128"/>
          </a:xfrm>
          <a:prstGeom prst="rect">
            <a:avLst/>
          </a:prstGeom>
        </p:spPr>
        <p:txBody>
          <a:bodyPr wrap="square" lIns="0" tIns="0" rIns="0" bIns="0" rtlCol="0" anchor="t">
            <a:spAutoFit/>
          </a:bodyPr>
          <a:lstStyle/>
          <a:p>
            <a:pPr algn="ctr">
              <a:lnSpc>
                <a:spcPts val="1867"/>
              </a:lnSpc>
            </a:pPr>
            <a:r>
              <a:rPr lang="en-US" sz="1400" b="1" dirty="0">
                <a:solidFill>
                  <a:srgbClr val="000000"/>
                </a:solidFill>
              </a:rPr>
              <a:t>-</a:t>
            </a:r>
          </a:p>
        </p:txBody>
      </p:sp>
      <p:sp>
        <p:nvSpPr>
          <p:cNvPr id="7" name="TextBox 7"/>
          <p:cNvSpPr txBox="1"/>
          <p:nvPr/>
        </p:nvSpPr>
        <p:spPr>
          <a:xfrm>
            <a:off x="9005088" y="3690320"/>
            <a:ext cx="649552" cy="230128"/>
          </a:xfrm>
          <a:prstGeom prst="rect">
            <a:avLst/>
          </a:prstGeom>
        </p:spPr>
        <p:txBody>
          <a:bodyPr wrap="square" lIns="0" tIns="0" rIns="0" bIns="0" rtlCol="0" anchor="t">
            <a:spAutoFit/>
          </a:bodyPr>
          <a:lstStyle/>
          <a:p>
            <a:pPr algn="ctr">
              <a:lnSpc>
                <a:spcPts val="1867"/>
              </a:lnSpc>
            </a:pPr>
            <a:r>
              <a:rPr lang="en-US" sz="1400" b="1" dirty="0">
                <a:solidFill>
                  <a:srgbClr val="000000"/>
                </a:solidFill>
              </a:rPr>
              <a:t>Min 25%</a:t>
            </a:r>
          </a:p>
        </p:txBody>
      </p:sp>
      <p:sp>
        <p:nvSpPr>
          <p:cNvPr id="8" name="TextBox 8"/>
          <p:cNvSpPr txBox="1"/>
          <p:nvPr/>
        </p:nvSpPr>
        <p:spPr>
          <a:xfrm>
            <a:off x="9032308" y="4589282"/>
            <a:ext cx="552450" cy="473784"/>
          </a:xfrm>
          <a:prstGeom prst="rect">
            <a:avLst/>
          </a:prstGeom>
        </p:spPr>
        <p:txBody>
          <a:bodyPr wrap="square" lIns="0" tIns="0" rIns="0" bIns="0" rtlCol="0" anchor="t">
            <a:spAutoFit/>
          </a:bodyPr>
          <a:lstStyle/>
          <a:p>
            <a:pPr algn="ctr">
              <a:lnSpc>
                <a:spcPts val="1867"/>
              </a:lnSpc>
            </a:pPr>
            <a:r>
              <a:rPr lang="en-US" sz="1400" b="1" dirty="0">
                <a:solidFill>
                  <a:srgbClr val="000000"/>
                </a:solidFill>
              </a:rPr>
              <a:t>Min 5%</a:t>
            </a:r>
          </a:p>
        </p:txBody>
      </p:sp>
      <p:sp>
        <p:nvSpPr>
          <p:cNvPr id="10" name="TextBox 10"/>
          <p:cNvSpPr txBox="1"/>
          <p:nvPr/>
        </p:nvSpPr>
        <p:spPr>
          <a:xfrm>
            <a:off x="-700393" y="5158215"/>
            <a:ext cx="7120373" cy="754502"/>
          </a:xfrm>
          <a:prstGeom prst="rect">
            <a:avLst/>
          </a:prstGeom>
        </p:spPr>
        <p:txBody>
          <a:bodyPr lIns="0" tIns="0" rIns="0" bIns="0" rtlCol="0" anchor="t">
            <a:spAutoFit/>
          </a:bodyPr>
          <a:lstStyle/>
          <a:p>
            <a:pPr algn="ctr">
              <a:lnSpc>
                <a:spcPts val="2987"/>
              </a:lnSpc>
            </a:pPr>
            <a:r>
              <a:rPr lang="en-US" sz="2000" b="1" dirty="0" err="1">
                <a:solidFill>
                  <a:srgbClr val="000000"/>
                </a:solidFill>
                <a:latin typeface="Roboto "/>
              </a:rPr>
              <a:t>Programmas</a:t>
            </a:r>
            <a:r>
              <a:rPr lang="en-US" sz="2000" b="1" dirty="0">
                <a:solidFill>
                  <a:srgbClr val="000000"/>
                </a:solidFill>
                <a:latin typeface="Roboto "/>
              </a:rPr>
              <a:t> </a:t>
            </a:r>
            <a:r>
              <a:rPr lang="en-US" sz="2000" b="1" dirty="0" err="1">
                <a:solidFill>
                  <a:srgbClr val="000000"/>
                </a:solidFill>
                <a:latin typeface="Roboto "/>
              </a:rPr>
              <a:t>līdz</a:t>
            </a:r>
            <a:r>
              <a:rPr lang="en-US" sz="2000" b="1" dirty="0">
                <a:solidFill>
                  <a:srgbClr val="000000"/>
                </a:solidFill>
                <a:latin typeface="Roboto "/>
              </a:rPr>
              <a:t> 2026. gada 30.jūnijam</a:t>
            </a:r>
          </a:p>
          <a:p>
            <a:pPr algn="ctr">
              <a:lnSpc>
                <a:spcPts val="2987"/>
              </a:lnSpc>
            </a:pPr>
            <a:endParaRPr lang="en-US" sz="2400" b="1">
              <a:solidFill>
                <a:srgbClr val="000000"/>
              </a:solidFill>
            </a:endParaRPr>
          </a:p>
        </p:txBody>
      </p:sp>
      <p:grpSp>
        <p:nvGrpSpPr>
          <p:cNvPr id="12" name="Group 12"/>
          <p:cNvGrpSpPr/>
          <p:nvPr/>
        </p:nvGrpSpPr>
        <p:grpSpPr>
          <a:xfrm>
            <a:off x="5268935" y="1724176"/>
            <a:ext cx="6396503" cy="776892"/>
            <a:chOff x="0" y="0"/>
            <a:chExt cx="2119613" cy="257439"/>
          </a:xfrm>
        </p:grpSpPr>
        <p:sp>
          <p:nvSpPr>
            <p:cNvPr id="13" name="Freeform 13"/>
            <p:cNvSpPr/>
            <p:nvPr/>
          </p:nvSpPr>
          <p:spPr>
            <a:xfrm>
              <a:off x="0" y="0"/>
              <a:ext cx="2119613" cy="257439"/>
            </a:xfrm>
            <a:custGeom>
              <a:avLst/>
              <a:gdLst/>
              <a:ahLst/>
              <a:cxnLst/>
              <a:rect l="l" t="t" r="r" b="b"/>
              <a:pathLst>
                <a:path w="2119613" h="257439">
                  <a:moveTo>
                    <a:pt x="4034" y="0"/>
                  </a:moveTo>
                  <a:lnTo>
                    <a:pt x="2115578" y="0"/>
                  </a:lnTo>
                  <a:cubicBezTo>
                    <a:pt x="2116649" y="0"/>
                    <a:pt x="2117675" y="425"/>
                    <a:pt x="2118431" y="1182"/>
                  </a:cubicBezTo>
                  <a:cubicBezTo>
                    <a:pt x="2119188" y="1938"/>
                    <a:pt x="2119613" y="2964"/>
                    <a:pt x="2119613" y="4034"/>
                  </a:cubicBezTo>
                  <a:lnTo>
                    <a:pt x="2119613" y="253405"/>
                  </a:lnTo>
                  <a:cubicBezTo>
                    <a:pt x="2119613" y="254475"/>
                    <a:pt x="2119188" y="255501"/>
                    <a:pt x="2118431" y="256257"/>
                  </a:cubicBezTo>
                  <a:cubicBezTo>
                    <a:pt x="2117675" y="257014"/>
                    <a:pt x="2116649" y="257439"/>
                    <a:pt x="2115578" y="257439"/>
                  </a:cubicBezTo>
                  <a:lnTo>
                    <a:pt x="4034" y="257439"/>
                  </a:lnTo>
                  <a:cubicBezTo>
                    <a:pt x="2964" y="257439"/>
                    <a:pt x="1938" y="257014"/>
                    <a:pt x="1182" y="256257"/>
                  </a:cubicBezTo>
                  <a:cubicBezTo>
                    <a:pt x="425" y="255501"/>
                    <a:pt x="0" y="254475"/>
                    <a:pt x="0" y="253405"/>
                  </a:cubicBezTo>
                  <a:lnTo>
                    <a:pt x="0" y="4034"/>
                  </a:lnTo>
                  <a:cubicBezTo>
                    <a:pt x="0" y="2964"/>
                    <a:pt x="425" y="1938"/>
                    <a:pt x="1182" y="1182"/>
                  </a:cubicBezTo>
                  <a:cubicBezTo>
                    <a:pt x="1938" y="425"/>
                    <a:pt x="2964" y="0"/>
                    <a:pt x="4034" y="0"/>
                  </a:cubicBezTo>
                  <a:close/>
                </a:path>
              </a:pathLst>
            </a:custGeom>
            <a:solidFill>
              <a:srgbClr val="D9D9D9"/>
            </a:solidFill>
            <a:ln w="38100" cap="sq">
              <a:solidFill>
                <a:srgbClr val="1B56E8"/>
              </a:solidFill>
              <a:miter/>
            </a:ln>
          </p:spPr>
          <p:txBody>
            <a:bodyPr/>
            <a:lstStyle/>
            <a:p>
              <a:endParaRPr lang="lv-LV" sz="1400" b="1"/>
            </a:p>
          </p:txBody>
        </p:sp>
        <p:sp>
          <p:nvSpPr>
            <p:cNvPr id="14" name="TextBox 14"/>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400" b="1"/>
            </a:p>
          </p:txBody>
        </p:sp>
      </p:grpSp>
      <p:sp>
        <p:nvSpPr>
          <p:cNvPr id="16" name="Freeform 16"/>
          <p:cNvSpPr/>
          <p:nvPr/>
        </p:nvSpPr>
        <p:spPr>
          <a:xfrm>
            <a:off x="535484" y="2554475"/>
            <a:ext cx="4721599" cy="776892"/>
          </a:xfrm>
          <a:custGeom>
            <a:avLst/>
            <a:gdLst/>
            <a:ahLst/>
            <a:cxnLst/>
            <a:rect l="l" t="t" r="r" b="b"/>
            <a:pathLst>
              <a:path w="1564599" h="257439">
                <a:moveTo>
                  <a:pt x="5466" y="0"/>
                </a:moveTo>
                <a:lnTo>
                  <a:pt x="1559133" y="0"/>
                </a:lnTo>
                <a:cubicBezTo>
                  <a:pt x="1562152" y="0"/>
                  <a:pt x="1564599" y="2447"/>
                  <a:pt x="1564599" y="5466"/>
                </a:cubicBezTo>
                <a:lnTo>
                  <a:pt x="1564599" y="251974"/>
                </a:lnTo>
                <a:cubicBezTo>
                  <a:pt x="1564599" y="253423"/>
                  <a:pt x="1564023" y="254813"/>
                  <a:pt x="1562998" y="255838"/>
                </a:cubicBezTo>
                <a:cubicBezTo>
                  <a:pt x="1561973" y="256863"/>
                  <a:pt x="1560583" y="257439"/>
                  <a:pt x="1559133" y="257439"/>
                </a:cubicBezTo>
                <a:lnTo>
                  <a:pt x="5466" y="257439"/>
                </a:lnTo>
                <a:cubicBezTo>
                  <a:pt x="2447" y="257439"/>
                  <a:pt x="0" y="254992"/>
                  <a:pt x="0" y="251974"/>
                </a:cubicBezTo>
                <a:lnTo>
                  <a:pt x="0" y="5466"/>
                </a:lnTo>
                <a:cubicBezTo>
                  <a:pt x="0" y="2447"/>
                  <a:pt x="2447" y="0"/>
                  <a:pt x="5466" y="0"/>
                </a:cubicBezTo>
                <a:close/>
              </a:path>
            </a:pathLst>
          </a:custGeom>
          <a:solidFill>
            <a:srgbClr val="0AC380"/>
          </a:solidFill>
          <a:ln w="38100" cap="sq">
            <a:solidFill>
              <a:srgbClr val="1B56E8"/>
            </a:solidFill>
            <a:miter/>
          </a:ln>
        </p:spPr>
        <p:txBody>
          <a:bodyPr/>
          <a:lstStyle/>
          <a:p>
            <a:endParaRPr lang="lv-LV" sz="1400" b="1"/>
          </a:p>
        </p:txBody>
      </p:sp>
      <p:grpSp>
        <p:nvGrpSpPr>
          <p:cNvPr id="18" name="Group 18"/>
          <p:cNvGrpSpPr/>
          <p:nvPr/>
        </p:nvGrpSpPr>
        <p:grpSpPr>
          <a:xfrm>
            <a:off x="5268935" y="2562612"/>
            <a:ext cx="6396503" cy="776892"/>
            <a:chOff x="0" y="0"/>
            <a:chExt cx="2119613" cy="257439"/>
          </a:xfrm>
        </p:grpSpPr>
        <p:sp>
          <p:nvSpPr>
            <p:cNvPr id="19" name="Freeform 19"/>
            <p:cNvSpPr/>
            <p:nvPr/>
          </p:nvSpPr>
          <p:spPr>
            <a:xfrm>
              <a:off x="0" y="0"/>
              <a:ext cx="2119613" cy="257439"/>
            </a:xfrm>
            <a:custGeom>
              <a:avLst/>
              <a:gdLst/>
              <a:ahLst/>
              <a:cxnLst/>
              <a:rect l="l" t="t" r="r" b="b"/>
              <a:pathLst>
                <a:path w="2119613" h="257439">
                  <a:moveTo>
                    <a:pt x="4034" y="0"/>
                  </a:moveTo>
                  <a:lnTo>
                    <a:pt x="2115578" y="0"/>
                  </a:lnTo>
                  <a:cubicBezTo>
                    <a:pt x="2116649" y="0"/>
                    <a:pt x="2117675" y="425"/>
                    <a:pt x="2118431" y="1182"/>
                  </a:cubicBezTo>
                  <a:cubicBezTo>
                    <a:pt x="2119188" y="1938"/>
                    <a:pt x="2119613" y="2964"/>
                    <a:pt x="2119613" y="4034"/>
                  </a:cubicBezTo>
                  <a:lnTo>
                    <a:pt x="2119613" y="253405"/>
                  </a:lnTo>
                  <a:cubicBezTo>
                    <a:pt x="2119613" y="254475"/>
                    <a:pt x="2119188" y="255501"/>
                    <a:pt x="2118431" y="256257"/>
                  </a:cubicBezTo>
                  <a:cubicBezTo>
                    <a:pt x="2117675" y="257014"/>
                    <a:pt x="2116649" y="257439"/>
                    <a:pt x="2115578" y="257439"/>
                  </a:cubicBezTo>
                  <a:lnTo>
                    <a:pt x="4034" y="257439"/>
                  </a:lnTo>
                  <a:cubicBezTo>
                    <a:pt x="2964" y="257439"/>
                    <a:pt x="1938" y="257014"/>
                    <a:pt x="1182" y="256257"/>
                  </a:cubicBezTo>
                  <a:cubicBezTo>
                    <a:pt x="425" y="255501"/>
                    <a:pt x="0" y="254475"/>
                    <a:pt x="0" y="253405"/>
                  </a:cubicBezTo>
                  <a:lnTo>
                    <a:pt x="0" y="4034"/>
                  </a:lnTo>
                  <a:cubicBezTo>
                    <a:pt x="0" y="2964"/>
                    <a:pt x="425" y="1938"/>
                    <a:pt x="1182" y="1182"/>
                  </a:cubicBezTo>
                  <a:cubicBezTo>
                    <a:pt x="1938" y="425"/>
                    <a:pt x="2964" y="0"/>
                    <a:pt x="4034" y="0"/>
                  </a:cubicBezTo>
                  <a:close/>
                </a:path>
              </a:pathLst>
            </a:custGeom>
            <a:solidFill>
              <a:srgbClr val="D9D9D9"/>
            </a:solidFill>
            <a:ln w="38100" cap="sq">
              <a:solidFill>
                <a:srgbClr val="1B56E8"/>
              </a:solidFill>
              <a:miter/>
            </a:ln>
          </p:spPr>
          <p:txBody>
            <a:bodyPr/>
            <a:lstStyle/>
            <a:p>
              <a:endParaRPr lang="lv-LV" sz="1400" b="1"/>
            </a:p>
          </p:txBody>
        </p:sp>
        <p:sp>
          <p:nvSpPr>
            <p:cNvPr id="20" name="TextBox 20"/>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400" b="1"/>
            </a:p>
          </p:txBody>
        </p:sp>
      </p:grpSp>
      <p:grpSp>
        <p:nvGrpSpPr>
          <p:cNvPr id="21" name="Group 21"/>
          <p:cNvGrpSpPr/>
          <p:nvPr/>
        </p:nvGrpSpPr>
        <p:grpSpPr>
          <a:xfrm>
            <a:off x="547336" y="3403004"/>
            <a:ext cx="4721599" cy="776892"/>
            <a:chOff x="0" y="0"/>
            <a:chExt cx="1564599" cy="257439"/>
          </a:xfrm>
        </p:grpSpPr>
        <p:sp>
          <p:nvSpPr>
            <p:cNvPr id="22" name="Freeform 22"/>
            <p:cNvSpPr/>
            <p:nvPr/>
          </p:nvSpPr>
          <p:spPr>
            <a:xfrm>
              <a:off x="0" y="0"/>
              <a:ext cx="1564599" cy="257439"/>
            </a:xfrm>
            <a:custGeom>
              <a:avLst/>
              <a:gdLst/>
              <a:ahLst/>
              <a:cxnLst/>
              <a:rect l="l" t="t" r="r" b="b"/>
              <a:pathLst>
                <a:path w="1564599" h="257439">
                  <a:moveTo>
                    <a:pt x="5466" y="0"/>
                  </a:moveTo>
                  <a:lnTo>
                    <a:pt x="1559133" y="0"/>
                  </a:lnTo>
                  <a:cubicBezTo>
                    <a:pt x="1562152" y="0"/>
                    <a:pt x="1564599" y="2447"/>
                    <a:pt x="1564599" y="5466"/>
                  </a:cubicBezTo>
                  <a:lnTo>
                    <a:pt x="1564599" y="251974"/>
                  </a:lnTo>
                  <a:cubicBezTo>
                    <a:pt x="1564599" y="253423"/>
                    <a:pt x="1564023" y="254813"/>
                    <a:pt x="1562998" y="255838"/>
                  </a:cubicBezTo>
                  <a:cubicBezTo>
                    <a:pt x="1561973" y="256863"/>
                    <a:pt x="1560583" y="257439"/>
                    <a:pt x="1559133" y="257439"/>
                  </a:cubicBezTo>
                  <a:lnTo>
                    <a:pt x="5466" y="257439"/>
                  </a:lnTo>
                  <a:cubicBezTo>
                    <a:pt x="2447" y="257439"/>
                    <a:pt x="0" y="254992"/>
                    <a:pt x="0" y="251974"/>
                  </a:cubicBezTo>
                  <a:lnTo>
                    <a:pt x="0" y="5466"/>
                  </a:lnTo>
                  <a:cubicBezTo>
                    <a:pt x="0" y="2447"/>
                    <a:pt x="2447" y="0"/>
                    <a:pt x="5466" y="0"/>
                  </a:cubicBezTo>
                  <a:close/>
                </a:path>
              </a:pathLst>
            </a:custGeom>
            <a:solidFill>
              <a:srgbClr val="D9D9D9"/>
            </a:solidFill>
            <a:ln w="38100" cap="sq">
              <a:solidFill>
                <a:srgbClr val="1B56E8"/>
              </a:solidFill>
              <a:miter/>
            </a:ln>
          </p:spPr>
          <p:txBody>
            <a:bodyPr/>
            <a:lstStyle/>
            <a:p>
              <a:endParaRPr lang="lv-LV" sz="1400" b="1"/>
            </a:p>
          </p:txBody>
        </p:sp>
        <p:sp>
          <p:nvSpPr>
            <p:cNvPr id="23" name="TextBox 23"/>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400" b="1"/>
            </a:p>
          </p:txBody>
        </p:sp>
      </p:grpSp>
      <p:grpSp>
        <p:nvGrpSpPr>
          <p:cNvPr id="24" name="Group 24"/>
          <p:cNvGrpSpPr/>
          <p:nvPr/>
        </p:nvGrpSpPr>
        <p:grpSpPr>
          <a:xfrm>
            <a:off x="5268935" y="3403004"/>
            <a:ext cx="6396503" cy="776892"/>
            <a:chOff x="0" y="0"/>
            <a:chExt cx="2119613" cy="257439"/>
          </a:xfrm>
        </p:grpSpPr>
        <p:sp>
          <p:nvSpPr>
            <p:cNvPr id="25" name="Freeform 25"/>
            <p:cNvSpPr/>
            <p:nvPr/>
          </p:nvSpPr>
          <p:spPr>
            <a:xfrm>
              <a:off x="0" y="0"/>
              <a:ext cx="2119613" cy="257439"/>
            </a:xfrm>
            <a:custGeom>
              <a:avLst/>
              <a:gdLst/>
              <a:ahLst/>
              <a:cxnLst/>
              <a:rect l="l" t="t" r="r" b="b"/>
              <a:pathLst>
                <a:path w="2119613" h="257439">
                  <a:moveTo>
                    <a:pt x="4034" y="0"/>
                  </a:moveTo>
                  <a:lnTo>
                    <a:pt x="2115578" y="0"/>
                  </a:lnTo>
                  <a:cubicBezTo>
                    <a:pt x="2116649" y="0"/>
                    <a:pt x="2117675" y="425"/>
                    <a:pt x="2118431" y="1182"/>
                  </a:cubicBezTo>
                  <a:cubicBezTo>
                    <a:pt x="2119188" y="1938"/>
                    <a:pt x="2119613" y="2964"/>
                    <a:pt x="2119613" y="4034"/>
                  </a:cubicBezTo>
                  <a:lnTo>
                    <a:pt x="2119613" y="253405"/>
                  </a:lnTo>
                  <a:cubicBezTo>
                    <a:pt x="2119613" y="254475"/>
                    <a:pt x="2119188" y="255501"/>
                    <a:pt x="2118431" y="256257"/>
                  </a:cubicBezTo>
                  <a:cubicBezTo>
                    <a:pt x="2117675" y="257014"/>
                    <a:pt x="2116649" y="257439"/>
                    <a:pt x="2115578" y="257439"/>
                  </a:cubicBezTo>
                  <a:lnTo>
                    <a:pt x="4034" y="257439"/>
                  </a:lnTo>
                  <a:cubicBezTo>
                    <a:pt x="2964" y="257439"/>
                    <a:pt x="1938" y="257014"/>
                    <a:pt x="1182" y="256257"/>
                  </a:cubicBezTo>
                  <a:cubicBezTo>
                    <a:pt x="425" y="255501"/>
                    <a:pt x="0" y="254475"/>
                    <a:pt x="0" y="253405"/>
                  </a:cubicBezTo>
                  <a:lnTo>
                    <a:pt x="0" y="4034"/>
                  </a:lnTo>
                  <a:cubicBezTo>
                    <a:pt x="0" y="2964"/>
                    <a:pt x="425" y="1938"/>
                    <a:pt x="1182" y="1182"/>
                  </a:cubicBezTo>
                  <a:cubicBezTo>
                    <a:pt x="1938" y="425"/>
                    <a:pt x="2964" y="0"/>
                    <a:pt x="4034" y="0"/>
                  </a:cubicBezTo>
                  <a:close/>
                </a:path>
              </a:pathLst>
            </a:custGeom>
            <a:solidFill>
              <a:srgbClr val="D9D9D9"/>
            </a:solidFill>
            <a:ln w="38100" cap="sq">
              <a:solidFill>
                <a:srgbClr val="1B56E8"/>
              </a:solidFill>
              <a:miter/>
            </a:ln>
          </p:spPr>
          <p:txBody>
            <a:bodyPr/>
            <a:lstStyle/>
            <a:p>
              <a:endParaRPr lang="lv-LV" sz="1400" b="1"/>
            </a:p>
          </p:txBody>
        </p:sp>
        <p:sp>
          <p:nvSpPr>
            <p:cNvPr id="26" name="TextBox 26"/>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400" b="1"/>
            </a:p>
          </p:txBody>
        </p:sp>
      </p:grpSp>
      <p:grpSp>
        <p:nvGrpSpPr>
          <p:cNvPr id="27" name="Group 27"/>
          <p:cNvGrpSpPr/>
          <p:nvPr/>
        </p:nvGrpSpPr>
        <p:grpSpPr>
          <a:xfrm>
            <a:off x="547336" y="4243396"/>
            <a:ext cx="4721599" cy="776892"/>
            <a:chOff x="0" y="0"/>
            <a:chExt cx="1564599" cy="257439"/>
          </a:xfrm>
        </p:grpSpPr>
        <p:sp>
          <p:nvSpPr>
            <p:cNvPr id="28" name="Freeform 28"/>
            <p:cNvSpPr/>
            <p:nvPr/>
          </p:nvSpPr>
          <p:spPr>
            <a:xfrm>
              <a:off x="0" y="0"/>
              <a:ext cx="1564599" cy="257439"/>
            </a:xfrm>
            <a:custGeom>
              <a:avLst/>
              <a:gdLst/>
              <a:ahLst/>
              <a:cxnLst/>
              <a:rect l="l" t="t" r="r" b="b"/>
              <a:pathLst>
                <a:path w="1564599" h="257439">
                  <a:moveTo>
                    <a:pt x="5466" y="0"/>
                  </a:moveTo>
                  <a:lnTo>
                    <a:pt x="1559133" y="0"/>
                  </a:lnTo>
                  <a:cubicBezTo>
                    <a:pt x="1562152" y="0"/>
                    <a:pt x="1564599" y="2447"/>
                    <a:pt x="1564599" y="5466"/>
                  </a:cubicBezTo>
                  <a:lnTo>
                    <a:pt x="1564599" y="251974"/>
                  </a:lnTo>
                  <a:cubicBezTo>
                    <a:pt x="1564599" y="253423"/>
                    <a:pt x="1564023" y="254813"/>
                    <a:pt x="1562998" y="255838"/>
                  </a:cubicBezTo>
                  <a:cubicBezTo>
                    <a:pt x="1561973" y="256863"/>
                    <a:pt x="1560583" y="257439"/>
                    <a:pt x="1559133" y="257439"/>
                  </a:cubicBezTo>
                  <a:lnTo>
                    <a:pt x="5466" y="257439"/>
                  </a:lnTo>
                  <a:cubicBezTo>
                    <a:pt x="2447" y="257439"/>
                    <a:pt x="0" y="254992"/>
                    <a:pt x="0" y="251974"/>
                  </a:cubicBezTo>
                  <a:lnTo>
                    <a:pt x="0" y="5466"/>
                  </a:lnTo>
                  <a:cubicBezTo>
                    <a:pt x="0" y="2447"/>
                    <a:pt x="2447" y="0"/>
                    <a:pt x="5466" y="0"/>
                  </a:cubicBezTo>
                  <a:close/>
                </a:path>
              </a:pathLst>
            </a:custGeom>
            <a:solidFill>
              <a:srgbClr val="D9D9D9"/>
            </a:solidFill>
            <a:ln w="38100" cap="sq">
              <a:solidFill>
                <a:srgbClr val="1B56E8"/>
              </a:solidFill>
              <a:miter/>
            </a:ln>
          </p:spPr>
          <p:txBody>
            <a:bodyPr/>
            <a:lstStyle/>
            <a:p>
              <a:endParaRPr lang="lv-LV" sz="1400" b="1"/>
            </a:p>
          </p:txBody>
        </p:sp>
        <p:sp>
          <p:nvSpPr>
            <p:cNvPr id="29" name="TextBox 29"/>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400" b="1"/>
            </a:p>
          </p:txBody>
        </p:sp>
      </p:grpSp>
      <p:grpSp>
        <p:nvGrpSpPr>
          <p:cNvPr id="30" name="Group 30"/>
          <p:cNvGrpSpPr/>
          <p:nvPr/>
        </p:nvGrpSpPr>
        <p:grpSpPr>
          <a:xfrm>
            <a:off x="5268935" y="4243396"/>
            <a:ext cx="6396503" cy="776892"/>
            <a:chOff x="0" y="0"/>
            <a:chExt cx="2119613" cy="257439"/>
          </a:xfrm>
        </p:grpSpPr>
        <p:sp>
          <p:nvSpPr>
            <p:cNvPr id="31" name="Freeform 31"/>
            <p:cNvSpPr/>
            <p:nvPr/>
          </p:nvSpPr>
          <p:spPr>
            <a:xfrm>
              <a:off x="0" y="0"/>
              <a:ext cx="2119613" cy="257439"/>
            </a:xfrm>
            <a:custGeom>
              <a:avLst/>
              <a:gdLst/>
              <a:ahLst/>
              <a:cxnLst/>
              <a:rect l="l" t="t" r="r" b="b"/>
              <a:pathLst>
                <a:path w="2119613" h="257439">
                  <a:moveTo>
                    <a:pt x="4034" y="0"/>
                  </a:moveTo>
                  <a:lnTo>
                    <a:pt x="2115578" y="0"/>
                  </a:lnTo>
                  <a:cubicBezTo>
                    <a:pt x="2116649" y="0"/>
                    <a:pt x="2117675" y="425"/>
                    <a:pt x="2118431" y="1182"/>
                  </a:cubicBezTo>
                  <a:cubicBezTo>
                    <a:pt x="2119188" y="1938"/>
                    <a:pt x="2119613" y="2964"/>
                    <a:pt x="2119613" y="4034"/>
                  </a:cubicBezTo>
                  <a:lnTo>
                    <a:pt x="2119613" y="253405"/>
                  </a:lnTo>
                  <a:cubicBezTo>
                    <a:pt x="2119613" y="254475"/>
                    <a:pt x="2119188" y="255501"/>
                    <a:pt x="2118431" y="256257"/>
                  </a:cubicBezTo>
                  <a:cubicBezTo>
                    <a:pt x="2117675" y="257014"/>
                    <a:pt x="2116649" y="257439"/>
                    <a:pt x="2115578" y="257439"/>
                  </a:cubicBezTo>
                  <a:lnTo>
                    <a:pt x="4034" y="257439"/>
                  </a:lnTo>
                  <a:cubicBezTo>
                    <a:pt x="2964" y="257439"/>
                    <a:pt x="1938" y="257014"/>
                    <a:pt x="1182" y="256257"/>
                  </a:cubicBezTo>
                  <a:cubicBezTo>
                    <a:pt x="425" y="255501"/>
                    <a:pt x="0" y="254475"/>
                    <a:pt x="0" y="253405"/>
                  </a:cubicBezTo>
                  <a:lnTo>
                    <a:pt x="0" y="4034"/>
                  </a:lnTo>
                  <a:cubicBezTo>
                    <a:pt x="0" y="2964"/>
                    <a:pt x="425" y="1938"/>
                    <a:pt x="1182" y="1182"/>
                  </a:cubicBezTo>
                  <a:cubicBezTo>
                    <a:pt x="1938" y="425"/>
                    <a:pt x="2964" y="0"/>
                    <a:pt x="4034" y="0"/>
                  </a:cubicBezTo>
                  <a:close/>
                </a:path>
              </a:pathLst>
            </a:custGeom>
            <a:solidFill>
              <a:srgbClr val="D9D9D9"/>
            </a:solidFill>
            <a:ln w="38100" cap="sq">
              <a:solidFill>
                <a:srgbClr val="1B56E8"/>
              </a:solidFill>
              <a:miter/>
            </a:ln>
          </p:spPr>
          <p:txBody>
            <a:bodyPr/>
            <a:lstStyle/>
            <a:p>
              <a:endParaRPr lang="lv-LV" sz="1400" b="1"/>
            </a:p>
          </p:txBody>
        </p:sp>
        <p:sp>
          <p:nvSpPr>
            <p:cNvPr id="32" name="TextBox 32"/>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400" b="1"/>
            </a:p>
          </p:txBody>
        </p:sp>
      </p:grpSp>
      <p:sp>
        <p:nvSpPr>
          <p:cNvPr id="39" name="TextBox 39"/>
          <p:cNvSpPr txBox="1"/>
          <p:nvPr/>
        </p:nvSpPr>
        <p:spPr>
          <a:xfrm>
            <a:off x="225621" y="1961848"/>
            <a:ext cx="4564221" cy="594202"/>
          </a:xfrm>
          <a:prstGeom prst="rect">
            <a:avLst/>
          </a:prstGeom>
        </p:spPr>
        <p:txBody>
          <a:bodyPr wrap="square" lIns="0" tIns="0" rIns="0" bIns="0" rtlCol="0" anchor="t">
            <a:spAutoFit/>
          </a:bodyPr>
          <a:lstStyle/>
          <a:p>
            <a:pPr algn="ctr">
              <a:lnSpc>
                <a:spcPts val="2427"/>
              </a:lnSpc>
            </a:pPr>
            <a:r>
              <a:rPr lang="en-US" b="1" dirty="0">
                <a:latin typeface="Roboto "/>
              </a:rPr>
              <a:t>Grants </a:t>
            </a:r>
            <a:r>
              <a:rPr lang="en-US" b="1" dirty="0" err="1">
                <a:latin typeface="Roboto "/>
              </a:rPr>
              <a:t>procesu</a:t>
            </a:r>
            <a:r>
              <a:rPr lang="en-US" b="1" dirty="0">
                <a:latin typeface="Roboto "/>
              </a:rPr>
              <a:t> </a:t>
            </a:r>
            <a:r>
              <a:rPr lang="en-US" b="1" dirty="0" err="1">
                <a:latin typeface="Roboto "/>
              </a:rPr>
              <a:t>digitalizācijai</a:t>
            </a:r>
            <a:r>
              <a:rPr lang="en-US" b="1" dirty="0">
                <a:latin typeface="Roboto "/>
              </a:rPr>
              <a:t> (LIAA)</a:t>
            </a:r>
          </a:p>
          <a:p>
            <a:pPr algn="ctr">
              <a:lnSpc>
                <a:spcPts val="2427"/>
              </a:lnSpc>
            </a:pPr>
            <a:endParaRPr lang="en-US" b="1">
              <a:solidFill>
                <a:srgbClr val="000000"/>
              </a:solidFill>
            </a:endParaRPr>
          </a:p>
        </p:txBody>
      </p:sp>
      <p:sp>
        <p:nvSpPr>
          <p:cNvPr id="40" name="TextBox 40"/>
          <p:cNvSpPr txBox="1"/>
          <p:nvPr/>
        </p:nvSpPr>
        <p:spPr>
          <a:xfrm>
            <a:off x="268132" y="2762478"/>
            <a:ext cx="5232531" cy="594202"/>
          </a:xfrm>
          <a:prstGeom prst="rect">
            <a:avLst/>
          </a:prstGeom>
        </p:spPr>
        <p:txBody>
          <a:bodyPr wrap="square" lIns="0" tIns="0" rIns="0" bIns="0" rtlCol="0" anchor="t">
            <a:spAutoFit/>
          </a:bodyPr>
          <a:lstStyle/>
          <a:p>
            <a:pPr algn="ctr">
              <a:lnSpc>
                <a:spcPts val="2427"/>
              </a:lnSpc>
            </a:pPr>
            <a:r>
              <a:rPr lang="en-US" b="1" dirty="0" err="1">
                <a:latin typeface="Roboto "/>
              </a:rPr>
              <a:t>Finanšu</a:t>
            </a:r>
            <a:r>
              <a:rPr lang="en-US" b="1" dirty="0">
                <a:latin typeface="Roboto "/>
              </a:rPr>
              <a:t> </a:t>
            </a:r>
            <a:r>
              <a:rPr lang="en-US" b="1" dirty="0" err="1">
                <a:latin typeface="Roboto "/>
              </a:rPr>
              <a:t>instrumenti</a:t>
            </a:r>
            <a:r>
              <a:rPr lang="en-US" b="1" dirty="0">
                <a:latin typeface="Roboto "/>
              </a:rPr>
              <a:t> </a:t>
            </a:r>
            <a:r>
              <a:rPr lang="en-US" b="1" dirty="0" err="1">
                <a:latin typeface="Roboto "/>
              </a:rPr>
              <a:t>digitalizācijai</a:t>
            </a:r>
            <a:r>
              <a:rPr lang="en-US" b="1" dirty="0">
                <a:latin typeface="Roboto "/>
              </a:rPr>
              <a:t> (ALTUM)</a:t>
            </a:r>
          </a:p>
          <a:p>
            <a:pPr algn="ctr">
              <a:lnSpc>
                <a:spcPts val="2427"/>
              </a:lnSpc>
            </a:pPr>
            <a:endParaRPr lang="en-US" b="1">
              <a:solidFill>
                <a:srgbClr val="000000"/>
              </a:solidFill>
            </a:endParaRPr>
          </a:p>
        </p:txBody>
      </p:sp>
      <p:sp>
        <p:nvSpPr>
          <p:cNvPr id="41" name="TextBox 41"/>
          <p:cNvSpPr txBox="1"/>
          <p:nvPr/>
        </p:nvSpPr>
        <p:spPr>
          <a:xfrm>
            <a:off x="327817" y="3620045"/>
            <a:ext cx="5229023" cy="594202"/>
          </a:xfrm>
          <a:prstGeom prst="rect">
            <a:avLst/>
          </a:prstGeom>
        </p:spPr>
        <p:txBody>
          <a:bodyPr wrap="square" lIns="0" tIns="0" rIns="0" bIns="0" rtlCol="0" anchor="t">
            <a:spAutoFit/>
          </a:bodyPr>
          <a:lstStyle/>
          <a:p>
            <a:pPr algn="ctr">
              <a:lnSpc>
                <a:spcPts val="2427"/>
              </a:lnSpc>
            </a:pPr>
            <a:r>
              <a:rPr lang="en-US" dirty="0" err="1">
                <a:solidFill>
                  <a:srgbClr val="000000"/>
                </a:solidFill>
                <a:latin typeface="Roboto "/>
              </a:rPr>
              <a:t>Digitālās</a:t>
            </a:r>
            <a:r>
              <a:rPr lang="en-US" dirty="0">
                <a:solidFill>
                  <a:srgbClr val="000000"/>
                </a:solidFill>
                <a:latin typeface="Roboto "/>
              </a:rPr>
              <a:t> </a:t>
            </a:r>
            <a:r>
              <a:rPr lang="en-US" dirty="0" err="1">
                <a:solidFill>
                  <a:srgbClr val="000000"/>
                </a:solidFill>
                <a:latin typeface="Roboto "/>
              </a:rPr>
              <a:t>prasmes</a:t>
            </a:r>
            <a:r>
              <a:rPr lang="en-US" dirty="0">
                <a:solidFill>
                  <a:srgbClr val="000000"/>
                </a:solidFill>
                <a:latin typeface="Roboto "/>
              </a:rPr>
              <a:t> (EDIC, </a:t>
            </a:r>
            <a:r>
              <a:rPr lang="en-US" dirty="0" err="1">
                <a:solidFill>
                  <a:srgbClr val="000000"/>
                </a:solidFill>
                <a:latin typeface="Roboto "/>
              </a:rPr>
              <a:t>Nozaru</a:t>
            </a:r>
            <a:r>
              <a:rPr lang="en-US" dirty="0">
                <a:solidFill>
                  <a:srgbClr val="000000"/>
                </a:solidFill>
                <a:latin typeface="Roboto "/>
              </a:rPr>
              <a:t> </a:t>
            </a:r>
            <a:r>
              <a:rPr lang="en-US" dirty="0" err="1">
                <a:solidFill>
                  <a:srgbClr val="000000"/>
                </a:solidFill>
                <a:latin typeface="Roboto "/>
              </a:rPr>
              <a:t>asociācijas</a:t>
            </a:r>
            <a:r>
              <a:rPr lang="en-US" dirty="0">
                <a:solidFill>
                  <a:srgbClr val="000000"/>
                </a:solidFill>
                <a:latin typeface="Roboto "/>
              </a:rPr>
              <a:t>)</a:t>
            </a:r>
          </a:p>
          <a:p>
            <a:pPr algn="ctr">
              <a:lnSpc>
                <a:spcPts val="2427"/>
              </a:lnSpc>
            </a:pPr>
            <a:endParaRPr lang="en-US" b="1">
              <a:solidFill>
                <a:srgbClr val="000000"/>
              </a:solidFill>
            </a:endParaRPr>
          </a:p>
        </p:txBody>
      </p:sp>
      <p:sp>
        <p:nvSpPr>
          <p:cNvPr id="43" name="TextBox 43"/>
          <p:cNvSpPr txBox="1"/>
          <p:nvPr/>
        </p:nvSpPr>
        <p:spPr>
          <a:xfrm>
            <a:off x="644086" y="4311099"/>
            <a:ext cx="4423671" cy="907300"/>
          </a:xfrm>
          <a:prstGeom prst="rect">
            <a:avLst/>
          </a:prstGeom>
        </p:spPr>
        <p:txBody>
          <a:bodyPr wrap="square" lIns="0" tIns="0" rIns="0" bIns="0" rtlCol="0" anchor="t">
            <a:spAutoFit/>
          </a:bodyPr>
          <a:lstStyle/>
          <a:p>
            <a:pPr>
              <a:lnSpc>
                <a:spcPts val="2427"/>
              </a:lnSpc>
            </a:pPr>
            <a:r>
              <a:rPr lang="en-US" dirty="0" err="1">
                <a:solidFill>
                  <a:srgbClr val="000000"/>
                </a:solidFill>
                <a:latin typeface="Roboto "/>
              </a:rPr>
              <a:t>Testēšana</a:t>
            </a:r>
            <a:r>
              <a:rPr lang="en-US" dirty="0">
                <a:solidFill>
                  <a:srgbClr val="000000"/>
                </a:solidFill>
                <a:latin typeface="Roboto "/>
              </a:rPr>
              <a:t> </a:t>
            </a:r>
            <a:r>
              <a:rPr lang="en-US" dirty="0" err="1">
                <a:solidFill>
                  <a:srgbClr val="000000"/>
                </a:solidFill>
                <a:latin typeface="Roboto "/>
              </a:rPr>
              <a:t>pirms</a:t>
            </a:r>
            <a:r>
              <a:rPr lang="en-US" dirty="0">
                <a:solidFill>
                  <a:srgbClr val="000000"/>
                </a:solidFill>
                <a:latin typeface="Roboto "/>
              </a:rPr>
              <a:t> </a:t>
            </a:r>
            <a:r>
              <a:rPr lang="en-US" dirty="0" err="1">
                <a:solidFill>
                  <a:srgbClr val="000000"/>
                </a:solidFill>
                <a:latin typeface="Roboto "/>
              </a:rPr>
              <a:t>ieviešanas</a:t>
            </a:r>
            <a:r>
              <a:rPr lang="en-US" dirty="0">
                <a:solidFill>
                  <a:srgbClr val="000000"/>
                </a:solidFill>
                <a:latin typeface="Roboto "/>
              </a:rPr>
              <a:t> </a:t>
            </a:r>
            <a:r>
              <a:rPr lang="lv-LV" dirty="0">
                <a:solidFill>
                  <a:srgbClr val="000000"/>
                </a:solidFill>
                <a:latin typeface="Roboto "/>
              </a:rPr>
              <a:t>un citi EDIC pakalpojumi</a:t>
            </a:r>
            <a:endParaRPr lang="en-US" dirty="0">
              <a:solidFill>
                <a:srgbClr val="000000"/>
              </a:solidFill>
              <a:latin typeface="Roboto "/>
            </a:endParaRPr>
          </a:p>
          <a:p>
            <a:pPr algn="ctr">
              <a:lnSpc>
                <a:spcPts val="2427"/>
              </a:lnSpc>
            </a:pPr>
            <a:endParaRPr lang="en-US" b="1">
              <a:solidFill>
                <a:srgbClr val="000000"/>
              </a:solidFill>
              <a:ea typeface="Calibri"/>
              <a:cs typeface="Calibri"/>
            </a:endParaRPr>
          </a:p>
        </p:txBody>
      </p:sp>
      <p:sp>
        <p:nvSpPr>
          <p:cNvPr id="44" name="TextBox 44"/>
          <p:cNvSpPr txBox="1"/>
          <p:nvPr/>
        </p:nvSpPr>
        <p:spPr>
          <a:xfrm>
            <a:off x="4736268" y="1958221"/>
            <a:ext cx="7478276" cy="599523"/>
          </a:xfrm>
          <a:prstGeom prst="rect">
            <a:avLst/>
          </a:prstGeom>
        </p:spPr>
        <p:txBody>
          <a:bodyPr wrap="square" lIns="0" tIns="0" rIns="0" bIns="0" rtlCol="0" anchor="t">
            <a:spAutoFit/>
          </a:bodyPr>
          <a:lstStyle/>
          <a:p>
            <a:pPr algn="ctr">
              <a:lnSpc>
                <a:spcPts val="2427"/>
              </a:lnSpc>
            </a:pPr>
            <a:r>
              <a:rPr lang="en-US" sz="1750" dirty="0" err="1">
                <a:solidFill>
                  <a:srgbClr val="000000"/>
                </a:solidFill>
                <a:latin typeface="Roboto "/>
              </a:rPr>
              <a:t>Mazais</a:t>
            </a:r>
            <a:r>
              <a:rPr lang="en-US" sz="1750" dirty="0">
                <a:solidFill>
                  <a:srgbClr val="000000"/>
                </a:solidFill>
                <a:latin typeface="Roboto "/>
              </a:rPr>
              <a:t> grants </a:t>
            </a:r>
            <a:r>
              <a:rPr lang="en-US" sz="1750" dirty="0" err="1">
                <a:solidFill>
                  <a:srgbClr val="000000"/>
                </a:solidFill>
                <a:latin typeface="Roboto "/>
              </a:rPr>
              <a:t>līdz</a:t>
            </a:r>
            <a:r>
              <a:rPr lang="en-US" sz="1750" dirty="0">
                <a:solidFill>
                  <a:srgbClr val="000000"/>
                </a:solidFill>
                <a:latin typeface="Roboto "/>
              </a:rPr>
              <a:t> 9999 </a:t>
            </a:r>
            <a:r>
              <a:rPr lang="en-US" sz="1750" dirty="0" err="1">
                <a:solidFill>
                  <a:srgbClr val="000000"/>
                </a:solidFill>
                <a:latin typeface="Roboto "/>
              </a:rPr>
              <a:t>eur</a:t>
            </a:r>
            <a:r>
              <a:rPr lang="en-US" sz="1750" dirty="0">
                <a:solidFill>
                  <a:srgbClr val="000000"/>
                </a:solidFill>
                <a:latin typeface="Roboto "/>
              </a:rPr>
              <a:t> un </a:t>
            </a:r>
            <a:r>
              <a:rPr lang="en-US" sz="1750" dirty="0" err="1">
                <a:solidFill>
                  <a:srgbClr val="000000"/>
                </a:solidFill>
                <a:latin typeface="Roboto "/>
              </a:rPr>
              <a:t>lielais</a:t>
            </a:r>
            <a:r>
              <a:rPr lang="en-US" sz="1750" dirty="0">
                <a:solidFill>
                  <a:srgbClr val="000000"/>
                </a:solidFill>
                <a:latin typeface="Roboto "/>
              </a:rPr>
              <a:t> grants: </a:t>
            </a:r>
            <a:r>
              <a:rPr lang="en-US" sz="1750" dirty="0" err="1">
                <a:solidFill>
                  <a:srgbClr val="000000"/>
                </a:solidFill>
                <a:latin typeface="Roboto "/>
              </a:rPr>
              <a:t>līdz</a:t>
            </a:r>
            <a:r>
              <a:rPr lang="en-US" sz="1750" dirty="0">
                <a:solidFill>
                  <a:srgbClr val="000000"/>
                </a:solidFill>
                <a:latin typeface="Roboto "/>
              </a:rPr>
              <a:t> 100.000 </a:t>
            </a:r>
            <a:r>
              <a:rPr lang="en-US" sz="1750" dirty="0" err="1">
                <a:solidFill>
                  <a:srgbClr val="000000"/>
                </a:solidFill>
                <a:latin typeface="Roboto "/>
              </a:rPr>
              <a:t>eur</a:t>
            </a:r>
            <a:endParaRPr lang="en-US" sz="1750" dirty="0">
              <a:solidFill>
                <a:srgbClr val="000000"/>
              </a:solidFill>
              <a:latin typeface="Roboto "/>
            </a:endParaRPr>
          </a:p>
          <a:p>
            <a:pPr algn="ctr">
              <a:lnSpc>
                <a:spcPts val="2427"/>
              </a:lnSpc>
            </a:pPr>
            <a:endParaRPr lang="en-US" b="1">
              <a:solidFill>
                <a:srgbClr val="000000"/>
              </a:solidFill>
            </a:endParaRPr>
          </a:p>
        </p:txBody>
      </p:sp>
      <p:sp>
        <p:nvSpPr>
          <p:cNvPr id="45" name="TextBox 45"/>
          <p:cNvSpPr txBox="1"/>
          <p:nvPr/>
        </p:nvSpPr>
        <p:spPr>
          <a:xfrm>
            <a:off x="4619038" y="2772237"/>
            <a:ext cx="7654122" cy="594202"/>
          </a:xfrm>
          <a:prstGeom prst="rect">
            <a:avLst/>
          </a:prstGeom>
        </p:spPr>
        <p:txBody>
          <a:bodyPr wrap="square" lIns="0" tIns="0" rIns="0" bIns="0" rtlCol="0" anchor="t">
            <a:spAutoFit/>
          </a:bodyPr>
          <a:lstStyle/>
          <a:p>
            <a:pPr algn="ctr">
              <a:lnSpc>
                <a:spcPts val="2427"/>
              </a:lnSpc>
            </a:pPr>
            <a:r>
              <a:rPr lang="en-US" dirty="0" err="1">
                <a:solidFill>
                  <a:srgbClr val="000000"/>
                </a:solidFill>
                <a:latin typeface="Roboto "/>
              </a:rPr>
              <a:t>Projektiem</a:t>
            </a:r>
            <a:r>
              <a:rPr lang="en-US" dirty="0">
                <a:solidFill>
                  <a:srgbClr val="000000"/>
                </a:solidFill>
                <a:latin typeface="Roboto "/>
              </a:rPr>
              <a:t> no 100.000 </a:t>
            </a:r>
            <a:r>
              <a:rPr lang="en-US" dirty="0" err="1">
                <a:solidFill>
                  <a:srgbClr val="000000"/>
                </a:solidFill>
                <a:latin typeface="Roboto "/>
              </a:rPr>
              <a:t>eur</a:t>
            </a:r>
            <a:r>
              <a:rPr lang="en-US" dirty="0">
                <a:solidFill>
                  <a:srgbClr val="000000"/>
                </a:solidFill>
                <a:latin typeface="Roboto "/>
              </a:rPr>
              <a:t> (</a:t>
            </a:r>
            <a:r>
              <a:rPr lang="en-US" dirty="0" err="1">
                <a:solidFill>
                  <a:srgbClr val="000000"/>
                </a:solidFill>
                <a:latin typeface="Roboto "/>
              </a:rPr>
              <a:t>kapitāla</a:t>
            </a:r>
            <a:r>
              <a:rPr lang="en-US" dirty="0">
                <a:solidFill>
                  <a:srgbClr val="000000"/>
                </a:solidFill>
                <a:latin typeface="Roboto "/>
              </a:rPr>
              <a:t> </a:t>
            </a:r>
            <a:r>
              <a:rPr lang="en-US" dirty="0" err="1">
                <a:solidFill>
                  <a:srgbClr val="000000"/>
                </a:solidFill>
                <a:latin typeface="Roboto "/>
              </a:rPr>
              <a:t>atlaide</a:t>
            </a:r>
            <a:r>
              <a:rPr lang="en-US" dirty="0">
                <a:solidFill>
                  <a:srgbClr val="000000"/>
                </a:solidFill>
                <a:latin typeface="Roboto "/>
              </a:rPr>
              <a:t> </a:t>
            </a:r>
            <a:r>
              <a:rPr lang="en-US" dirty="0" err="1">
                <a:solidFill>
                  <a:srgbClr val="000000"/>
                </a:solidFill>
                <a:latin typeface="Roboto "/>
              </a:rPr>
              <a:t>līdz</a:t>
            </a:r>
            <a:r>
              <a:rPr lang="en-US" dirty="0">
                <a:solidFill>
                  <a:srgbClr val="000000"/>
                </a:solidFill>
                <a:latin typeface="Roboto "/>
              </a:rPr>
              <a:t> 35%)</a:t>
            </a:r>
          </a:p>
          <a:p>
            <a:pPr algn="ctr">
              <a:lnSpc>
                <a:spcPts val="2427"/>
              </a:lnSpc>
            </a:pPr>
            <a:endParaRPr lang="en-US" b="1">
              <a:solidFill>
                <a:srgbClr val="000000"/>
              </a:solidFill>
            </a:endParaRPr>
          </a:p>
        </p:txBody>
      </p:sp>
      <p:sp>
        <p:nvSpPr>
          <p:cNvPr id="48" name="TextBox 48"/>
          <p:cNvSpPr txBox="1"/>
          <p:nvPr/>
        </p:nvSpPr>
        <p:spPr>
          <a:xfrm>
            <a:off x="4534632" y="4443003"/>
            <a:ext cx="7654122" cy="289503"/>
          </a:xfrm>
          <a:prstGeom prst="rect">
            <a:avLst/>
          </a:prstGeom>
        </p:spPr>
        <p:txBody>
          <a:bodyPr wrap="square" lIns="0" tIns="0" rIns="0" bIns="0" rtlCol="0" anchor="t">
            <a:spAutoFit/>
          </a:bodyPr>
          <a:lstStyle/>
          <a:p>
            <a:pPr algn="ctr">
              <a:lnSpc>
                <a:spcPts val="2427"/>
              </a:lnSpc>
            </a:pPr>
            <a:r>
              <a:rPr lang="en-US" dirty="0" err="1">
                <a:solidFill>
                  <a:srgbClr val="000000"/>
                </a:solidFill>
                <a:latin typeface="Roboto "/>
              </a:rPr>
              <a:t>Līdz</a:t>
            </a:r>
            <a:r>
              <a:rPr lang="en-US" dirty="0">
                <a:solidFill>
                  <a:srgbClr val="000000"/>
                </a:solidFill>
                <a:latin typeface="Roboto "/>
              </a:rPr>
              <a:t> 20 000 EUR (100%) no 202</a:t>
            </a:r>
            <a:r>
              <a:rPr lang="lv-LV" dirty="0">
                <a:solidFill>
                  <a:srgbClr val="000000"/>
                </a:solidFill>
                <a:latin typeface="Roboto "/>
              </a:rPr>
              <a:t>4</a:t>
            </a:r>
            <a:endParaRPr lang="en-US" dirty="0">
              <a:solidFill>
                <a:srgbClr val="000000"/>
              </a:solidFill>
              <a:latin typeface="Roboto "/>
            </a:endParaRPr>
          </a:p>
        </p:txBody>
      </p:sp>
      <p:sp>
        <p:nvSpPr>
          <p:cNvPr id="49" name="TextBox 49"/>
          <p:cNvSpPr txBox="1"/>
          <p:nvPr/>
        </p:nvSpPr>
        <p:spPr>
          <a:xfrm>
            <a:off x="650625" y="386719"/>
            <a:ext cx="10995817" cy="1490152"/>
          </a:xfrm>
          <a:prstGeom prst="rect">
            <a:avLst/>
          </a:prstGeom>
        </p:spPr>
        <p:txBody>
          <a:bodyPr wrap="square" lIns="0" tIns="0" rIns="0" bIns="0" rtlCol="0" anchor="t">
            <a:spAutoFit/>
          </a:bodyPr>
          <a:lstStyle/>
          <a:p>
            <a:pPr algn="ctr"/>
            <a:r>
              <a:rPr lang="en-US" sz="3300" b="1" dirty="0">
                <a:solidFill>
                  <a:srgbClr val="0AC380"/>
                </a:solidFill>
                <a:latin typeface="Roboto Bold"/>
                <a:ea typeface="+mn-lt"/>
                <a:cs typeface="+mn-lt"/>
              </a:rPr>
              <a:t>ATVESEĻOŠANĀS UN NOTURĪBAS MEHĀNISMA ATBALSTA PROGRAMMAS </a:t>
            </a:r>
            <a:endParaRPr lang="en-US" sz="3300" dirty="0">
              <a:solidFill>
                <a:srgbClr val="000000"/>
              </a:solidFill>
              <a:latin typeface="Roboto Bold"/>
              <a:ea typeface="+mn-lt"/>
              <a:cs typeface="+mn-lt"/>
            </a:endParaRPr>
          </a:p>
          <a:p>
            <a:pPr algn="ctr">
              <a:lnSpc>
                <a:spcPts val="3733"/>
              </a:lnSpc>
            </a:pPr>
            <a:endParaRPr lang="en-US" sz="3300" b="1">
              <a:solidFill>
                <a:srgbClr val="0AC380"/>
              </a:solidFill>
              <a:latin typeface="Roboto Bold"/>
              <a:ea typeface="Roboto Bold"/>
              <a:cs typeface="Roboto Bold"/>
            </a:endParaRPr>
          </a:p>
        </p:txBody>
      </p:sp>
      <p:sp>
        <p:nvSpPr>
          <p:cNvPr id="3" name="TextBox 47">
            <a:extLst>
              <a:ext uri="{FF2B5EF4-FFF2-40B4-BE49-F238E27FC236}">
                <a16:creationId xmlns:a16="http://schemas.microsoft.com/office/drawing/2014/main" id="{653AB871-95EA-5FF7-38ED-FE37D7EB0FFA}"/>
              </a:ext>
            </a:extLst>
          </p:cNvPr>
          <p:cNvSpPr txBox="1"/>
          <p:nvPr/>
        </p:nvSpPr>
        <p:spPr>
          <a:xfrm>
            <a:off x="4640126" y="3626893"/>
            <a:ext cx="7654122" cy="594202"/>
          </a:xfrm>
          <a:prstGeom prst="rect">
            <a:avLst/>
          </a:prstGeom>
        </p:spPr>
        <p:txBody>
          <a:bodyPr wrap="square" lIns="0" tIns="0" rIns="0" bIns="0" rtlCol="0" anchor="t">
            <a:spAutoFit/>
          </a:bodyPr>
          <a:lstStyle/>
          <a:p>
            <a:pPr algn="ctr">
              <a:lnSpc>
                <a:spcPts val="2427"/>
              </a:lnSpc>
            </a:pPr>
            <a:r>
              <a:rPr lang="en-US" dirty="0">
                <a:solidFill>
                  <a:srgbClr val="000000"/>
                </a:solidFill>
                <a:latin typeface="Roboto "/>
              </a:rPr>
              <a:t>Programma no 202</a:t>
            </a:r>
            <a:r>
              <a:rPr lang="lv-LV" dirty="0">
                <a:solidFill>
                  <a:srgbClr val="000000"/>
                </a:solidFill>
                <a:latin typeface="Roboto "/>
              </a:rPr>
              <a:t>4</a:t>
            </a:r>
            <a:r>
              <a:rPr lang="en-US" dirty="0">
                <a:solidFill>
                  <a:srgbClr val="000000"/>
                </a:solidFill>
                <a:latin typeface="Roboto "/>
              </a:rPr>
              <a:t>. Q4</a:t>
            </a:r>
            <a:endParaRPr lang="lv-LV" dirty="0">
              <a:solidFill>
                <a:srgbClr val="000000"/>
              </a:solidFill>
              <a:latin typeface="Roboto "/>
            </a:endParaRPr>
          </a:p>
          <a:p>
            <a:pPr algn="ctr">
              <a:lnSpc>
                <a:spcPts val="2427"/>
              </a:lnSpc>
            </a:pPr>
            <a:endParaRPr lang="en-US" b="1">
              <a:solidFill>
                <a:srgbClr val="000000"/>
              </a:solidFill>
            </a:endParaRPr>
          </a:p>
        </p:txBody>
      </p:sp>
      <p:sp>
        <p:nvSpPr>
          <p:cNvPr id="5" name="TextBox 4">
            <a:extLst>
              <a:ext uri="{FF2B5EF4-FFF2-40B4-BE49-F238E27FC236}">
                <a16:creationId xmlns:a16="http://schemas.microsoft.com/office/drawing/2014/main" id="{EFAFF5F0-CDFA-4D5E-54EC-6937FC7D4838}"/>
              </a:ext>
            </a:extLst>
          </p:cNvPr>
          <p:cNvSpPr txBox="1"/>
          <p:nvPr/>
        </p:nvSpPr>
        <p:spPr>
          <a:xfrm>
            <a:off x="6801068" y="5536395"/>
            <a:ext cx="5134665" cy="923330"/>
          </a:xfrm>
          <a:prstGeom prst="rect">
            <a:avLst/>
          </a:prstGeom>
          <a:noFill/>
        </p:spPr>
        <p:txBody>
          <a:bodyPr wrap="square" lIns="91440" tIns="45720" rIns="91440" bIns="45720" rtlCol="0" anchor="t">
            <a:spAutoFit/>
          </a:bodyPr>
          <a:lstStyle/>
          <a:p>
            <a:pPr algn="ctr"/>
            <a:r>
              <a:rPr lang="lv-LV" b="1" dirty="0">
                <a:solidFill>
                  <a:srgbClr val="F12F3A"/>
                </a:solidFill>
                <a:latin typeface="Roboto "/>
              </a:rPr>
              <a:t>Lai pieteiktos jebkuram no </a:t>
            </a:r>
            <a:r>
              <a:rPr lang="lv-LV" b="1" dirty="0" err="1">
                <a:solidFill>
                  <a:srgbClr val="F12F3A"/>
                </a:solidFill>
                <a:latin typeface="Roboto "/>
              </a:rPr>
              <a:t>grantiem</a:t>
            </a:r>
            <a:r>
              <a:rPr lang="lv-LV" b="1" dirty="0">
                <a:solidFill>
                  <a:srgbClr val="F12F3A"/>
                </a:solidFill>
                <a:latin typeface="Roboto "/>
              </a:rPr>
              <a:t>, no EDIC ir jāsaņem digitālās attīstības ceļa karte un klientam jāveic digitālā brieduma tests</a:t>
            </a:r>
          </a:p>
        </p:txBody>
      </p:sp>
      <p:pic>
        <p:nvPicPr>
          <p:cNvPr id="17" name="Graphic 16" descr="Exclamation mark with solid fill">
            <a:extLst>
              <a:ext uri="{FF2B5EF4-FFF2-40B4-BE49-F238E27FC236}">
                <a16:creationId xmlns:a16="http://schemas.microsoft.com/office/drawing/2014/main" id="{1483207D-EBCC-E9DD-7AB7-F6B027B4FB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849405">
            <a:off x="6128432" y="5421850"/>
            <a:ext cx="914400" cy="914400"/>
          </a:xfrm>
          <a:prstGeom prst="rect">
            <a:avLst/>
          </a:prstGeom>
        </p:spPr>
      </p:pic>
      <p:pic>
        <p:nvPicPr>
          <p:cNvPr id="46" name="Graphic 45" descr="Exclamation mark with solid fill">
            <a:extLst>
              <a:ext uri="{FF2B5EF4-FFF2-40B4-BE49-F238E27FC236}">
                <a16:creationId xmlns:a16="http://schemas.microsoft.com/office/drawing/2014/main" id="{47925943-2678-38F4-9C66-A5362F9AEF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849405">
            <a:off x="6361323" y="5367148"/>
            <a:ext cx="914400" cy="914400"/>
          </a:xfrm>
          <a:prstGeom prst="rect">
            <a:avLst/>
          </a:prstGeom>
        </p:spPr>
      </p:pic>
      <p:pic>
        <p:nvPicPr>
          <p:cNvPr id="15" name="Picture 14">
            <a:extLst>
              <a:ext uri="{FF2B5EF4-FFF2-40B4-BE49-F238E27FC236}">
                <a16:creationId xmlns:a16="http://schemas.microsoft.com/office/drawing/2014/main" id="{F6063956-1CBB-C7D7-25CB-3BAC5DD56179}"/>
              </a:ext>
            </a:extLst>
          </p:cNvPr>
          <p:cNvPicPr>
            <a:picLocks noChangeAspect="1"/>
          </p:cNvPicPr>
          <p:nvPr/>
        </p:nvPicPr>
        <p:blipFill>
          <a:blip r:embed="rId6"/>
          <a:stretch>
            <a:fillRect/>
          </a:stretch>
        </p:blipFill>
        <p:spPr>
          <a:xfrm>
            <a:off x="481569" y="5861236"/>
            <a:ext cx="3083721" cy="580095"/>
          </a:xfrm>
          <a:prstGeom prst="rect">
            <a:avLst/>
          </a:prstGeom>
        </p:spPr>
      </p:pic>
    </p:spTree>
    <p:extLst>
      <p:ext uri="{BB962C8B-B14F-4D97-AF65-F5344CB8AC3E}">
        <p14:creationId xmlns:p14="http://schemas.microsoft.com/office/powerpoint/2010/main" val="3403296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2">
            <a:extLst>
              <a:ext uri="{FF2B5EF4-FFF2-40B4-BE49-F238E27FC236}">
                <a16:creationId xmlns:a16="http://schemas.microsoft.com/office/drawing/2014/main" id="{D101E4EC-3761-C980-9D08-ED00A55479AC}"/>
              </a:ext>
            </a:extLst>
          </p:cNvPr>
          <p:cNvSpPr/>
          <p:nvPr/>
        </p:nvSpPr>
        <p:spPr>
          <a:xfrm>
            <a:off x="-2642727" y="-366339"/>
            <a:ext cx="15040130" cy="722026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grpSp>
        <p:nvGrpSpPr>
          <p:cNvPr id="2" name="Group 2"/>
          <p:cNvGrpSpPr/>
          <p:nvPr/>
        </p:nvGrpSpPr>
        <p:grpSpPr>
          <a:xfrm>
            <a:off x="584200" y="2738319"/>
            <a:ext cx="3161413" cy="1838354"/>
            <a:chOff x="0" y="-57150"/>
            <a:chExt cx="1047599" cy="609176"/>
          </a:xfrm>
        </p:grpSpPr>
        <p:sp>
          <p:nvSpPr>
            <p:cNvPr id="3" name="Freeform 3"/>
            <p:cNvSpPr/>
            <p:nvPr/>
          </p:nvSpPr>
          <p:spPr>
            <a:xfrm>
              <a:off x="0" y="0"/>
              <a:ext cx="1047599" cy="552026"/>
            </a:xfrm>
            <a:custGeom>
              <a:avLst/>
              <a:gdLst/>
              <a:ahLst/>
              <a:cxnLst/>
              <a:rect l="l" t="t" r="r" b="b"/>
              <a:pathLst>
                <a:path w="1047599" h="552026">
                  <a:moveTo>
                    <a:pt x="8163" y="0"/>
                  </a:moveTo>
                  <a:lnTo>
                    <a:pt x="1039436" y="0"/>
                  </a:lnTo>
                  <a:cubicBezTo>
                    <a:pt x="1043944" y="0"/>
                    <a:pt x="1047599" y="3655"/>
                    <a:pt x="1047599" y="8163"/>
                  </a:cubicBezTo>
                  <a:lnTo>
                    <a:pt x="1047599" y="543863"/>
                  </a:lnTo>
                  <a:cubicBezTo>
                    <a:pt x="1047599" y="548371"/>
                    <a:pt x="1043944" y="552026"/>
                    <a:pt x="1039436" y="552026"/>
                  </a:cubicBezTo>
                  <a:lnTo>
                    <a:pt x="8163" y="552026"/>
                  </a:lnTo>
                  <a:cubicBezTo>
                    <a:pt x="3655" y="552026"/>
                    <a:pt x="0" y="548371"/>
                    <a:pt x="0" y="543863"/>
                  </a:cubicBezTo>
                  <a:lnTo>
                    <a:pt x="0" y="8163"/>
                  </a:lnTo>
                  <a:cubicBezTo>
                    <a:pt x="0" y="3655"/>
                    <a:pt x="3655" y="0"/>
                    <a:pt x="8163" y="0"/>
                  </a:cubicBezTo>
                  <a:close/>
                </a:path>
              </a:pathLst>
            </a:custGeom>
            <a:solidFill>
              <a:srgbClr val="D9D9D9"/>
            </a:solidFill>
            <a:ln w="38100" cap="sq">
              <a:solidFill>
                <a:srgbClr val="1B56E8"/>
              </a:solidFill>
              <a:prstDash val="solid"/>
              <a:miter/>
            </a:ln>
          </p:spPr>
          <p:txBody>
            <a:bodyPr/>
            <a:lstStyle/>
            <a:p>
              <a:endParaRPr lang="lv-LV"/>
            </a:p>
          </p:txBody>
        </p:sp>
        <p:sp>
          <p:nvSpPr>
            <p:cNvPr id="4" name="TextBox 4"/>
            <p:cNvSpPr txBox="1"/>
            <p:nvPr/>
          </p:nvSpPr>
          <p:spPr>
            <a:xfrm>
              <a:off x="0" y="-57150"/>
              <a:ext cx="1047599" cy="609176"/>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grpSp>
        <p:nvGrpSpPr>
          <p:cNvPr id="5" name="Group 5"/>
          <p:cNvGrpSpPr/>
          <p:nvPr/>
        </p:nvGrpSpPr>
        <p:grpSpPr>
          <a:xfrm>
            <a:off x="585017" y="1425933"/>
            <a:ext cx="3161413" cy="899067"/>
            <a:chOff x="0" y="-57150"/>
            <a:chExt cx="1047599" cy="297924"/>
          </a:xfrm>
        </p:grpSpPr>
        <p:sp>
          <p:nvSpPr>
            <p:cNvPr id="6" name="Freeform 6"/>
            <p:cNvSpPr/>
            <p:nvPr/>
          </p:nvSpPr>
          <p:spPr>
            <a:xfrm>
              <a:off x="0" y="0"/>
              <a:ext cx="1047599" cy="240774"/>
            </a:xfrm>
            <a:custGeom>
              <a:avLst/>
              <a:gdLst/>
              <a:ahLst/>
              <a:cxnLst/>
              <a:rect l="l" t="t" r="r" b="b"/>
              <a:pathLst>
                <a:path w="1047599" h="240774">
                  <a:moveTo>
                    <a:pt x="8163" y="0"/>
                  </a:moveTo>
                  <a:lnTo>
                    <a:pt x="1039436" y="0"/>
                  </a:lnTo>
                  <a:cubicBezTo>
                    <a:pt x="1043944" y="0"/>
                    <a:pt x="1047599" y="3655"/>
                    <a:pt x="1047599" y="8163"/>
                  </a:cubicBezTo>
                  <a:lnTo>
                    <a:pt x="1047599" y="232611"/>
                  </a:lnTo>
                  <a:cubicBezTo>
                    <a:pt x="1047599" y="237119"/>
                    <a:pt x="1043944" y="240774"/>
                    <a:pt x="1039436" y="240774"/>
                  </a:cubicBezTo>
                  <a:lnTo>
                    <a:pt x="8163" y="240774"/>
                  </a:lnTo>
                  <a:cubicBezTo>
                    <a:pt x="3655" y="240774"/>
                    <a:pt x="0" y="237119"/>
                    <a:pt x="0" y="232611"/>
                  </a:cubicBezTo>
                  <a:lnTo>
                    <a:pt x="0" y="8163"/>
                  </a:lnTo>
                  <a:cubicBezTo>
                    <a:pt x="0" y="3655"/>
                    <a:pt x="3655" y="0"/>
                    <a:pt x="8163" y="0"/>
                  </a:cubicBezTo>
                  <a:close/>
                </a:path>
              </a:pathLst>
            </a:custGeom>
            <a:solidFill>
              <a:srgbClr val="D9D9D9"/>
            </a:solidFill>
            <a:ln w="57150" cap="sq">
              <a:solidFill>
                <a:srgbClr val="1B56E8"/>
              </a:solidFill>
              <a:prstDash val="solid"/>
              <a:miter/>
            </a:ln>
          </p:spPr>
          <p:txBody>
            <a:bodyPr/>
            <a:lstStyle/>
            <a:p>
              <a:endParaRPr lang="lv-LV"/>
            </a:p>
          </p:txBody>
        </p:sp>
        <p:sp>
          <p:nvSpPr>
            <p:cNvPr id="7" name="TextBox 7"/>
            <p:cNvSpPr txBox="1"/>
            <p:nvPr/>
          </p:nvSpPr>
          <p:spPr>
            <a:xfrm>
              <a:off x="0" y="-57150"/>
              <a:ext cx="1047599" cy="297924"/>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grpSp>
        <p:nvGrpSpPr>
          <p:cNvPr id="8" name="Group 8"/>
          <p:cNvGrpSpPr/>
          <p:nvPr/>
        </p:nvGrpSpPr>
        <p:grpSpPr>
          <a:xfrm>
            <a:off x="586737" y="894280"/>
            <a:ext cx="6421888" cy="583469"/>
            <a:chOff x="0" y="-57150"/>
            <a:chExt cx="2128024" cy="193345"/>
          </a:xfrm>
        </p:grpSpPr>
        <p:sp>
          <p:nvSpPr>
            <p:cNvPr id="9" name="Freeform 9"/>
            <p:cNvSpPr/>
            <p:nvPr/>
          </p:nvSpPr>
          <p:spPr>
            <a:xfrm>
              <a:off x="0" y="0"/>
              <a:ext cx="2128024" cy="136195"/>
            </a:xfrm>
            <a:custGeom>
              <a:avLst/>
              <a:gdLst/>
              <a:ahLst/>
              <a:cxnLst/>
              <a:rect l="l" t="t" r="r" b="b"/>
              <a:pathLst>
                <a:path w="2128024" h="136195">
                  <a:moveTo>
                    <a:pt x="4019" y="0"/>
                  </a:moveTo>
                  <a:lnTo>
                    <a:pt x="2124006" y="0"/>
                  </a:lnTo>
                  <a:cubicBezTo>
                    <a:pt x="2126225" y="0"/>
                    <a:pt x="2128024" y="1799"/>
                    <a:pt x="2128024" y="4019"/>
                  </a:cubicBezTo>
                  <a:lnTo>
                    <a:pt x="2128024" y="132176"/>
                  </a:lnTo>
                  <a:cubicBezTo>
                    <a:pt x="2128024" y="133242"/>
                    <a:pt x="2127601" y="134264"/>
                    <a:pt x="2126847" y="135018"/>
                  </a:cubicBezTo>
                  <a:cubicBezTo>
                    <a:pt x="2126094" y="135771"/>
                    <a:pt x="2125072" y="136195"/>
                    <a:pt x="2124006" y="136195"/>
                  </a:cubicBezTo>
                  <a:lnTo>
                    <a:pt x="4019" y="136195"/>
                  </a:lnTo>
                  <a:cubicBezTo>
                    <a:pt x="2953" y="136195"/>
                    <a:pt x="1931" y="135771"/>
                    <a:pt x="1177" y="135018"/>
                  </a:cubicBezTo>
                  <a:cubicBezTo>
                    <a:pt x="423" y="134264"/>
                    <a:pt x="0" y="133242"/>
                    <a:pt x="0" y="132176"/>
                  </a:cubicBezTo>
                  <a:lnTo>
                    <a:pt x="0" y="4019"/>
                  </a:lnTo>
                  <a:cubicBezTo>
                    <a:pt x="0" y="2953"/>
                    <a:pt x="423" y="1931"/>
                    <a:pt x="1177" y="1177"/>
                  </a:cubicBezTo>
                  <a:cubicBezTo>
                    <a:pt x="1931" y="423"/>
                    <a:pt x="2953" y="0"/>
                    <a:pt x="4019" y="0"/>
                  </a:cubicBezTo>
                  <a:close/>
                </a:path>
              </a:pathLst>
            </a:custGeom>
            <a:solidFill>
              <a:srgbClr val="09C27F"/>
            </a:solidFill>
            <a:ln w="38100" cap="sq">
              <a:solidFill>
                <a:srgbClr val="1B56E8"/>
              </a:solidFill>
              <a:prstDash val="solid"/>
              <a:miter/>
            </a:ln>
          </p:spPr>
          <p:txBody>
            <a:bodyPr/>
            <a:lstStyle/>
            <a:p>
              <a:endParaRPr lang="lv-LV"/>
            </a:p>
          </p:txBody>
        </p:sp>
        <p:sp>
          <p:nvSpPr>
            <p:cNvPr id="10" name="TextBox 10"/>
            <p:cNvSpPr txBox="1"/>
            <p:nvPr/>
          </p:nvSpPr>
          <p:spPr>
            <a:xfrm>
              <a:off x="0" y="-57150"/>
              <a:ext cx="2128024" cy="193345"/>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grpSp>
        <p:nvGrpSpPr>
          <p:cNvPr id="17" name="Group 17"/>
          <p:cNvGrpSpPr/>
          <p:nvPr/>
        </p:nvGrpSpPr>
        <p:grpSpPr>
          <a:xfrm>
            <a:off x="584200" y="2189519"/>
            <a:ext cx="3161413" cy="683167"/>
            <a:chOff x="0" y="-57150"/>
            <a:chExt cx="1047599" cy="226381"/>
          </a:xfrm>
        </p:grpSpPr>
        <p:sp>
          <p:nvSpPr>
            <p:cNvPr id="18" name="Freeform 18"/>
            <p:cNvSpPr/>
            <p:nvPr/>
          </p:nvSpPr>
          <p:spPr>
            <a:xfrm>
              <a:off x="0" y="0"/>
              <a:ext cx="1047599" cy="169231"/>
            </a:xfrm>
            <a:custGeom>
              <a:avLst/>
              <a:gdLst/>
              <a:ahLst/>
              <a:cxnLst/>
              <a:rect l="l" t="t" r="r" b="b"/>
              <a:pathLst>
                <a:path w="1047599" h="169231">
                  <a:moveTo>
                    <a:pt x="8163" y="0"/>
                  </a:moveTo>
                  <a:lnTo>
                    <a:pt x="1039436" y="0"/>
                  </a:lnTo>
                  <a:cubicBezTo>
                    <a:pt x="1043944" y="0"/>
                    <a:pt x="1047599" y="3655"/>
                    <a:pt x="1047599" y="8163"/>
                  </a:cubicBezTo>
                  <a:lnTo>
                    <a:pt x="1047599" y="161068"/>
                  </a:lnTo>
                  <a:cubicBezTo>
                    <a:pt x="1047599" y="165577"/>
                    <a:pt x="1043944" y="169231"/>
                    <a:pt x="1039436" y="169231"/>
                  </a:cubicBezTo>
                  <a:lnTo>
                    <a:pt x="8163" y="169231"/>
                  </a:lnTo>
                  <a:cubicBezTo>
                    <a:pt x="5998" y="169231"/>
                    <a:pt x="3922" y="168371"/>
                    <a:pt x="2391" y="166840"/>
                  </a:cubicBezTo>
                  <a:cubicBezTo>
                    <a:pt x="860" y="165310"/>
                    <a:pt x="0" y="163233"/>
                    <a:pt x="0" y="161068"/>
                  </a:cubicBezTo>
                  <a:lnTo>
                    <a:pt x="0" y="8163"/>
                  </a:lnTo>
                  <a:cubicBezTo>
                    <a:pt x="0" y="3655"/>
                    <a:pt x="3655" y="0"/>
                    <a:pt x="8163" y="0"/>
                  </a:cubicBezTo>
                  <a:close/>
                </a:path>
              </a:pathLst>
            </a:custGeom>
            <a:solidFill>
              <a:srgbClr val="D9D9D9"/>
            </a:solidFill>
            <a:ln w="38100" cap="sq">
              <a:solidFill>
                <a:srgbClr val="1B56E8"/>
              </a:solidFill>
              <a:prstDash val="solid"/>
              <a:miter/>
            </a:ln>
          </p:spPr>
          <p:txBody>
            <a:bodyPr/>
            <a:lstStyle/>
            <a:p>
              <a:endParaRPr lang="lv-LV"/>
            </a:p>
          </p:txBody>
        </p:sp>
        <p:sp>
          <p:nvSpPr>
            <p:cNvPr id="19" name="TextBox 19"/>
            <p:cNvSpPr txBox="1"/>
            <p:nvPr/>
          </p:nvSpPr>
          <p:spPr>
            <a:xfrm>
              <a:off x="0" y="-57150"/>
              <a:ext cx="1047599" cy="226381"/>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grpSp>
        <p:nvGrpSpPr>
          <p:cNvPr id="20" name="Group 20"/>
          <p:cNvGrpSpPr/>
          <p:nvPr/>
        </p:nvGrpSpPr>
        <p:grpSpPr>
          <a:xfrm>
            <a:off x="3848481" y="2202011"/>
            <a:ext cx="3671371" cy="683167"/>
            <a:chOff x="0" y="-57150"/>
            <a:chExt cx="1216584" cy="226381"/>
          </a:xfrm>
        </p:grpSpPr>
        <p:sp>
          <p:nvSpPr>
            <p:cNvPr id="21" name="Freeform 21"/>
            <p:cNvSpPr/>
            <p:nvPr/>
          </p:nvSpPr>
          <p:spPr>
            <a:xfrm>
              <a:off x="0" y="0"/>
              <a:ext cx="1216584" cy="169231"/>
            </a:xfrm>
            <a:custGeom>
              <a:avLst/>
              <a:gdLst/>
              <a:ahLst/>
              <a:cxnLst/>
              <a:rect l="l" t="t" r="r" b="b"/>
              <a:pathLst>
                <a:path w="1216584" h="169231">
                  <a:moveTo>
                    <a:pt x="7029" y="0"/>
                  </a:moveTo>
                  <a:lnTo>
                    <a:pt x="1209555" y="0"/>
                  </a:lnTo>
                  <a:cubicBezTo>
                    <a:pt x="1211419" y="0"/>
                    <a:pt x="1213207" y="741"/>
                    <a:pt x="1214525" y="2059"/>
                  </a:cubicBezTo>
                  <a:cubicBezTo>
                    <a:pt x="1215844" y="3377"/>
                    <a:pt x="1216584" y="5165"/>
                    <a:pt x="1216584" y="7029"/>
                  </a:cubicBezTo>
                  <a:lnTo>
                    <a:pt x="1216584" y="162202"/>
                  </a:lnTo>
                  <a:cubicBezTo>
                    <a:pt x="1216584" y="166084"/>
                    <a:pt x="1213437" y="169231"/>
                    <a:pt x="1209555" y="169231"/>
                  </a:cubicBezTo>
                  <a:lnTo>
                    <a:pt x="7029" y="169231"/>
                  </a:lnTo>
                  <a:cubicBezTo>
                    <a:pt x="5165" y="169231"/>
                    <a:pt x="3377" y="168491"/>
                    <a:pt x="2059" y="167172"/>
                  </a:cubicBezTo>
                  <a:cubicBezTo>
                    <a:pt x="741" y="165854"/>
                    <a:pt x="0" y="164066"/>
                    <a:pt x="0" y="162202"/>
                  </a:cubicBezTo>
                  <a:lnTo>
                    <a:pt x="0" y="7029"/>
                  </a:lnTo>
                  <a:cubicBezTo>
                    <a:pt x="0" y="3147"/>
                    <a:pt x="3147" y="0"/>
                    <a:pt x="7029" y="0"/>
                  </a:cubicBezTo>
                  <a:close/>
                </a:path>
              </a:pathLst>
            </a:custGeom>
            <a:solidFill>
              <a:srgbClr val="D9D9D9"/>
            </a:solidFill>
            <a:ln w="38100" cap="sq">
              <a:solidFill>
                <a:srgbClr val="1B56E8"/>
              </a:solidFill>
              <a:prstDash val="solid"/>
              <a:miter/>
            </a:ln>
          </p:spPr>
          <p:txBody>
            <a:bodyPr/>
            <a:lstStyle/>
            <a:p>
              <a:endParaRPr lang="lv-LV"/>
            </a:p>
          </p:txBody>
        </p:sp>
        <p:sp>
          <p:nvSpPr>
            <p:cNvPr id="22" name="TextBox 22"/>
            <p:cNvSpPr txBox="1"/>
            <p:nvPr/>
          </p:nvSpPr>
          <p:spPr>
            <a:xfrm>
              <a:off x="0" y="-57150"/>
              <a:ext cx="1216584" cy="226381"/>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grpSp>
        <p:nvGrpSpPr>
          <p:cNvPr id="23" name="Group 23"/>
          <p:cNvGrpSpPr/>
          <p:nvPr/>
        </p:nvGrpSpPr>
        <p:grpSpPr>
          <a:xfrm>
            <a:off x="7638116" y="2202011"/>
            <a:ext cx="3868084" cy="683167"/>
            <a:chOff x="0" y="-57150"/>
            <a:chExt cx="1281769" cy="226381"/>
          </a:xfrm>
        </p:grpSpPr>
        <p:sp>
          <p:nvSpPr>
            <p:cNvPr id="24" name="Freeform 24"/>
            <p:cNvSpPr/>
            <p:nvPr/>
          </p:nvSpPr>
          <p:spPr>
            <a:xfrm>
              <a:off x="0" y="0"/>
              <a:ext cx="1281769" cy="169231"/>
            </a:xfrm>
            <a:custGeom>
              <a:avLst/>
              <a:gdLst/>
              <a:ahLst/>
              <a:cxnLst/>
              <a:rect l="l" t="t" r="r" b="b"/>
              <a:pathLst>
                <a:path w="1281769" h="169231">
                  <a:moveTo>
                    <a:pt x="6672" y="0"/>
                  </a:moveTo>
                  <a:lnTo>
                    <a:pt x="1275098" y="0"/>
                  </a:lnTo>
                  <a:cubicBezTo>
                    <a:pt x="1278782" y="0"/>
                    <a:pt x="1281769" y="2987"/>
                    <a:pt x="1281769" y="6672"/>
                  </a:cubicBezTo>
                  <a:lnTo>
                    <a:pt x="1281769" y="162560"/>
                  </a:lnTo>
                  <a:cubicBezTo>
                    <a:pt x="1281769" y="166244"/>
                    <a:pt x="1278782" y="169231"/>
                    <a:pt x="1275098" y="169231"/>
                  </a:cubicBezTo>
                  <a:lnTo>
                    <a:pt x="6672" y="169231"/>
                  </a:lnTo>
                  <a:cubicBezTo>
                    <a:pt x="2987" y="169231"/>
                    <a:pt x="0" y="166244"/>
                    <a:pt x="0" y="162560"/>
                  </a:cubicBezTo>
                  <a:lnTo>
                    <a:pt x="0" y="6672"/>
                  </a:lnTo>
                  <a:cubicBezTo>
                    <a:pt x="0" y="2987"/>
                    <a:pt x="2987" y="0"/>
                    <a:pt x="6672" y="0"/>
                  </a:cubicBezTo>
                  <a:close/>
                </a:path>
              </a:pathLst>
            </a:custGeom>
            <a:solidFill>
              <a:srgbClr val="D9D9D9"/>
            </a:solidFill>
            <a:ln w="38100" cap="sq">
              <a:solidFill>
                <a:srgbClr val="1B56E8"/>
              </a:solidFill>
              <a:prstDash val="solid"/>
              <a:miter/>
            </a:ln>
          </p:spPr>
          <p:txBody>
            <a:bodyPr/>
            <a:lstStyle/>
            <a:p>
              <a:endParaRPr lang="lv-LV"/>
            </a:p>
          </p:txBody>
        </p:sp>
        <p:sp>
          <p:nvSpPr>
            <p:cNvPr id="25" name="TextBox 25"/>
            <p:cNvSpPr txBox="1"/>
            <p:nvPr/>
          </p:nvSpPr>
          <p:spPr>
            <a:xfrm>
              <a:off x="0" y="-57150"/>
              <a:ext cx="1281769" cy="226381"/>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grpSp>
        <p:nvGrpSpPr>
          <p:cNvPr id="26" name="Group 26"/>
          <p:cNvGrpSpPr/>
          <p:nvPr/>
        </p:nvGrpSpPr>
        <p:grpSpPr>
          <a:xfrm>
            <a:off x="584200" y="4442308"/>
            <a:ext cx="3161413" cy="657767"/>
            <a:chOff x="0" y="-57150"/>
            <a:chExt cx="1047599" cy="217964"/>
          </a:xfrm>
        </p:grpSpPr>
        <p:sp>
          <p:nvSpPr>
            <p:cNvPr id="27" name="Freeform 27"/>
            <p:cNvSpPr/>
            <p:nvPr/>
          </p:nvSpPr>
          <p:spPr>
            <a:xfrm>
              <a:off x="0" y="0"/>
              <a:ext cx="1047599" cy="160814"/>
            </a:xfrm>
            <a:custGeom>
              <a:avLst/>
              <a:gdLst/>
              <a:ahLst/>
              <a:cxnLst/>
              <a:rect l="l" t="t" r="r" b="b"/>
              <a:pathLst>
                <a:path w="1047599" h="160814">
                  <a:moveTo>
                    <a:pt x="8163" y="0"/>
                  </a:moveTo>
                  <a:lnTo>
                    <a:pt x="1039436" y="0"/>
                  </a:lnTo>
                  <a:cubicBezTo>
                    <a:pt x="1043944" y="0"/>
                    <a:pt x="1047599" y="3655"/>
                    <a:pt x="1047599" y="8163"/>
                  </a:cubicBezTo>
                  <a:lnTo>
                    <a:pt x="1047599" y="152652"/>
                  </a:lnTo>
                  <a:cubicBezTo>
                    <a:pt x="1047599" y="157160"/>
                    <a:pt x="1043944" y="160814"/>
                    <a:pt x="1039436" y="160814"/>
                  </a:cubicBezTo>
                  <a:lnTo>
                    <a:pt x="8163" y="160814"/>
                  </a:lnTo>
                  <a:cubicBezTo>
                    <a:pt x="3655" y="160814"/>
                    <a:pt x="0" y="157160"/>
                    <a:pt x="0" y="152652"/>
                  </a:cubicBezTo>
                  <a:lnTo>
                    <a:pt x="0" y="8163"/>
                  </a:lnTo>
                  <a:cubicBezTo>
                    <a:pt x="0" y="3655"/>
                    <a:pt x="3655" y="0"/>
                    <a:pt x="8163" y="0"/>
                  </a:cubicBezTo>
                  <a:close/>
                </a:path>
              </a:pathLst>
            </a:custGeom>
            <a:solidFill>
              <a:srgbClr val="D9D9D9"/>
            </a:solidFill>
            <a:ln w="38100" cap="sq">
              <a:solidFill>
                <a:srgbClr val="1B56E8"/>
              </a:solidFill>
              <a:prstDash val="solid"/>
              <a:miter/>
            </a:ln>
          </p:spPr>
          <p:txBody>
            <a:bodyPr/>
            <a:lstStyle/>
            <a:p>
              <a:endParaRPr lang="lv-LV"/>
            </a:p>
          </p:txBody>
        </p:sp>
        <p:sp>
          <p:nvSpPr>
            <p:cNvPr id="28" name="TextBox 28"/>
            <p:cNvSpPr txBox="1"/>
            <p:nvPr/>
          </p:nvSpPr>
          <p:spPr>
            <a:xfrm>
              <a:off x="0" y="-57150"/>
              <a:ext cx="1047599" cy="217964"/>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grpSp>
        <p:nvGrpSpPr>
          <p:cNvPr id="29" name="Group 29"/>
          <p:cNvGrpSpPr/>
          <p:nvPr/>
        </p:nvGrpSpPr>
        <p:grpSpPr>
          <a:xfrm>
            <a:off x="3848481" y="4442308"/>
            <a:ext cx="3671371" cy="657767"/>
            <a:chOff x="0" y="-57150"/>
            <a:chExt cx="1216584" cy="217964"/>
          </a:xfrm>
        </p:grpSpPr>
        <p:sp>
          <p:nvSpPr>
            <p:cNvPr id="30" name="Freeform 30"/>
            <p:cNvSpPr/>
            <p:nvPr/>
          </p:nvSpPr>
          <p:spPr>
            <a:xfrm>
              <a:off x="0" y="0"/>
              <a:ext cx="1216584" cy="160814"/>
            </a:xfrm>
            <a:custGeom>
              <a:avLst/>
              <a:gdLst/>
              <a:ahLst/>
              <a:cxnLst/>
              <a:rect l="l" t="t" r="r" b="b"/>
              <a:pathLst>
                <a:path w="1216584" h="160814">
                  <a:moveTo>
                    <a:pt x="7029" y="0"/>
                  </a:moveTo>
                  <a:lnTo>
                    <a:pt x="1209555" y="0"/>
                  </a:lnTo>
                  <a:cubicBezTo>
                    <a:pt x="1211419" y="0"/>
                    <a:pt x="1213207" y="741"/>
                    <a:pt x="1214525" y="2059"/>
                  </a:cubicBezTo>
                  <a:cubicBezTo>
                    <a:pt x="1215844" y="3377"/>
                    <a:pt x="1216584" y="5165"/>
                    <a:pt x="1216584" y="7029"/>
                  </a:cubicBezTo>
                  <a:lnTo>
                    <a:pt x="1216584" y="153785"/>
                  </a:lnTo>
                  <a:cubicBezTo>
                    <a:pt x="1216584" y="157667"/>
                    <a:pt x="1213437" y="160814"/>
                    <a:pt x="1209555" y="160814"/>
                  </a:cubicBezTo>
                  <a:lnTo>
                    <a:pt x="7029" y="160814"/>
                  </a:lnTo>
                  <a:cubicBezTo>
                    <a:pt x="3147" y="160814"/>
                    <a:pt x="0" y="157667"/>
                    <a:pt x="0" y="153785"/>
                  </a:cubicBezTo>
                  <a:lnTo>
                    <a:pt x="0" y="7029"/>
                  </a:lnTo>
                  <a:cubicBezTo>
                    <a:pt x="0" y="3147"/>
                    <a:pt x="3147" y="0"/>
                    <a:pt x="7029" y="0"/>
                  </a:cubicBezTo>
                  <a:close/>
                </a:path>
              </a:pathLst>
            </a:custGeom>
            <a:solidFill>
              <a:srgbClr val="D9D9D9"/>
            </a:solidFill>
            <a:ln w="38100" cap="sq">
              <a:solidFill>
                <a:srgbClr val="1B56E8"/>
              </a:solidFill>
              <a:prstDash val="solid"/>
              <a:miter/>
            </a:ln>
          </p:spPr>
          <p:txBody>
            <a:bodyPr/>
            <a:lstStyle/>
            <a:p>
              <a:endParaRPr lang="lv-LV"/>
            </a:p>
          </p:txBody>
        </p:sp>
        <p:sp>
          <p:nvSpPr>
            <p:cNvPr id="31" name="TextBox 31"/>
            <p:cNvSpPr txBox="1"/>
            <p:nvPr/>
          </p:nvSpPr>
          <p:spPr>
            <a:xfrm>
              <a:off x="0" y="-57150"/>
              <a:ext cx="1216584" cy="217964"/>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grpSp>
        <p:nvGrpSpPr>
          <p:cNvPr id="32" name="Group 32"/>
          <p:cNvGrpSpPr/>
          <p:nvPr/>
        </p:nvGrpSpPr>
        <p:grpSpPr>
          <a:xfrm>
            <a:off x="7626541" y="4442308"/>
            <a:ext cx="3868084" cy="657767"/>
            <a:chOff x="0" y="-57150"/>
            <a:chExt cx="1281769" cy="217964"/>
          </a:xfrm>
        </p:grpSpPr>
        <p:sp>
          <p:nvSpPr>
            <p:cNvPr id="33" name="Freeform 33"/>
            <p:cNvSpPr/>
            <p:nvPr/>
          </p:nvSpPr>
          <p:spPr>
            <a:xfrm>
              <a:off x="0" y="0"/>
              <a:ext cx="1281769" cy="160814"/>
            </a:xfrm>
            <a:custGeom>
              <a:avLst/>
              <a:gdLst/>
              <a:ahLst/>
              <a:cxnLst/>
              <a:rect l="l" t="t" r="r" b="b"/>
              <a:pathLst>
                <a:path w="1281769" h="160814">
                  <a:moveTo>
                    <a:pt x="6672" y="0"/>
                  </a:moveTo>
                  <a:lnTo>
                    <a:pt x="1275098" y="0"/>
                  </a:lnTo>
                  <a:cubicBezTo>
                    <a:pt x="1278782" y="0"/>
                    <a:pt x="1281769" y="2987"/>
                    <a:pt x="1281769" y="6672"/>
                  </a:cubicBezTo>
                  <a:lnTo>
                    <a:pt x="1281769" y="154143"/>
                  </a:lnTo>
                  <a:cubicBezTo>
                    <a:pt x="1281769" y="157827"/>
                    <a:pt x="1278782" y="160814"/>
                    <a:pt x="1275098" y="160814"/>
                  </a:cubicBezTo>
                  <a:lnTo>
                    <a:pt x="6672" y="160814"/>
                  </a:lnTo>
                  <a:cubicBezTo>
                    <a:pt x="2987" y="160814"/>
                    <a:pt x="0" y="157827"/>
                    <a:pt x="0" y="154143"/>
                  </a:cubicBezTo>
                  <a:lnTo>
                    <a:pt x="0" y="6672"/>
                  </a:lnTo>
                  <a:cubicBezTo>
                    <a:pt x="0" y="2987"/>
                    <a:pt x="2987" y="0"/>
                    <a:pt x="6672" y="0"/>
                  </a:cubicBezTo>
                  <a:close/>
                </a:path>
              </a:pathLst>
            </a:custGeom>
            <a:solidFill>
              <a:srgbClr val="D9D9D9"/>
            </a:solidFill>
            <a:ln w="38100" cap="sq">
              <a:solidFill>
                <a:srgbClr val="1B56E8"/>
              </a:solidFill>
              <a:prstDash val="solid"/>
              <a:miter/>
            </a:ln>
          </p:spPr>
          <p:txBody>
            <a:bodyPr/>
            <a:lstStyle/>
            <a:p>
              <a:endParaRPr lang="lv-LV"/>
            </a:p>
          </p:txBody>
        </p:sp>
        <p:sp>
          <p:nvSpPr>
            <p:cNvPr id="34" name="TextBox 34"/>
            <p:cNvSpPr txBox="1"/>
            <p:nvPr/>
          </p:nvSpPr>
          <p:spPr>
            <a:xfrm>
              <a:off x="0" y="-57150"/>
              <a:ext cx="1281769" cy="217964"/>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grpSp>
        <p:nvGrpSpPr>
          <p:cNvPr id="35" name="Group 35"/>
          <p:cNvGrpSpPr/>
          <p:nvPr/>
        </p:nvGrpSpPr>
        <p:grpSpPr>
          <a:xfrm>
            <a:off x="3848481" y="2738319"/>
            <a:ext cx="3671371" cy="1838354"/>
            <a:chOff x="0" y="-57150"/>
            <a:chExt cx="1216584" cy="609176"/>
          </a:xfrm>
        </p:grpSpPr>
        <p:sp>
          <p:nvSpPr>
            <p:cNvPr id="36" name="Freeform 36"/>
            <p:cNvSpPr/>
            <p:nvPr/>
          </p:nvSpPr>
          <p:spPr>
            <a:xfrm>
              <a:off x="0" y="0"/>
              <a:ext cx="1216584" cy="552026"/>
            </a:xfrm>
            <a:custGeom>
              <a:avLst/>
              <a:gdLst/>
              <a:ahLst/>
              <a:cxnLst/>
              <a:rect l="l" t="t" r="r" b="b"/>
              <a:pathLst>
                <a:path w="1216584" h="552026">
                  <a:moveTo>
                    <a:pt x="7029" y="0"/>
                  </a:moveTo>
                  <a:lnTo>
                    <a:pt x="1209555" y="0"/>
                  </a:lnTo>
                  <a:cubicBezTo>
                    <a:pt x="1211419" y="0"/>
                    <a:pt x="1213207" y="741"/>
                    <a:pt x="1214525" y="2059"/>
                  </a:cubicBezTo>
                  <a:cubicBezTo>
                    <a:pt x="1215844" y="3377"/>
                    <a:pt x="1216584" y="5165"/>
                    <a:pt x="1216584" y="7029"/>
                  </a:cubicBezTo>
                  <a:lnTo>
                    <a:pt x="1216584" y="544997"/>
                  </a:lnTo>
                  <a:cubicBezTo>
                    <a:pt x="1216584" y="548879"/>
                    <a:pt x="1213437" y="552026"/>
                    <a:pt x="1209555" y="552026"/>
                  </a:cubicBezTo>
                  <a:lnTo>
                    <a:pt x="7029" y="552026"/>
                  </a:lnTo>
                  <a:cubicBezTo>
                    <a:pt x="3147" y="552026"/>
                    <a:pt x="0" y="548879"/>
                    <a:pt x="0" y="544997"/>
                  </a:cubicBezTo>
                  <a:lnTo>
                    <a:pt x="0" y="7029"/>
                  </a:lnTo>
                  <a:cubicBezTo>
                    <a:pt x="0" y="3147"/>
                    <a:pt x="3147" y="0"/>
                    <a:pt x="7029" y="0"/>
                  </a:cubicBezTo>
                  <a:close/>
                </a:path>
              </a:pathLst>
            </a:custGeom>
            <a:solidFill>
              <a:srgbClr val="D9D9D9"/>
            </a:solidFill>
            <a:ln w="38100" cap="sq">
              <a:solidFill>
                <a:srgbClr val="1B56E8"/>
              </a:solidFill>
              <a:prstDash val="solid"/>
              <a:miter/>
            </a:ln>
          </p:spPr>
          <p:txBody>
            <a:bodyPr/>
            <a:lstStyle/>
            <a:p>
              <a:endParaRPr lang="lv-LV"/>
            </a:p>
          </p:txBody>
        </p:sp>
        <p:sp>
          <p:nvSpPr>
            <p:cNvPr id="37" name="TextBox 37"/>
            <p:cNvSpPr txBox="1"/>
            <p:nvPr/>
          </p:nvSpPr>
          <p:spPr>
            <a:xfrm>
              <a:off x="0" y="-57150"/>
              <a:ext cx="1216584" cy="609176"/>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grpSp>
        <p:nvGrpSpPr>
          <p:cNvPr id="38" name="Group 38"/>
          <p:cNvGrpSpPr/>
          <p:nvPr/>
        </p:nvGrpSpPr>
        <p:grpSpPr>
          <a:xfrm>
            <a:off x="7638116" y="2744669"/>
            <a:ext cx="3868084" cy="1838354"/>
            <a:chOff x="0" y="-57150"/>
            <a:chExt cx="1281769" cy="609176"/>
          </a:xfrm>
        </p:grpSpPr>
        <p:sp>
          <p:nvSpPr>
            <p:cNvPr id="39" name="Freeform 39"/>
            <p:cNvSpPr/>
            <p:nvPr/>
          </p:nvSpPr>
          <p:spPr>
            <a:xfrm>
              <a:off x="0" y="0"/>
              <a:ext cx="1281769" cy="552026"/>
            </a:xfrm>
            <a:custGeom>
              <a:avLst/>
              <a:gdLst/>
              <a:ahLst/>
              <a:cxnLst/>
              <a:rect l="l" t="t" r="r" b="b"/>
              <a:pathLst>
                <a:path w="1281769" h="552026">
                  <a:moveTo>
                    <a:pt x="6672" y="0"/>
                  </a:moveTo>
                  <a:lnTo>
                    <a:pt x="1275098" y="0"/>
                  </a:lnTo>
                  <a:cubicBezTo>
                    <a:pt x="1278782" y="0"/>
                    <a:pt x="1281769" y="2987"/>
                    <a:pt x="1281769" y="6672"/>
                  </a:cubicBezTo>
                  <a:lnTo>
                    <a:pt x="1281769" y="545354"/>
                  </a:lnTo>
                  <a:cubicBezTo>
                    <a:pt x="1281769" y="549039"/>
                    <a:pt x="1278782" y="552026"/>
                    <a:pt x="1275098" y="552026"/>
                  </a:cubicBezTo>
                  <a:lnTo>
                    <a:pt x="6672" y="552026"/>
                  </a:lnTo>
                  <a:cubicBezTo>
                    <a:pt x="2987" y="552026"/>
                    <a:pt x="0" y="549039"/>
                    <a:pt x="0" y="545354"/>
                  </a:cubicBezTo>
                  <a:lnTo>
                    <a:pt x="0" y="6672"/>
                  </a:lnTo>
                  <a:cubicBezTo>
                    <a:pt x="0" y="2987"/>
                    <a:pt x="2987" y="0"/>
                    <a:pt x="6672" y="0"/>
                  </a:cubicBezTo>
                  <a:close/>
                </a:path>
              </a:pathLst>
            </a:custGeom>
            <a:solidFill>
              <a:srgbClr val="D9D9D9"/>
            </a:solidFill>
            <a:ln w="38100" cap="sq">
              <a:solidFill>
                <a:srgbClr val="1B56E8"/>
              </a:solidFill>
              <a:prstDash val="solid"/>
              <a:miter/>
            </a:ln>
          </p:spPr>
          <p:txBody>
            <a:bodyPr/>
            <a:lstStyle/>
            <a:p>
              <a:endParaRPr lang="lv-LV"/>
            </a:p>
          </p:txBody>
        </p:sp>
        <p:sp>
          <p:nvSpPr>
            <p:cNvPr id="40" name="TextBox 40"/>
            <p:cNvSpPr txBox="1"/>
            <p:nvPr/>
          </p:nvSpPr>
          <p:spPr>
            <a:xfrm>
              <a:off x="0" y="-57150"/>
              <a:ext cx="1281769" cy="609176"/>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grpSp>
        <p:nvGrpSpPr>
          <p:cNvPr id="41" name="Group 41"/>
          <p:cNvGrpSpPr/>
          <p:nvPr/>
        </p:nvGrpSpPr>
        <p:grpSpPr>
          <a:xfrm>
            <a:off x="584200" y="4965709"/>
            <a:ext cx="3161413" cy="823642"/>
            <a:chOff x="0" y="-57150"/>
            <a:chExt cx="1047599" cy="272931"/>
          </a:xfrm>
        </p:grpSpPr>
        <p:sp>
          <p:nvSpPr>
            <p:cNvPr id="42" name="Freeform 42"/>
            <p:cNvSpPr/>
            <p:nvPr/>
          </p:nvSpPr>
          <p:spPr>
            <a:xfrm>
              <a:off x="0" y="0"/>
              <a:ext cx="1047599" cy="215781"/>
            </a:xfrm>
            <a:custGeom>
              <a:avLst/>
              <a:gdLst/>
              <a:ahLst/>
              <a:cxnLst/>
              <a:rect l="l" t="t" r="r" b="b"/>
              <a:pathLst>
                <a:path w="1047599" h="215781">
                  <a:moveTo>
                    <a:pt x="8163" y="0"/>
                  </a:moveTo>
                  <a:lnTo>
                    <a:pt x="1039436" y="0"/>
                  </a:lnTo>
                  <a:cubicBezTo>
                    <a:pt x="1043944" y="0"/>
                    <a:pt x="1047599" y="3655"/>
                    <a:pt x="1047599" y="8163"/>
                  </a:cubicBezTo>
                  <a:lnTo>
                    <a:pt x="1047599" y="207618"/>
                  </a:lnTo>
                  <a:cubicBezTo>
                    <a:pt x="1047599" y="212126"/>
                    <a:pt x="1043944" y="215781"/>
                    <a:pt x="1039436" y="215781"/>
                  </a:cubicBezTo>
                  <a:lnTo>
                    <a:pt x="8163" y="215781"/>
                  </a:lnTo>
                  <a:cubicBezTo>
                    <a:pt x="3655" y="215781"/>
                    <a:pt x="0" y="212126"/>
                    <a:pt x="0" y="207618"/>
                  </a:cubicBezTo>
                  <a:lnTo>
                    <a:pt x="0" y="8163"/>
                  </a:lnTo>
                  <a:cubicBezTo>
                    <a:pt x="0" y="3655"/>
                    <a:pt x="3655" y="0"/>
                    <a:pt x="8163" y="0"/>
                  </a:cubicBezTo>
                  <a:close/>
                </a:path>
              </a:pathLst>
            </a:custGeom>
            <a:solidFill>
              <a:srgbClr val="D9D9D9"/>
            </a:solidFill>
            <a:ln w="38100" cap="sq">
              <a:solidFill>
                <a:srgbClr val="1B56E8"/>
              </a:solidFill>
              <a:prstDash val="solid"/>
              <a:miter/>
            </a:ln>
          </p:spPr>
          <p:txBody>
            <a:bodyPr/>
            <a:lstStyle/>
            <a:p>
              <a:endParaRPr lang="lv-LV"/>
            </a:p>
          </p:txBody>
        </p:sp>
        <p:sp>
          <p:nvSpPr>
            <p:cNvPr id="43" name="TextBox 43"/>
            <p:cNvSpPr txBox="1"/>
            <p:nvPr/>
          </p:nvSpPr>
          <p:spPr>
            <a:xfrm>
              <a:off x="0" y="-57150"/>
              <a:ext cx="1047599" cy="272931"/>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grpSp>
        <p:nvGrpSpPr>
          <p:cNvPr id="44" name="Group 44"/>
          <p:cNvGrpSpPr/>
          <p:nvPr/>
        </p:nvGrpSpPr>
        <p:grpSpPr>
          <a:xfrm>
            <a:off x="3848481" y="4965709"/>
            <a:ext cx="3671371" cy="823642"/>
            <a:chOff x="0" y="-57150"/>
            <a:chExt cx="1216584" cy="272931"/>
          </a:xfrm>
        </p:grpSpPr>
        <p:sp>
          <p:nvSpPr>
            <p:cNvPr id="45" name="Freeform 45"/>
            <p:cNvSpPr/>
            <p:nvPr/>
          </p:nvSpPr>
          <p:spPr>
            <a:xfrm>
              <a:off x="0" y="0"/>
              <a:ext cx="1216584" cy="215781"/>
            </a:xfrm>
            <a:custGeom>
              <a:avLst/>
              <a:gdLst/>
              <a:ahLst/>
              <a:cxnLst/>
              <a:rect l="l" t="t" r="r" b="b"/>
              <a:pathLst>
                <a:path w="1216584" h="215781">
                  <a:moveTo>
                    <a:pt x="7029" y="0"/>
                  </a:moveTo>
                  <a:lnTo>
                    <a:pt x="1209555" y="0"/>
                  </a:lnTo>
                  <a:cubicBezTo>
                    <a:pt x="1211419" y="0"/>
                    <a:pt x="1213207" y="741"/>
                    <a:pt x="1214525" y="2059"/>
                  </a:cubicBezTo>
                  <a:cubicBezTo>
                    <a:pt x="1215844" y="3377"/>
                    <a:pt x="1216584" y="5165"/>
                    <a:pt x="1216584" y="7029"/>
                  </a:cubicBezTo>
                  <a:lnTo>
                    <a:pt x="1216584" y="208752"/>
                  </a:lnTo>
                  <a:cubicBezTo>
                    <a:pt x="1216584" y="212634"/>
                    <a:pt x="1213437" y="215781"/>
                    <a:pt x="1209555" y="215781"/>
                  </a:cubicBezTo>
                  <a:lnTo>
                    <a:pt x="7029" y="215781"/>
                  </a:lnTo>
                  <a:cubicBezTo>
                    <a:pt x="3147" y="215781"/>
                    <a:pt x="0" y="212634"/>
                    <a:pt x="0" y="208752"/>
                  </a:cubicBezTo>
                  <a:lnTo>
                    <a:pt x="0" y="7029"/>
                  </a:lnTo>
                  <a:cubicBezTo>
                    <a:pt x="0" y="3147"/>
                    <a:pt x="3147" y="0"/>
                    <a:pt x="7029" y="0"/>
                  </a:cubicBezTo>
                  <a:close/>
                </a:path>
              </a:pathLst>
            </a:custGeom>
            <a:solidFill>
              <a:srgbClr val="D9D9D9"/>
            </a:solidFill>
            <a:ln w="38100" cap="sq">
              <a:solidFill>
                <a:srgbClr val="1B56E8"/>
              </a:solidFill>
              <a:prstDash val="solid"/>
              <a:miter/>
            </a:ln>
          </p:spPr>
          <p:txBody>
            <a:bodyPr/>
            <a:lstStyle/>
            <a:p>
              <a:endParaRPr lang="lv-LV"/>
            </a:p>
          </p:txBody>
        </p:sp>
        <p:sp>
          <p:nvSpPr>
            <p:cNvPr id="46" name="TextBox 46"/>
            <p:cNvSpPr txBox="1"/>
            <p:nvPr/>
          </p:nvSpPr>
          <p:spPr>
            <a:xfrm>
              <a:off x="0" y="-57150"/>
              <a:ext cx="1216584" cy="272931"/>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grpSp>
        <p:nvGrpSpPr>
          <p:cNvPr id="47" name="Group 47"/>
          <p:cNvGrpSpPr/>
          <p:nvPr/>
        </p:nvGrpSpPr>
        <p:grpSpPr>
          <a:xfrm>
            <a:off x="7638116" y="4965709"/>
            <a:ext cx="3868084" cy="823642"/>
            <a:chOff x="0" y="-57150"/>
            <a:chExt cx="1281769" cy="272931"/>
          </a:xfrm>
        </p:grpSpPr>
        <p:sp>
          <p:nvSpPr>
            <p:cNvPr id="48" name="Freeform 48"/>
            <p:cNvSpPr/>
            <p:nvPr/>
          </p:nvSpPr>
          <p:spPr>
            <a:xfrm>
              <a:off x="0" y="0"/>
              <a:ext cx="1281769" cy="215781"/>
            </a:xfrm>
            <a:custGeom>
              <a:avLst/>
              <a:gdLst/>
              <a:ahLst/>
              <a:cxnLst/>
              <a:rect l="l" t="t" r="r" b="b"/>
              <a:pathLst>
                <a:path w="1281769" h="215781">
                  <a:moveTo>
                    <a:pt x="6672" y="0"/>
                  </a:moveTo>
                  <a:lnTo>
                    <a:pt x="1275098" y="0"/>
                  </a:lnTo>
                  <a:cubicBezTo>
                    <a:pt x="1278782" y="0"/>
                    <a:pt x="1281769" y="2987"/>
                    <a:pt x="1281769" y="6672"/>
                  </a:cubicBezTo>
                  <a:lnTo>
                    <a:pt x="1281769" y="209109"/>
                  </a:lnTo>
                  <a:cubicBezTo>
                    <a:pt x="1281769" y="212794"/>
                    <a:pt x="1278782" y="215781"/>
                    <a:pt x="1275098" y="215781"/>
                  </a:cubicBezTo>
                  <a:lnTo>
                    <a:pt x="6672" y="215781"/>
                  </a:lnTo>
                  <a:cubicBezTo>
                    <a:pt x="2987" y="215781"/>
                    <a:pt x="0" y="212794"/>
                    <a:pt x="0" y="209109"/>
                  </a:cubicBezTo>
                  <a:lnTo>
                    <a:pt x="0" y="6672"/>
                  </a:lnTo>
                  <a:cubicBezTo>
                    <a:pt x="0" y="2987"/>
                    <a:pt x="2987" y="0"/>
                    <a:pt x="6672" y="0"/>
                  </a:cubicBezTo>
                  <a:close/>
                </a:path>
              </a:pathLst>
            </a:custGeom>
            <a:solidFill>
              <a:srgbClr val="D9D9D9"/>
            </a:solidFill>
            <a:ln w="38100" cap="sq">
              <a:solidFill>
                <a:srgbClr val="1B56E8"/>
              </a:solidFill>
              <a:prstDash val="solid"/>
              <a:miter/>
            </a:ln>
          </p:spPr>
          <p:txBody>
            <a:bodyPr/>
            <a:lstStyle/>
            <a:p>
              <a:endParaRPr lang="lv-LV"/>
            </a:p>
          </p:txBody>
        </p:sp>
        <p:sp>
          <p:nvSpPr>
            <p:cNvPr id="49" name="TextBox 49"/>
            <p:cNvSpPr txBox="1"/>
            <p:nvPr/>
          </p:nvSpPr>
          <p:spPr>
            <a:xfrm>
              <a:off x="0" y="-57150"/>
              <a:ext cx="1281769" cy="272931"/>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sp>
        <p:nvSpPr>
          <p:cNvPr id="50" name="TextBox 50"/>
          <p:cNvSpPr txBox="1"/>
          <p:nvPr/>
        </p:nvSpPr>
        <p:spPr>
          <a:xfrm>
            <a:off x="1383053" y="237777"/>
            <a:ext cx="9554239" cy="5493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600"/>
              </a:lnSpc>
              <a:spcBef>
                <a:spcPct val="0"/>
              </a:spcBef>
            </a:pPr>
            <a:r>
              <a:rPr lang="en-US" sz="3300" b="1" spc="167">
                <a:solidFill>
                  <a:srgbClr val="0AC380"/>
                </a:solidFill>
                <a:latin typeface="Roboto Bold"/>
                <a:ea typeface="Roboto Bold"/>
                <a:cs typeface="Roboto Bold"/>
                <a:sym typeface="Roboto Bold"/>
              </a:rPr>
              <a:t>ATBALSTS PROCESU DIGITALIZĀCIJAI LIAA</a:t>
            </a:r>
            <a:endParaRPr lang="en-US" sz="3300" b="1" spc="167">
              <a:solidFill>
                <a:srgbClr val="0AC380"/>
              </a:solidFill>
              <a:latin typeface="Roboto Bold"/>
              <a:ea typeface="Roboto Bold"/>
              <a:cs typeface="Roboto Bold"/>
            </a:endParaRPr>
          </a:p>
        </p:txBody>
      </p:sp>
      <p:sp>
        <p:nvSpPr>
          <p:cNvPr id="51" name="TextBox 51"/>
          <p:cNvSpPr txBox="1"/>
          <p:nvPr/>
        </p:nvSpPr>
        <p:spPr>
          <a:xfrm>
            <a:off x="847413" y="1144599"/>
            <a:ext cx="4364964" cy="281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1666">
                <a:solidFill>
                  <a:srgbClr val="000000"/>
                </a:solidFill>
                <a:latin typeface="Roboto Bold"/>
                <a:ea typeface="Roboto Bold"/>
                <a:cs typeface="Roboto Bold"/>
                <a:sym typeface="Roboto Bold"/>
              </a:rPr>
              <a:t>Kopējais pieejamais finansējums 37,5 milj. eir</a:t>
            </a:r>
          </a:p>
        </p:txBody>
      </p:sp>
      <p:sp>
        <p:nvSpPr>
          <p:cNvPr id="52" name="TextBox 52"/>
          <p:cNvSpPr txBox="1"/>
          <p:nvPr/>
        </p:nvSpPr>
        <p:spPr>
          <a:xfrm>
            <a:off x="1383053" y="1805066"/>
            <a:ext cx="1565341" cy="281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1666">
                <a:solidFill>
                  <a:srgbClr val="000000"/>
                </a:solidFill>
                <a:latin typeface="Roboto Bold"/>
                <a:ea typeface="Roboto Bold"/>
                <a:cs typeface="Roboto Bold"/>
                <a:sym typeface="Roboto Bold"/>
              </a:rPr>
              <a:t>Atbalsta apmērs</a:t>
            </a:r>
          </a:p>
        </p:txBody>
      </p:sp>
      <p:sp>
        <p:nvSpPr>
          <p:cNvPr id="55" name="TextBox 55"/>
          <p:cNvSpPr txBox="1"/>
          <p:nvPr/>
        </p:nvSpPr>
        <p:spPr>
          <a:xfrm>
            <a:off x="0" y="2470727"/>
            <a:ext cx="4394707" cy="281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1666">
                <a:solidFill>
                  <a:srgbClr val="000000"/>
                </a:solidFill>
                <a:latin typeface="Roboto Bold"/>
                <a:ea typeface="Roboto Bold"/>
                <a:cs typeface="Roboto Bold"/>
                <a:sym typeface="Roboto Bold"/>
              </a:rPr>
              <a:t>Atbalsta intensitāte</a:t>
            </a:r>
          </a:p>
        </p:txBody>
      </p:sp>
      <p:sp>
        <p:nvSpPr>
          <p:cNvPr id="56" name="TextBox 56"/>
          <p:cNvSpPr txBox="1"/>
          <p:nvPr/>
        </p:nvSpPr>
        <p:spPr>
          <a:xfrm>
            <a:off x="0" y="3577607"/>
            <a:ext cx="4394707" cy="281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1666">
                <a:solidFill>
                  <a:srgbClr val="000000"/>
                </a:solidFill>
                <a:latin typeface="Roboto Bold"/>
                <a:ea typeface="Roboto Bold"/>
                <a:cs typeface="Roboto Bold"/>
                <a:sym typeface="Roboto Bold"/>
              </a:rPr>
              <a:t>Atbalsta saņēmēji</a:t>
            </a:r>
          </a:p>
        </p:txBody>
      </p:sp>
      <p:sp>
        <p:nvSpPr>
          <p:cNvPr id="57" name="TextBox 57"/>
          <p:cNvSpPr txBox="1"/>
          <p:nvPr/>
        </p:nvSpPr>
        <p:spPr>
          <a:xfrm>
            <a:off x="0" y="4678858"/>
            <a:ext cx="4394707" cy="281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1666">
                <a:solidFill>
                  <a:srgbClr val="000000"/>
                </a:solidFill>
                <a:latin typeface="Roboto Bold"/>
                <a:ea typeface="Roboto Bold"/>
                <a:cs typeface="Roboto Bold"/>
                <a:sym typeface="Roboto Bold"/>
              </a:rPr>
              <a:t>Atbalsts saskaņā ar </a:t>
            </a:r>
          </a:p>
        </p:txBody>
      </p:sp>
      <p:sp>
        <p:nvSpPr>
          <p:cNvPr id="58" name="TextBox 58"/>
          <p:cNvSpPr txBox="1"/>
          <p:nvPr/>
        </p:nvSpPr>
        <p:spPr>
          <a:xfrm>
            <a:off x="-32448" y="5161080"/>
            <a:ext cx="4394707" cy="5736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1666">
                <a:solidFill>
                  <a:srgbClr val="000000"/>
                </a:solidFill>
                <a:latin typeface="Roboto Bold"/>
                <a:ea typeface="Roboto Bold"/>
                <a:cs typeface="Roboto Bold"/>
                <a:sym typeface="Roboto Bold"/>
              </a:rPr>
              <a:t>Atbalstāmo darbību </a:t>
            </a:r>
          </a:p>
          <a:p>
            <a:pPr algn="ctr">
              <a:lnSpc>
                <a:spcPts val="2333"/>
              </a:lnSpc>
            </a:pPr>
            <a:r>
              <a:rPr lang="en-US" sz="1666">
                <a:solidFill>
                  <a:srgbClr val="000000"/>
                </a:solidFill>
                <a:latin typeface="Roboto Bold"/>
                <a:ea typeface="Roboto Bold"/>
                <a:cs typeface="Roboto Bold"/>
                <a:sym typeface="Roboto Bold"/>
              </a:rPr>
              <a:t>īstenošanas laiks</a:t>
            </a:r>
          </a:p>
        </p:txBody>
      </p:sp>
      <p:sp>
        <p:nvSpPr>
          <p:cNvPr id="59" name="TextBox 59"/>
          <p:cNvSpPr txBox="1"/>
          <p:nvPr/>
        </p:nvSpPr>
        <p:spPr>
          <a:xfrm>
            <a:off x="3419210" y="2495295"/>
            <a:ext cx="4394707" cy="281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1666">
                <a:solidFill>
                  <a:srgbClr val="000000"/>
                </a:solidFill>
                <a:latin typeface="Roboto Bold"/>
                <a:ea typeface="Roboto Bold"/>
                <a:cs typeface="Roboto Bold"/>
                <a:sym typeface="Roboto Bold"/>
              </a:rPr>
              <a:t>100%</a:t>
            </a:r>
          </a:p>
        </p:txBody>
      </p:sp>
      <p:sp>
        <p:nvSpPr>
          <p:cNvPr id="60" name="TextBox 60"/>
          <p:cNvSpPr txBox="1"/>
          <p:nvPr/>
        </p:nvSpPr>
        <p:spPr>
          <a:xfrm>
            <a:off x="7459597" y="2498177"/>
            <a:ext cx="4394707" cy="281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1666">
                <a:solidFill>
                  <a:srgbClr val="000000"/>
                </a:solidFill>
                <a:latin typeface="Roboto Bold"/>
                <a:ea typeface="Roboto Bold"/>
                <a:cs typeface="Roboto Bold"/>
                <a:sym typeface="Roboto Bold"/>
              </a:rPr>
              <a:t>30-60%</a:t>
            </a:r>
          </a:p>
        </p:txBody>
      </p:sp>
      <p:sp>
        <p:nvSpPr>
          <p:cNvPr id="61" name="TextBox 61"/>
          <p:cNvSpPr txBox="1"/>
          <p:nvPr/>
        </p:nvSpPr>
        <p:spPr>
          <a:xfrm>
            <a:off x="3917582" y="2926520"/>
            <a:ext cx="3442109" cy="15955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pPr>
            <a:r>
              <a:rPr lang="en-US" sz="1467">
                <a:solidFill>
                  <a:srgbClr val="000000"/>
                </a:solidFill>
                <a:latin typeface="Roboto"/>
                <a:ea typeface="Roboto"/>
                <a:cs typeface="Roboto"/>
                <a:sym typeface="Roboto"/>
              </a:rPr>
              <a:t>Komersanti (MVK un lielie), t.sk. individuālie komersanti, ārvalstu filiāles, kooperatīvās sabiedrības, zemnieku saimniecības, biedrības un nodibinājumi*, pētniecības organizācijas, valsts un pašvaldību kapitālsabiedrības​</a:t>
            </a:r>
          </a:p>
        </p:txBody>
      </p:sp>
      <p:sp>
        <p:nvSpPr>
          <p:cNvPr id="62" name="TextBox 62"/>
          <p:cNvSpPr txBox="1"/>
          <p:nvPr/>
        </p:nvSpPr>
        <p:spPr>
          <a:xfrm>
            <a:off x="3371009" y="4678858"/>
            <a:ext cx="4394707" cy="281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1666">
                <a:solidFill>
                  <a:srgbClr val="000000"/>
                </a:solidFill>
                <a:latin typeface="Roboto"/>
                <a:ea typeface="Roboto"/>
                <a:cs typeface="Roboto"/>
                <a:sym typeface="Roboto"/>
              </a:rPr>
              <a:t>De minimis</a:t>
            </a:r>
          </a:p>
        </p:txBody>
      </p:sp>
      <p:sp>
        <p:nvSpPr>
          <p:cNvPr id="63" name="TextBox 63"/>
          <p:cNvSpPr txBox="1"/>
          <p:nvPr/>
        </p:nvSpPr>
        <p:spPr>
          <a:xfrm>
            <a:off x="3360095" y="5322324"/>
            <a:ext cx="4394707" cy="281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1666">
                <a:solidFill>
                  <a:srgbClr val="000000"/>
                </a:solidFill>
                <a:latin typeface="Roboto"/>
                <a:ea typeface="Roboto"/>
                <a:cs typeface="Roboto"/>
                <a:sym typeface="Roboto"/>
              </a:rPr>
              <a:t>12 mēnešu laikā</a:t>
            </a:r>
          </a:p>
        </p:txBody>
      </p:sp>
      <p:sp>
        <p:nvSpPr>
          <p:cNvPr id="64" name="TextBox 64"/>
          <p:cNvSpPr txBox="1"/>
          <p:nvPr/>
        </p:nvSpPr>
        <p:spPr>
          <a:xfrm>
            <a:off x="7327393" y="4672508"/>
            <a:ext cx="4394707" cy="281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1666">
                <a:solidFill>
                  <a:srgbClr val="000000"/>
                </a:solidFill>
                <a:latin typeface="Roboto"/>
                <a:ea typeface="Roboto"/>
                <a:cs typeface="Roboto"/>
                <a:sym typeface="Roboto"/>
              </a:rPr>
              <a:t>Reģionālais atbalsts  vai de minimis</a:t>
            </a:r>
          </a:p>
        </p:txBody>
      </p:sp>
      <p:sp>
        <p:nvSpPr>
          <p:cNvPr id="65" name="TextBox 65"/>
          <p:cNvSpPr txBox="1"/>
          <p:nvPr/>
        </p:nvSpPr>
        <p:spPr>
          <a:xfrm>
            <a:off x="7425605" y="5329217"/>
            <a:ext cx="4394707" cy="281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1666">
                <a:solidFill>
                  <a:srgbClr val="000000"/>
                </a:solidFill>
                <a:latin typeface="Roboto"/>
                <a:ea typeface="Roboto"/>
                <a:cs typeface="Roboto"/>
                <a:sym typeface="Roboto"/>
              </a:rPr>
              <a:t>24 mēnešu laikā</a:t>
            </a:r>
          </a:p>
        </p:txBody>
      </p:sp>
      <p:sp>
        <p:nvSpPr>
          <p:cNvPr id="66" name="TextBox 66"/>
          <p:cNvSpPr txBox="1"/>
          <p:nvPr/>
        </p:nvSpPr>
        <p:spPr>
          <a:xfrm>
            <a:off x="622300" y="6168018"/>
            <a:ext cx="10671118" cy="4741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867"/>
              </a:lnSpc>
            </a:pPr>
            <a:r>
              <a:rPr lang="en-US" sz="1333">
                <a:solidFill>
                  <a:srgbClr val="000000"/>
                </a:solidFill>
                <a:latin typeface="Roboto"/>
                <a:ea typeface="Roboto"/>
                <a:cs typeface="Roboto"/>
                <a:sym typeface="Roboto"/>
              </a:rPr>
              <a:t>NB! Gala labuma guvējs var vienlaicīgi īstenot vairākus investīciju projektus, vienlaikus nepārsniedzot 9999 EUR un 100 000 EUR viena investīciju projekta ietvaros un ievērojot publisko iepirkumu jomas normatīvo aktu prasības.</a:t>
            </a:r>
          </a:p>
        </p:txBody>
      </p:sp>
      <p:sp>
        <p:nvSpPr>
          <p:cNvPr id="67" name="TextBox 67"/>
          <p:cNvSpPr txBox="1"/>
          <p:nvPr/>
        </p:nvSpPr>
        <p:spPr>
          <a:xfrm>
            <a:off x="7742102" y="2955906"/>
            <a:ext cx="3658693" cy="15955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pPr>
            <a:r>
              <a:rPr lang="en-US" sz="1467">
                <a:solidFill>
                  <a:srgbClr val="000000"/>
                </a:solidFill>
                <a:latin typeface="Roboto"/>
                <a:ea typeface="Roboto"/>
                <a:cs typeface="Roboto"/>
                <a:sym typeface="Roboto"/>
              </a:rPr>
              <a:t>Komersanti (MVK un lielie), t.sk. individuālie komersanti, ārvalstu filiāles, kooperatīvās sabiedrības, zemnieku saimniecības, biedrības un nodibinājumi*, pētniecības organizācijas, valsts un pašvaldību kapitālsabiedrības​</a:t>
            </a:r>
          </a:p>
        </p:txBody>
      </p:sp>
      <p:sp>
        <p:nvSpPr>
          <p:cNvPr id="68" name="TextBox 68"/>
          <p:cNvSpPr txBox="1"/>
          <p:nvPr/>
        </p:nvSpPr>
        <p:spPr>
          <a:xfrm>
            <a:off x="598303" y="5835930"/>
            <a:ext cx="9024655" cy="24686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053"/>
              </a:lnSpc>
            </a:pPr>
            <a:r>
              <a:rPr lang="en-US" sz="1300">
                <a:solidFill>
                  <a:srgbClr val="000000"/>
                </a:solidFill>
                <a:latin typeface="Roboto"/>
                <a:ea typeface="Roboto"/>
                <a:cs typeface="Roboto"/>
                <a:sym typeface="Roboto"/>
              </a:rPr>
              <a:t>*</a:t>
            </a:r>
            <a:r>
              <a:rPr lang="en-US" sz="1300" err="1">
                <a:solidFill>
                  <a:srgbClr val="000000"/>
                </a:solidFill>
                <a:latin typeface="Roboto"/>
                <a:ea typeface="Roboto"/>
                <a:cs typeface="Roboto"/>
                <a:sym typeface="Roboto"/>
              </a:rPr>
              <a:t>biedrība</a:t>
            </a:r>
            <a:r>
              <a:rPr lang="en-US" sz="1300">
                <a:solidFill>
                  <a:srgbClr val="000000"/>
                </a:solidFill>
                <a:latin typeface="Roboto"/>
                <a:ea typeface="Roboto"/>
                <a:cs typeface="Roboto"/>
                <a:sym typeface="Roboto"/>
              </a:rPr>
              <a:t> un </a:t>
            </a:r>
            <a:r>
              <a:rPr lang="en-US" sz="1300" err="1">
                <a:solidFill>
                  <a:srgbClr val="000000"/>
                </a:solidFill>
                <a:latin typeface="Roboto"/>
                <a:ea typeface="Roboto"/>
                <a:cs typeface="Roboto"/>
                <a:sym typeface="Roboto"/>
              </a:rPr>
              <a:t>nodibinājums</a:t>
            </a:r>
            <a:r>
              <a:rPr lang="en-US" sz="1300">
                <a:solidFill>
                  <a:srgbClr val="000000"/>
                </a:solidFill>
                <a:latin typeface="Roboto"/>
                <a:ea typeface="Roboto"/>
                <a:cs typeface="Roboto"/>
                <a:sym typeface="Roboto"/>
              </a:rPr>
              <a:t>, kas </a:t>
            </a:r>
            <a:r>
              <a:rPr lang="en-US" sz="1300" err="1">
                <a:solidFill>
                  <a:srgbClr val="000000"/>
                </a:solidFill>
                <a:latin typeface="Roboto"/>
                <a:ea typeface="Roboto"/>
                <a:cs typeface="Roboto"/>
                <a:sym typeface="Roboto"/>
              </a:rPr>
              <a:t>apvieno</a:t>
            </a:r>
            <a:r>
              <a:rPr lang="en-US" sz="1300">
                <a:solidFill>
                  <a:srgbClr val="000000"/>
                </a:solidFill>
                <a:latin typeface="Roboto"/>
                <a:ea typeface="Roboto"/>
                <a:cs typeface="Roboto"/>
                <a:sym typeface="Roboto"/>
              </a:rPr>
              <a:t> </a:t>
            </a:r>
            <a:r>
              <a:rPr lang="en-US" sz="1300" err="1">
                <a:solidFill>
                  <a:srgbClr val="000000"/>
                </a:solidFill>
                <a:latin typeface="Roboto"/>
                <a:ea typeface="Roboto"/>
                <a:cs typeface="Roboto"/>
                <a:sym typeface="Roboto"/>
              </a:rPr>
              <a:t>vismaz</a:t>
            </a:r>
            <a:r>
              <a:rPr lang="en-US" sz="1300">
                <a:solidFill>
                  <a:srgbClr val="000000"/>
                </a:solidFill>
                <a:latin typeface="Roboto"/>
                <a:ea typeface="Roboto"/>
                <a:cs typeface="Roboto"/>
                <a:sym typeface="Roboto"/>
              </a:rPr>
              <a:t> </a:t>
            </a:r>
            <a:r>
              <a:rPr lang="en-US" sz="1300" err="1">
                <a:solidFill>
                  <a:srgbClr val="000000"/>
                </a:solidFill>
                <a:latin typeface="Roboto"/>
                <a:ea typeface="Roboto"/>
                <a:cs typeface="Roboto"/>
                <a:sym typeface="Roboto"/>
              </a:rPr>
              <a:t>trīs</a:t>
            </a:r>
            <a:r>
              <a:rPr lang="en-US" sz="1300">
                <a:solidFill>
                  <a:srgbClr val="000000"/>
                </a:solidFill>
                <a:latin typeface="Roboto"/>
                <a:ea typeface="Roboto"/>
                <a:cs typeface="Roboto"/>
                <a:sym typeface="Roboto"/>
              </a:rPr>
              <a:t> </a:t>
            </a:r>
            <a:r>
              <a:rPr lang="en-US" sz="1300" err="1">
                <a:solidFill>
                  <a:srgbClr val="000000"/>
                </a:solidFill>
                <a:latin typeface="Roboto"/>
                <a:ea typeface="Roboto"/>
                <a:cs typeface="Roboto"/>
                <a:sym typeface="Roboto"/>
              </a:rPr>
              <a:t>komersantus</a:t>
            </a:r>
            <a:r>
              <a:rPr lang="en-US" sz="1300">
                <a:solidFill>
                  <a:srgbClr val="000000"/>
                </a:solidFill>
                <a:latin typeface="Roboto"/>
                <a:ea typeface="Roboto"/>
                <a:cs typeface="Roboto"/>
                <a:sym typeface="Roboto"/>
              </a:rPr>
              <a:t> </a:t>
            </a:r>
            <a:r>
              <a:rPr lang="en-US" sz="1300" err="1">
                <a:solidFill>
                  <a:srgbClr val="000000"/>
                </a:solidFill>
                <a:latin typeface="Roboto"/>
                <a:ea typeface="Roboto"/>
                <a:cs typeface="Roboto"/>
                <a:sym typeface="Roboto"/>
              </a:rPr>
              <a:t>vai</a:t>
            </a:r>
            <a:r>
              <a:rPr lang="en-US" sz="1300">
                <a:solidFill>
                  <a:srgbClr val="000000"/>
                </a:solidFill>
                <a:latin typeface="Roboto"/>
                <a:ea typeface="Roboto"/>
                <a:cs typeface="Roboto"/>
                <a:sym typeface="Roboto"/>
              </a:rPr>
              <a:t> </a:t>
            </a:r>
            <a:r>
              <a:rPr lang="en-US" sz="1300" err="1">
                <a:solidFill>
                  <a:srgbClr val="000000"/>
                </a:solidFill>
                <a:latin typeface="Roboto"/>
                <a:ea typeface="Roboto"/>
                <a:cs typeface="Roboto"/>
                <a:sym typeface="Roboto"/>
              </a:rPr>
              <a:t>pārstāv</a:t>
            </a:r>
            <a:r>
              <a:rPr lang="en-US" sz="1300">
                <a:solidFill>
                  <a:srgbClr val="000000"/>
                </a:solidFill>
                <a:latin typeface="Roboto"/>
                <a:ea typeface="Roboto"/>
                <a:cs typeface="Roboto"/>
                <a:sym typeface="Roboto"/>
              </a:rPr>
              <a:t> to </a:t>
            </a:r>
            <a:r>
              <a:rPr lang="en-US" sz="1300" err="1">
                <a:solidFill>
                  <a:srgbClr val="000000"/>
                </a:solidFill>
                <a:latin typeface="Roboto"/>
                <a:ea typeface="Roboto"/>
                <a:cs typeface="Roboto"/>
                <a:sym typeface="Roboto"/>
              </a:rPr>
              <a:t>intereses</a:t>
            </a:r>
            <a:r>
              <a:rPr lang="en-US" sz="1300">
                <a:solidFill>
                  <a:srgbClr val="000000"/>
                </a:solidFill>
                <a:latin typeface="Roboto"/>
                <a:ea typeface="Roboto"/>
                <a:cs typeface="Roboto"/>
                <a:sym typeface="Roboto"/>
              </a:rPr>
              <a:t> </a:t>
            </a:r>
            <a:endParaRPr lang="en-US" sz="1300">
              <a:solidFill>
                <a:srgbClr val="000000"/>
              </a:solidFill>
              <a:latin typeface="Roboto"/>
              <a:ea typeface="Roboto"/>
              <a:cs typeface="Roboto"/>
            </a:endParaRPr>
          </a:p>
        </p:txBody>
      </p:sp>
      <p:grpSp>
        <p:nvGrpSpPr>
          <p:cNvPr id="72" name="Group 5">
            <a:extLst>
              <a:ext uri="{FF2B5EF4-FFF2-40B4-BE49-F238E27FC236}">
                <a16:creationId xmlns:a16="http://schemas.microsoft.com/office/drawing/2014/main" id="{BAD6F6A5-C4BF-F897-32CF-7A6052D34337}"/>
              </a:ext>
            </a:extLst>
          </p:cNvPr>
          <p:cNvGrpSpPr/>
          <p:nvPr/>
        </p:nvGrpSpPr>
        <p:grpSpPr>
          <a:xfrm>
            <a:off x="3845377" y="1413441"/>
            <a:ext cx="3661085" cy="924050"/>
            <a:chOff x="0" y="-57150"/>
            <a:chExt cx="1047599" cy="297924"/>
          </a:xfrm>
        </p:grpSpPr>
        <p:sp>
          <p:nvSpPr>
            <p:cNvPr id="73" name="Freeform 6">
              <a:extLst>
                <a:ext uri="{FF2B5EF4-FFF2-40B4-BE49-F238E27FC236}">
                  <a16:creationId xmlns:a16="http://schemas.microsoft.com/office/drawing/2014/main" id="{5A135590-189F-4DF6-1C61-64F9F3AA3174}"/>
                </a:ext>
              </a:extLst>
            </p:cNvPr>
            <p:cNvSpPr/>
            <p:nvPr/>
          </p:nvSpPr>
          <p:spPr>
            <a:xfrm>
              <a:off x="0" y="0"/>
              <a:ext cx="1047599" cy="240774"/>
            </a:xfrm>
            <a:custGeom>
              <a:avLst/>
              <a:gdLst/>
              <a:ahLst/>
              <a:cxnLst/>
              <a:rect l="l" t="t" r="r" b="b"/>
              <a:pathLst>
                <a:path w="1047599" h="240774">
                  <a:moveTo>
                    <a:pt x="8163" y="0"/>
                  </a:moveTo>
                  <a:lnTo>
                    <a:pt x="1039436" y="0"/>
                  </a:lnTo>
                  <a:cubicBezTo>
                    <a:pt x="1043944" y="0"/>
                    <a:pt x="1047599" y="3655"/>
                    <a:pt x="1047599" y="8163"/>
                  </a:cubicBezTo>
                  <a:lnTo>
                    <a:pt x="1047599" y="232611"/>
                  </a:lnTo>
                  <a:cubicBezTo>
                    <a:pt x="1047599" y="237119"/>
                    <a:pt x="1043944" y="240774"/>
                    <a:pt x="1039436" y="240774"/>
                  </a:cubicBezTo>
                  <a:lnTo>
                    <a:pt x="8163" y="240774"/>
                  </a:lnTo>
                  <a:cubicBezTo>
                    <a:pt x="3655" y="240774"/>
                    <a:pt x="0" y="237119"/>
                    <a:pt x="0" y="232611"/>
                  </a:cubicBezTo>
                  <a:lnTo>
                    <a:pt x="0" y="8163"/>
                  </a:lnTo>
                  <a:cubicBezTo>
                    <a:pt x="0" y="3655"/>
                    <a:pt x="3655" y="0"/>
                    <a:pt x="8163" y="0"/>
                  </a:cubicBezTo>
                  <a:close/>
                </a:path>
              </a:pathLst>
            </a:custGeom>
            <a:solidFill>
              <a:srgbClr val="D9D9D9"/>
            </a:solidFill>
            <a:ln w="57150" cap="sq">
              <a:solidFill>
                <a:srgbClr val="1B56E8"/>
              </a:solidFill>
              <a:prstDash val="solid"/>
              <a:miter/>
            </a:ln>
          </p:spPr>
          <p:txBody>
            <a:bodyPr/>
            <a:lstStyle/>
            <a:p>
              <a:endParaRPr lang="lv-LV"/>
            </a:p>
          </p:txBody>
        </p:sp>
        <p:sp>
          <p:nvSpPr>
            <p:cNvPr id="74" name="TextBox 7">
              <a:extLst>
                <a:ext uri="{FF2B5EF4-FFF2-40B4-BE49-F238E27FC236}">
                  <a16:creationId xmlns:a16="http://schemas.microsoft.com/office/drawing/2014/main" id="{E185C788-B3DE-CF52-987D-CF1F2C11CA38}"/>
                </a:ext>
              </a:extLst>
            </p:cNvPr>
            <p:cNvSpPr txBox="1"/>
            <p:nvPr/>
          </p:nvSpPr>
          <p:spPr>
            <a:xfrm>
              <a:off x="0" y="-57150"/>
              <a:ext cx="1047599" cy="297924"/>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grpSp>
        <p:nvGrpSpPr>
          <p:cNvPr id="75" name="Group 5">
            <a:extLst>
              <a:ext uri="{FF2B5EF4-FFF2-40B4-BE49-F238E27FC236}">
                <a16:creationId xmlns:a16="http://schemas.microsoft.com/office/drawing/2014/main" id="{A2910114-F0E1-2508-3D0B-67224D9DB4F3}"/>
              </a:ext>
            </a:extLst>
          </p:cNvPr>
          <p:cNvGrpSpPr/>
          <p:nvPr/>
        </p:nvGrpSpPr>
        <p:grpSpPr>
          <a:xfrm>
            <a:off x="7630393" y="1425931"/>
            <a:ext cx="3873445" cy="936541"/>
            <a:chOff x="0" y="-57150"/>
            <a:chExt cx="1047599" cy="297924"/>
          </a:xfrm>
        </p:grpSpPr>
        <p:sp>
          <p:nvSpPr>
            <p:cNvPr id="76" name="Freeform 6">
              <a:extLst>
                <a:ext uri="{FF2B5EF4-FFF2-40B4-BE49-F238E27FC236}">
                  <a16:creationId xmlns:a16="http://schemas.microsoft.com/office/drawing/2014/main" id="{34833C0B-7275-6926-BE43-08E8F95A7BCA}"/>
                </a:ext>
              </a:extLst>
            </p:cNvPr>
            <p:cNvSpPr/>
            <p:nvPr/>
          </p:nvSpPr>
          <p:spPr>
            <a:xfrm>
              <a:off x="0" y="0"/>
              <a:ext cx="1047599" cy="240774"/>
            </a:xfrm>
            <a:custGeom>
              <a:avLst/>
              <a:gdLst/>
              <a:ahLst/>
              <a:cxnLst/>
              <a:rect l="l" t="t" r="r" b="b"/>
              <a:pathLst>
                <a:path w="1047599" h="240774">
                  <a:moveTo>
                    <a:pt x="8163" y="0"/>
                  </a:moveTo>
                  <a:lnTo>
                    <a:pt x="1039436" y="0"/>
                  </a:lnTo>
                  <a:cubicBezTo>
                    <a:pt x="1043944" y="0"/>
                    <a:pt x="1047599" y="3655"/>
                    <a:pt x="1047599" y="8163"/>
                  </a:cubicBezTo>
                  <a:lnTo>
                    <a:pt x="1047599" y="232611"/>
                  </a:lnTo>
                  <a:cubicBezTo>
                    <a:pt x="1047599" y="237119"/>
                    <a:pt x="1043944" y="240774"/>
                    <a:pt x="1039436" y="240774"/>
                  </a:cubicBezTo>
                  <a:lnTo>
                    <a:pt x="8163" y="240774"/>
                  </a:lnTo>
                  <a:cubicBezTo>
                    <a:pt x="3655" y="240774"/>
                    <a:pt x="0" y="237119"/>
                    <a:pt x="0" y="232611"/>
                  </a:cubicBezTo>
                  <a:lnTo>
                    <a:pt x="0" y="8163"/>
                  </a:lnTo>
                  <a:cubicBezTo>
                    <a:pt x="0" y="3655"/>
                    <a:pt x="3655" y="0"/>
                    <a:pt x="8163" y="0"/>
                  </a:cubicBezTo>
                  <a:close/>
                </a:path>
              </a:pathLst>
            </a:custGeom>
            <a:solidFill>
              <a:srgbClr val="D9D9D9"/>
            </a:solidFill>
            <a:ln w="57150" cap="sq">
              <a:solidFill>
                <a:srgbClr val="1B56E8"/>
              </a:solidFill>
              <a:prstDash val="solid"/>
              <a:miter/>
            </a:ln>
          </p:spPr>
          <p:txBody>
            <a:bodyPr/>
            <a:lstStyle/>
            <a:p>
              <a:endParaRPr lang="lv-LV"/>
            </a:p>
          </p:txBody>
        </p:sp>
        <p:sp>
          <p:nvSpPr>
            <p:cNvPr id="77" name="TextBox 7">
              <a:extLst>
                <a:ext uri="{FF2B5EF4-FFF2-40B4-BE49-F238E27FC236}">
                  <a16:creationId xmlns:a16="http://schemas.microsoft.com/office/drawing/2014/main" id="{4745B36C-A452-F1B3-AF54-9327B428CB3A}"/>
                </a:ext>
              </a:extLst>
            </p:cNvPr>
            <p:cNvSpPr txBox="1"/>
            <p:nvPr/>
          </p:nvSpPr>
          <p:spPr>
            <a:xfrm>
              <a:off x="0" y="-57150"/>
              <a:ext cx="1047599" cy="297924"/>
            </a:xfrm>
            <a:prstGeom prst="rect">
              <a:avLst/>
            </a:prstGeom>
          </p:spPr>
          <p:txBody>
            <a:bodyPr lIns="67733" tIns="67733" rIns="67733" bIns="6773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519"/>
                </a:lnSpc>
                <a:spcBef>
                  <a:spcPct val="0"/>
                </a:spcBef>
              </a:pPr>
              <a:endParaRPr sz="800"/>
            </a:p>
          </p:txBody>
        </p:sp>
      </p:grpSp>
      <p:sp>
        <p:nvSpPr>
          <p:cNvPr id="54" name="TextBox 54"/>
          <p:cNvSpPr txBox="1"/>
          <p:nvPr/>
        </p:nvSpPr>
        <p:spPr>
          <a:xfrm>
            <a:off x="7111493" y="1819780"/>
            <a:ext cx="4394707" cy="281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1650" err="1">
                <a:solidFill>
                  <a:srgbClr val="000000"/>
                </a:solidFill>
                <a:latin typeface="Roboto Bold"/>
                <a:ea typeface="Roboto Bold"/>
                <a:cs typeface="Roboto Bold"/>
                <a:sym typeface="Roboto Bold"/>
              </a:rPr>
              <a:t>Līdz</a:t>
            </a:r>
            <a:r>
              <a:rPr lang="en-US" sz="1650">
                <a:solidFill>
                  <a:srgbClr val="000000"/>
                </a:solidFill>
                <a:latin typeface="Roboto Bold"/>
                <a:ea typeface="Roboto Bold"/>
                <a:cs typeface="Roboto Bold"/>
                <a:sym typeface="Roboto Bold"/>
              </a:rPr>
              <a:t> 100 000 EUR</a:t>
            </a:r>
            <a:endParaRPr lang="en-US" sz="1666">
              <a:solidFill>
                <a:srgbClr val="000000"/>
              </a:solidFill>
              <a:latin typeface="Roboto Bold"/>
              <a:ea typeface="Roboto Bold"/>
              <a:cs typeface="Roboto Bold"/>
              <a:sym typeface="Roboto Bold"/>
            </a:endParaRPr>
          </a:p>
        </p:txBody>
      </p:sp>
      <p:sp>
        <p:nvSpPr>
          <p:cNvPr id="53" name="TextBox 53"/>
          <p:cNvSpPr txBox="1"/>
          <p:nvPr/>
        </p:nvSpPr>
        <p:spPr>
          <a:xfrm>
            <a:off x="3917582" y="1813768"/>
            <a:ext cx="3161413" cy="281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1650" err="1">
                <a:solidFill>
                  <a:srgbClr val="000000"/>
                </a:solidFill>
                <a:latin typeface="Roboto Bold"/>
                <a:ea typeface="Roboto Bold"/>
                <a:cs typeface="Roboto Bold"/>
                <a:sym typeface="Roboto Bold"/>
              </a:rPr>
              <a:t>Līdz</a:t>
            </a:r>
            <a:r>
              <a:rPr lang="en-US" sz="1650">
                <a:solidFill>
                  <a:srgbClr val="000000"/>
                </a:solidFill>
                <a:latin typeface="Roboto Bold"/>
                <a:ea typeface="Roboto Bold"/>
                <a:cs typeface="Roboto Bold"/>
                <a:sym typeface="Roboto Bold"/>
              </a:rPr>
              <a:t> 9999 EUR</a:t>
            </a:r>
            <a:endParaRPr lang="en-US" sz="1666">
              <a:solidFill>
                <a:srgbClr val="000000"/>
              </a:solidFill>
              <a:latin typeface="Roboto Bold"/>
              <a:ea typeface="Roboto Bold"/>
              <a:cs typeface="Roboto Bold"/>
              <a:sym typeface="Roboto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761" y="-1463832"/>
            <a:ext cx="13424231" cy="9487463"/>
          </a:xfrm>
          <a:custGeom>
            <a:avLst/>
            <a:gdLst/>
            <a:ahLst/>
            <a:cxnLst/>
            <a:rect l="l" t="t" r="r" b="b"/>
            <a:pathLst>
              <a:path w="19510968" h="12039893">
                <a:moveTo>
                  <a:pt x="0" y="0"/>
                </a:moveTo>
                <a:lnTo>
                  <a:pt x="19510968" y="0"/>
                </a:lnTo>
                <a:lnTo>
                  <a:pt x="19510968" y="12039893"/>
                </a:lnTo>
                <a:lnTo>
                  <a:pt x="0" y="12039893"/>
                </a:lnTo>
                <a:lnTo>
                  <a:pt x="0" y="0"/>
                </a:lnTo>
                <a:close/>
              </a:path>
            </a:pathLst>
          </a:custGeom>
          <a:blipFill>
            <a:blip r:embed="rId2"/>
            <a:stretch>
              <a:fillRect/>
            </a:stretch>
          </a:blipFill>
        </p:spPr>
        <p:txBody>
          <a:bodyPr/>
          <a:lstStyle/>
          <a:p>
            <a:endParaRPr lang="lv-LV" sz="1200"/>
          </a:p>
        </p:txBody>
      </p:sp>
      <p:grpSp>
        <p:nvGrpSpPr>
          <p:cNvPr id="3" name="Group 3"/>
          <p:cNvGrpSpPr/>
          <p:nvPr/>
        </p:nvGrpSpPr>
        <p:grpSpPr>
          <a:xfrm>
            <a:off x="685800" y="726349"/>
            <a:ext cx="3262745" cy="706829"/>
            <a:chOff x="0" y="0"/>
            <a:chExt cx="1047599" cy="198157"/>
          </a:xfrm>
        </p:grpSpPr>
        <p:sp>
          <p:nvSpPr>
            <p:cNvPr id="4" name="Freeform 4"/>
            <p:cNvSpPr/>
            <p:nvPr/>
          </p:nvSpPr>
          <p:spPr>
            <a:xfrm>
              <a:off x="0" y="0"/>
              <a:ext cx="1047599" cy="198157"/>
            </a:xfrm>
            <a:custGeom>
              <a:avLst/>
              <a:gdLst/>
              <a:ahLst/>
              <a:cxnLst/>
              <a:rect l="l" t="t" r="r" b="b"/>
              <a:pathLst>
                <a:path w="1047599" h="198157">
                  <a:moveTo>
                    <a:pt x="8163" y="0"/>
                  </a:moveTo>
                  <a:lnTo>
                    <a:pt x="1039436" y="0"/>
                  </a:lnTo>
                  <a:cubicBezTo>
                    <a:pt x="1043944" y="0"/>
                    <a:pt x="1047599" y="3655"/>
                    <a:pt x="1047599" y="8163"/>
                  </a:cubicBezTo>
                  <a:lnTo>
                    <a:pt x="1047599" y="189994"/>
                  </a:lnTo>
                  <a:cubicBezTo>
                    <a:pt x="1047599" y="194502"/>
                    <a:pt x="1043944" y="198157"/>
                    <a:pt x="1039436" y="198157"/>
                  </a:cubicBezTo>
                  <a:lnTo>
                    <a:pt x="8163" y="198157"/>
                  </a:lnTo>
                  <a:cubicBezTo>
                    <a:pt x="3655" y="198157"/>
                    <a:pt x="0" y="194502"/>
                    <a:pt x="0" y="189994"/>
                  </a:cubicBezTo>
                  <a:lnTo>
                    <a:pt x="0" y="8163"/>
                  </a:lnTo>
                  <a:cubicBezTo>
                    <a:pt x="0" y="3655"/>
                    <a:pt x="3655" y="0"/>
                    <a:pt x="8163" y="0"/>
                  </a:cubicBezTo>
                  <a:close/>
                </a:path>
              </a:pathLst>
            </a:custGeom>
            <a:solidFill>
              <a:srgbClr val="0AC280"/>
            </a:solidFill>
            <a:ln w="38100" cap="sq">
              <a:solidFill>
                <a:srgbClr val="1B56E8"/>
              </a:solidFill>
              <a:miter/>
            </a:ln>
          </p:spPr>
          <p:txBody>
            <a:bodyPr/>
            <a:lstStyle/>
            <a:p>
              <a:endParaRPr lang="lv-LV" sz="1200"/>
            </a:p>
          </p:txBody>
        </p:sp>
        <p:sp>
          <p:nvSpPr>
            <p:cNvPr id="5" name="TextBox 5"/>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6" name="Group 6"/>
          <p:cNvGrpSpPr/>
          <p:nvPr/>
        </p:nvGrpSpPr>
        <p:grpSpPr>
          <a:xfrm>
            <a:off x="3847213" y="726349"/>
            <a:ext cx="7735187" cy="706829"/>
            <a:chOff x="0" y="0"/>
            <a:chExt cx="2483607" cy="198157"/>
          </a:xfrm>
        </p:grpSpPr>
        <p:sp>
          <p:nvSpPr>
            <p:cNvPr id="7" name="Freeform 7"/>
            <p:cNvSpPr/>
            <p:nvPr/>
          </p:nvSpPr>
          <p:spPr>
            <a:xfrm>
              <a:off x="0" y="0"/>
              <a:ext cx="2483607" cy="198157"/>
            </a:xfrm>
            <a:custGeom>
              <a:avLst/>
              <a:gdLst/>
              <a:ahLst/>
              <a:cxnLst/>
              <a:rect l="l" t="t" r="r" b="b"/>
              <a:pathLst>
                <a:path w="2483607" h="198157">
                  <a:moveTo>
                    <a:pt x="3443" y="0"/>
                  </a:moveTo>
                  <a:lnTo>
                    <a:pt x="2480164" y="0"/>
                  </a:lnTo>
                  <a:cubicBezTo>
                    <a:pt x="2482065" y="0"/>
                    <a:pt x="2483607" y="1542"/>
                    <a:pt x="2483607" y="3443"/>
                  </a:cubicBezTo>
                  <a:lnTo>
                    <a:pt x="2483607" y="194714"/>
                  </a:lnTo>
                  <a:cubicBezTo>
                    <a:pt x="2483607" y="196616"/>
                    <a:pt x="2482065" y="198157"/>
                    <a:pt x="2480164" y="198157"/>
                  </a:cubicBezTo>
                  <a:lnTo>
                    <a:pt x="3443" y="198157"/>
                  </a:lnTo>
                  <a:cubicBezTo>
                    <a:pt x="1542" y="198157"/>
                    <a:pt x="0" y="196616"/>
                    <a:pt x="0" y="194714"/>
                  </a:cubicBezTo>
                  <a:lnTo>
                    <a:pt x="0" y="3443"/>
                  </a:lnTo>
                  <a:cubicBezTo>
                    <a:pt x="0" y="1542"/>
                    <a:pt x="1542" y="0"/>
                    <a:pt x="3443" y="0"/>
                  </a:cubicBezTo>
                  <a:close/>
                </a:path>
              </a:pathLst>
            </a:custGeom>
            <a:solidFill>
              <a:srgbClr val="09C27F"/>
            </a:solidFill>
            <a:ln w="38100" cap="sq">
              <a:solidFill>
                <a:srgbClr val="1B56E8"/>
              </a:solidFill>
              <a:miter/>
            </a:ln>
          </p:spPr>
          <p:txBody>
            <a:bodyPr/>
            <a:lstStyle/>
            <a:p>
              <a:endParaRPr lang="lv-LV" sz="1200"/>
            </a:p>
          </p:txBody>
        </p:sp>
        <p:sp>
          <p:nvSpPr>
            <p:cNvPr id="8" name="TextBox 8"/>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9" name="Group 9"/>
          <p:cNvGrpSpPr/>
          <p:nvPr/>
        </p:nvGrpSpPr>
        <p:grpSpPr>
          <a:xfrm>
            <a:off x="685800" y="1324342"/>
            <a:ext cx="3262745" cy="706829"/>
            <a:chOff x="0" y="0"/>
            <a:chExt cx="1047599" cy="198157"/>
          </a:xfrm>
        </p:grpSpPr>
        <p:sp>
          <p:nvSpPr>
            <p:cNvPr id="10" name="Freeform 10"/>
            <p:cNvSpPr/>
            <p:nvPr/>
          </p:nvSpPr>
          <p:spPr>
            <a:xfrm>
              <a:off x="0" y="0"/>
              <a:ext cx="1047599" cy="198157"/>
            </a:xfrm>
            <a:custGeom>
              <a:avLst/>
              <a:gdLst/>
              <a:ahLst/>
              <a:cxnLst/>
              <a:rect l="l" t="t" r="r" b="b"/>
              <a:pathLst>
                <a:path w="1047599" h="198157">
                  <a:moveTo>
                    <a:pt x="8163" y="0"/>
                  </a:moveTo>
                  <a:lnTo>
                    <a:pt x="1039436" y="0"/>
                  </a:lnTo>
                  <a:cubicBezTo>
                    <a:pt x="1043944" y="0"/>
                    <a:pt x="1047599" y="3655"/>
                    <a:pt x="1047599" y="8163"/>
                  </a:cubicBezTo>
                  <a:lnTo>
                    <a:pt x="1047599" y="189994"/>
                  </a:lnTo>
                  <a:cubicBezTo>
                    <a:pt x="1047599" y="194502"/>
                    <a:pt x="1043944" y="198157"/>
                    <a:pt x="1039436" y="198157"/>
                  </a:cubicBezTo>
                  <a:lnTo>
                    <a:pt x="8163" y="198157"/>
                  </a:lnTo>
                  <a:cubicBezTo>
                    <a:pt x="3655" y="198157"/>
                    <a:pt x="0" y="194502"/>
                    <a:pt x="0" y="189994"/>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11" name="TextBox 11"/>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12" name="Group 12"/>
          <p:cNvGrpSpPr/>
          <p:nvPr/>
        </p:nvGrpSpPr>
        <p:grpSpPr>
          <a:xfrm>
            <a:off x="685800" y="1922334"/>
            <a:ext cx="3262745" cy="706829"/>
            <a:chOff x="0" y="0"/>
            <a:chExt cx="1047599" cy="198157"/>
          </a:xfrm>
        </p:grpSpPr>
        <p:sp>
          <p:nvSpPr>
            <p:cNvPr id="13" name="Freeform 13"/>
            <p:cNvSpPr/>
            <p:nvPr/>
          </p:nvSpPr>
          <p:spPr>
            <a:xfrm>
              <a:off x="0" y="0"/>
              <a:ext cx="1047599" cy="198157"/>
            </a:xfrm>
            <a:custGeom>
              <a:avLst/>
              <a:gdLst/>
              <a:ahLst/>
              <a:cxnLst/>
              <a:rect l="l" t="t" r="r" b="b"/>
              <a:pathLst>
                <a:path w="1047599" h="198157">
                  <a:moveTo>
                    <a:pt x="8163" y="0"/>
                  </a:moveTo>
                  <a:lnTo>
                    <a:pt x="1039436" y="0"/>
                  </a:lnTo>
                  <a:cubicBezTo>
                    <a:pt x="1043944" y="0"/>
                    <a:pt x="1047599" y="3655"/>
                    <a:pt x="1047599" y="8163"/>
                  </a:cubicBezTo>
                  <a:lnTo>
                    <a:pt x="1047599" y="189994"/>
                  </a:lnTo>
                  <a:cubicBezTo>
                    <a:pt x="1047599" y="194502"/>
                    <a:pt x="1043944" y="198157"/>
                    <a:pt x="1039436" y="198157"/>
                  </a:cubicBezTo>
                  <a:lnTo>
                    <a:pt x="8163" y="198157"/>
                  </a:lnTo>
                  <a:cubicBezTo>
                    <a:pt x="3655" y="198157"/>
                    <a:pt x="0" y="194502"/>
                    <a:pt x="0" y="189994"/>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14" name="TextBox 14"/>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15" name="Group 15"/>
          <p:cNvGrpSpPr/>
          <p:nvPr/>
        </p:nvGrpSpPr>
        <p:grpSpPr>
          <a:xfrm>
            <a:off x="685800" y="2520326"/>
            <a:ext cx="3262745" cy="706829"/>
            <a:chOff x="0" y="0"/>
            <a:chExt cx="1047599" cy="198157"/>
          </a:xfrm>
        </p:grpSpPr>
        <p:sp>
          <p:nvSpPr>
            <p:cNvPr id="16" name="Freeform 16"/>
            <p:cNvSpPr/>
            <p:nvPr/>
          </p:nvSpPr>
          <p:spPr>
            <a:xfrm>
              <a:off x="0" y="0"/>
              <a:ext cx="1047599" cy="198157"/>
            </a:xfrm>
            <a:custGeom>
              <a:avLst/>
              <a:gdLst/>
              <a:ahLst/>
              <a:cxnLst/>
              <a:rect l="l" t="t" r="r" b="b"/>
              <a:pathLst>
                <a:path w="1047599" h="198157">
                  <a:moveTo>
                    <a:pt x="8163" y="0"/>
                  </a:moveTo>
                  <a:lnTo>
                    <a:pt x="1039436" y="0"/>
                  </a:lnTo>
                  <a:cubicBezTo>
                    <a:pt x="1043944" y="0"/>
                    <a:pt x="1047599" y="3655"/>
                    <a:pt x="1047599" y="8163"/>
                  </a:cubicBezTo>
                  <a:lnTo>
                    <a:pt x="1047599" y="189994"/>
                  </a:lnTo>
                  <a:cubicBezTo>
                    <a:pt x="1047599" y="194502"/>
                    <a:pt x="1043944" y="198157"/>
                    <a:pt x="1039436" y="198157"/>
                  </a:cubicBezTo>
                  <a:lnTo>
                    <a:pt x="8163" y="198157"/>
                  </a:lnTo>
                  <a:cubicBezTo>
                    <a:pt x="3655" y="198157"/>
                    <a:pt x="0" y="194502"/>
                    <a:pt x="0" y="189994"/>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17" name="TextBox 17"/>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18" name="Group 18"/>
          <p:cNvGrpSpPr/>
          <p:nvPr/>
        </p:nvGrpSpPr>
        <p:grpSpPr>
          <a:xfrm>
            <a:off x="685800" y="3118319"/>
            <a:ext cx="3262745" cy="706829"/>
            <a:chOff x="0" y="0"/>
            <a:chExt cx="1047599" cy="198157"/>
          </a:xfrm>
        </p:grpSpPr>
        <p:sp>
          <p:nvSpPr>
            <p:cNvPr id="19" name="Freeform 19"/>
            <p:cNvSpPr/>
            <p:nvPr/>
          </p:nvSpPr>
          <p:spPr>
            <a:xfrm>
              <a:off x="0" y="0"/>
              <a:ext cx="1047599" cy="198157"/>
            </a:xfrm>
            <a:custGeom>
              <a:avLst/>
              <a:gdLst/>
              <a:ahLst/>
              <a:cxnLst/>
              <a:rect l="l" t="t" r="r" b="b"/>
              <a:pathLst>
                <a:path w="1047599" h="198157">
                  <a:moveTo>
                    <a:pt x="8163" y="0"/>
                  </a:moveTo>
                  <a:lnTo>
                    <a:pt x="1039436" y="0"/>
                  </a:lnTo>
                  <a:cubicBezTo>
                    <a:pt x="1043944" y="0"/>
                    <a:pt x="1047599" y="3655"/>
                    <a:pt x="1047599" y="8163"/>
                  </a:cubicBezTo>
                  <a:lnTo>
                    <a:pt x="1047599" y="189994"/>
                  </a:lnTo>
                  <a:cubicBezTo>
                    <a:pt x="1047599" y="194502"/>
                    <a:pt x="1043944" y="198157"/>
                    <a:pt x="1039436" y="198157"/>
                  </a:cubicBezTo>
                  <a:lnTo>
                    <a:pt x="8163" y="198157"/>
                  </a:lnTo>
                  <a:cubicBezTo>
                    <a:pt x="3655" y="198157"/>
                    <a:pt x="0" y="194502"/>
                    <a:pt x="0" y="189994"/>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20" name="TextBox 20"/>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21" name="Group 21"/>
          <p:cNvGrpSpPr/>
          <p:nvPr/>
        </p:nvGrpSpPr>
        <p:grpSpPr>
          <a:xfrm>
            <a:off x="685800" y="3716311"/>
            <a:ext cx="3262745" cy="706829"/>
            <a:chOff x="0" y="0"/>
            <a:chExt cx="1047599" cy="198157"/>
          </a:xfrm>
        </p:grpSpPr>
        <p:sp>
          <p:nvSpPr>
            <p:cNvPr id="22" name="Freeform 22"/>
            <p:cNvSpPr/>
            <p:nvPr/>
          </p:nvSpPr>
          <p:spPr>
            <a:xfrm>
              <a:off x="0" y="0"/>
              <a:ext cx="1047599" cy="198157"/>
            </a:xfrm>
            <a:custGeom>
              <a:avLst/>
              <a:gdLst/>
              <a:ahLst/>
              <a:cxnLst/>
              <a:rect l="l" t="t" r="r" b="b"/>
              <a:pathLst>
                <a:path w="1047599" h="198157">
                  <a:moveTo>
                    <a:pt x="8163" y="0"/>
                  </a:moveTo>
                  <a:lnTo>
                    <a:pt x="1039436" y="0"/>
                  </a:lnTo>
                  <a:cubicBezTo>
                    <a:pt x="1043944" y="0"/>
                    <a:pt x="1047599" y="3655"/>
                    <a:pt x="1047599" y="8163"/>
                  </a:cubicBezTo>
                  <a:lnTo>
                    <a:pt x="1047599" y="189994"/>
                  </a:lnTo>
                  <a:cubicBezTo>
                    <a:pt x="1047599" y="194502"/>
                    <a:pt x="1043944" y="198157"/>
                    <a:pt x="1039436" y="198157"/>
                  </a:cubicBezTo>
                  <a:lnTo>
                    <a:pt x="8163" y="198157"/>
                  </a:lnTo>
                  <a:cubicBezTo>
                    <a:pt x="3655" y="198157"/>
                    <a:pt x="0" y="194502"/>
                    <a:pt x="0" y="189994"/>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23" name="TextBox 23"/>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24" name="Group 24"/>
          <p:cNvGrpSpPr/>
          <p:nvPr/>
        </p:nvGrpSpPr>
        <p:grpSpPr>
          <a:xfrm>
            <a:off x="685800" y="4314304"/>
            <a:ext cx="3262745" cy="706829"/>
            <a:chOff x="0" y="0"/>
            <a:chExt cx="1047599" cy="198157"/>
          </a:xfrm>
        </p:grpSpPr>
        <p:sp>
          <p:nvSpPr>
            <p:cNvPr id="25" name="Freeform 25"/>
            <p:cNvSpPr/>
            <p:nvPr/>
          </p:nvSpPr>
          <p:spPr>
            <a:xfrm>
              <a:off x="0" y="0"/>
              <a:ext cx="1047599" cy="198157"/>
            </a:xfrm>
            <a:custGeom>
              <a:avLst/>
              <a:gdLst/>
              <a:ahLst/>
              <a:cxnLst/>
              <a:rect l="l" t="t" r="r" b="b"/>
              <a:pathLst>
                <a:path w="1047599" h="198157">
                  <a:moveTo>
                    <a:pt x="8163" y="0"/>
                  </a:moveTo>
                  <a:lnTo>
                    <a:pt x="1039436" y="0"/>
                  </a:lnTo>
                  <a:cubicBezTo>
                    <a:pt x="1043944" y="0"/>
                    <a:pt x="1047599" y="3655"/>
                    <a:pt x="1047599" y="8163"/>
                  </a:cubicBezTo>
                  <a:lnTo>
                    <a:pt x="1047599" y="189994"/>
                  </a:lnTo>
                  <a:cubicBezTo>
                    <a:pt x="1047599" y="194502"/>
                    <a:pt x="1043944" y="198157"/>
                    <a:pt x="1039436" y="198157"/>
                  </a:cubicBezTo>
                  <a:lnTo>
                    <a:pt x="8163" y="198157"/>
                  </a:lnTo>
                  <a:cubicBezTo>
                    <a:pt x="3655" y="198157"/>
                    <a:pt x="0" y="194502"/>
                    <a:pt x="0" y="189994"/>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26" name="TextBox 26"/>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27" name="Group 27"/>
          <p:cNvGrpSpPr/>
          <p:nvPr/>
        </p:nvGrpSpPr>
        <p:grpSpPr>
          <a:xfrm>
            <a:off x="685800" y="4912297"/>
            <a:ext cx="3262745" cy="706829"/>
            <a:chOff x="0" y="0"/>
            <a:chExt cx="1047599" cy="198157"/>
          </a:xfrm>
        </p:grpSpPr>
        <p:sp>
          <p:nvSpPr>
            <p:cNvPr id="28" name="Freeform 28"/>
            <p:cNvSpPr/>
            <p:nvPr/>
          </p:nvSpPr>
          <p:spPr>
            <a:xfrm>
              <a:off x="0" y="0"/>
              <a:ext cx="1047599" cy="198157"/>
            </a:xfrm>
            <a:custGeom>
              <a:avLst/>
              <a:gdLst/>
              <a:ahLst/>
              <a:cxnLst/>
              <a:rect l="l" t="t" r="r" b="b"/>
              <a:pathLst>
                <a:path w="1047599" h="198157">
                  <a:moveTo>
                    <a:pt x="8163" y="0"/>
                  </a:moveTo>
                  <a:lnTo>
                    <a:pt x="1039436" y="0"/>
                  </a:lnTo>
                  <a:cubicBezTo>
                    <a:pt x="1043944" y="0"/>
                    <a:pt x="1047599" y="3655"/>
                    <a:pt x="1047599" y="8163"/>
                  </a:cubicBezTo>
                  <a:lnTo>
                    <a:pt x="1047599" y="189994"/>
                  </a:lnTo>
                  <a:cubicBezTo>
                    <a:pt x="1047599" y="194502"/>
                    <a:pt x="1043944" y="198157"/>
                    <a:pt x="1039436" y="198157"/>
                  </a:cubicBezTo>
                  <a:lnTo>
                    <a:pt x="8163" y="198157"/>
                  </a:lnTo>
                  <a:cubicBezTo>
                    <a:pt x="3655" y="198157"/>
                    <a:pt x="0" y="194502"/>
                    <a:pt x="0" y="189994"/>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29" name="TextBox 29"/>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30" name="Group 30"/>
          <p:cNvGrpSpPr/>
          <p:nvPr/>
        </p:nvGrpSpPr>
        <p:grpSpPr>
          <a:xfrm>
            <a:off x="685800" y="5510289"/>
            <a:ext cx="3262745" cy="706829"/>
            <a:chOff x="0" y="0"/>
            <a:chExt cx="1047599" cy="198157"/>
          </a:xfrm>
        </p:grpSpPr>
        <p:sp>
          <p:nvSpPr>
            <p:cNvPr id="31" name="Freeform 31"/>
            <p:cNvSpPr/>
            <p:nvPr/>
          </p:nvSpPr>
          <p:spPr>
            <a:xfrm>
              <a:off x="0" y="0"/>
              <a:ext cx="1047599" cy="198157"/>
            </a:xfrm>
            <a:custGeom>
              <a:avLst/>
              <a:gdLst/>
              <a:ahLst/>
              <a:cxnLst/>
              <a:rect l="l" t="t" r="r" b="b"/>
              <a:pathLst>
                <a:path w="1047599" h="198157">
                  <a:moveTo>
                    <a:pt x="8163" y="0"/>
                  </a:moveTo>
                  <a:lnTo>
                    <a:pt x="1039436" y="0"/>
                  </a:lnTo>
                  <a:cubicBezTo>
                    <a:pt x="1043944" y="0"/>
                    <a:pt x="1047599" y="3655"/>
                    <a:pt x="1047599" y="8163"/>
                  </a:cubicBezTo>
                  <a:lnTo>
                    <a:pt x="1047599" y="189994"/>
                  </a:lnTo>
                  <a:cubicBezTo>
                    <a:pt x="1047599" y="194502"/>
                    <a:pt x="1043944" y="198157"/>
                    <a:pt x="1039436" y="198157"/>
                  </a:cubicBezTo>
                  <a:lnTo>
                    <a:pt x="8163" y="198157"/>
                  </a:lnTo>
                  <a:cubicBezTo>
                    <a:pt x="3655" y="198157"/>
                    <a:pt x="0" y="194502"/>
                    <a:pt x="0" y="189994"/>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32" name="TextBox 32"/>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36" name="Group 36"/>
          <p:cNvGrpSpPr/>
          <p:nvPr/>
        </p:nvGrpSpPr>
        <p:grpSpPr>
          <a:xfrm>
            <a:off x="3847213" y="1324342"/>
            <a:ext cx="7735187" cy="706829"/>
            <a:chOff x="0" y="0"/>
            <a:chExt cx="2483607" cy="198157"/>
          </a:xfrm>
        </p:grpSpPr>
        <p:sp>
          <p:nvSpPr>
            <p:cNvPr id="37" name="Freeform 37"/>
            <p:cNvSpPr/>
            <p:nvPr/>
          </p:nvSpPr>
          <p:spPr>
            <a:xfrm>
              <a:off x="0" y="0"/>
              <a:ext cx="2483607" cy="198157"/>
            </a:xfrm>
            <a:custGeom>
              <a:avLst/>
              <a:gdLst/>
              <a:ahLst/>
              <a:cxnLst/>
              <a:rect l="l" t="t" r="r" b="b"/>
              <a:pathLst>
                <a:path w="2483607" h="198157">
                  <a:moveTo>
                    <a:pt x="3443" y="0"/>
                  </a:moveTo>
                  <a:lnTo>
                    <a:pt x="2480164" y="0"/>
                  </a:lnTo>
                  <a:cubicBezTo>
                    <a:pt x="2482065" y="0"/>
                    <a:pt x="2483607" y="1542"/>
                    <a:pt x="2483607" y="3443"/>
                  </a:cubicBezTo>
                  <a:lnTo>
                    <a:pt x="2483607" y="194714"/>
                  </a:lnTo>
                  <a:cubicBezTo>
                    <a:pt x="2483607" y="196616"/>
                    <a:pt x="2482065" y="198157"/>
                    <a:pt x="2480164" y="198157"/>
                  </a:cubicBezTo>
                  <a:lnTo>
                    <a:pt x="3443" y="198157"/>
                  </a:lnTo>
                  <a:cubicBezTo>
                    <a:pt x="1542" y="198157"/>
                    <a:pt x="0" y="196616"/>
                    <a:pt x="0" y="194714"/>
                  </a:cubicBezTo>
                  <a:lnTo>
                    <a:pt x="0" y="3443"/>
                  </a:lnTo>
                  <a:cubicBezTo>
                    <a:pt x="0" y="1542"/>
                    <a:pt x="1542" y="0"/>
                    <a:pt x="3443" y="0"/>
                  </a:cubicBezTo>
                  <a:close/>
                </a:path>
              </a:pathLst>
            </a:custGeom>
            <a:solidFill>
              <a:srgbClr val="D9D9D9"/>
            </a:solidFill>
            <a:ln w="38100" cap="sq">
              <a:solidFill>
                <a:srgbClr val="1B56E8"/>
              </a:solidFill>
              <a:miter/>
            </a:ln>
          </p:spPr>
          <p:txBody>
            <a:bodyPr/>
            <a:lstStyle/>
            <a:p>
              <a:endParaRPr lang="lv-LV" sz="1200"/>
            </a:p>
          </p:txBody>
        </p:sp>
        <p:sp>
          <p:nvSpPr>
            <p:cNvPr id="38" name="TextBox 38"/>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39" name="Group 39"/>
          <p:cNvGrpSpPr/>
          <p:nvPr/>
        </p:nvGrpSpPr>
        <p:grpSpPr>
          <a:xfrm>
            <a:off x="3847213" y="1922334"/>
            <a:ext cx="7735187" cy="706829"/>
            <a:chOff x="0" y="0"/>
            <a:chExt cx="2483607" cy="198157"/>
          </a:xfrm>
        </p:grpSpPr>
        <p:sp>
          <p:nvSpPr>
            <p:cNvPr id="40" name="Freeform 40"/>
            <p:cNvSpPr/>
            <p:nvPr/>
          </p:nvSpPr>
          <p:spPr>
            <a:xfrm>
              <a:off x="0" y="0"/>
              <a:ext cx="2483607" cy="198157"/>
            </a:xfrm>
            <a:custGeom>
              <a:avLst/>
              <a:gdLst/>
              <a:ahLst/>
              <a:cxnLst/>
              <a:rect l="l" t="t" r="r" b="b"/>
              <a:pathLst>
                <a:path w="2483607" h="198157">
                  <a:moveTo>
                    <a:pt x="3443" y="0"/>
                  </a:moveTo>
                  <a:lnTo>
                    <a:pt x="2480164" y="0"/>
                  </a:lnTo>
                  <a:cubicBezTo>
                    <a:pt x="2482065" y="0"/>
                    <a:pt x="2483607" y="1542"/>
                    <a:pt x="2483607" y="3443"/>
                  </a:cubicBezTo>
                  <a:lnTo>
                    <a:pt x="2483607" y="194714"/>
                  </a:lnTo>
                  <a:cubicBezTo>
                    <a:pt x="2483607" y="196616"/>
                    <a:pt x="2482065" y="198157"/>
                    <a:pt x="2480164" y="198157"/>
                  </a:cubicBezTo>
                  <a:lnTo>
                    <a:pt x="3443" y="198157"/>
                  </a:lnTo>
                  <a:cubicBezTo>
                    <a:pt x="1542" y="198157"/>
                    <a:pt x="0" y="196616"/>
                    <a:pt x="0" y="194714"/>
                  </a:cubicBezTo>
                  <a:lnTo>
                    <a:pt x="0" y="3443"/>
                  </a:lnTo>
                  <a:cubicBezTo>
                    <a:pt x="0" y="1542"/>
                    <a:pt x="1542" y="0"/>
                    <a:pt x="3443" y="0"/>
                  </a:cubicBezTo>
                  <a:close/>
                </a:path>
              </a:pathLst>
            </a:custGeom>
            <a:solidFill>
              <a:srgbClr val="D9D9D9"/>
            </a:solidFill>
            <a:ln w="38100" cap="sq">
              <a:solidFill>
                <a:srgbClr val="1B56E8"/>
              </a:solidFill>
              <a:miter/>
            </a:ln>
          </p:spPr>
          <p:txBody>
            <a:bodyPr/>
            <a:lstStyle/>
            <a:p>
              <a:endParaRPr lang="lv-LV" sz="1200"/>
            </a:p>
          </p:txBody>
        </p:sp>
        <p:sp>
          <p:nvSpPr>
            <p:cNvPr id="41" name="TextBox 41"/>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42" name="Group 42"/>
          <p:cNvGrpSpPr/>
          <p:nvPr/>
        </p:nvGrpSpPr>
        <p:grpSpPr>
          <a:xfrm>
            <a:off x="3847213" y="2520326"/>
            <a:ext cx="7735187" cy="706829"/>
            <a:chOff x="0" y="0"/>
            <a:chExt cx="2483607" cy="198157"/>
          </a:xfrm>
        </p:grpSpPr>
        <p:sp>
          <p:nvSpPr>
            <p:cNvPr id="43" name="Freeform 43"/>
            <p:cNvSpPr/>
            <p:nvPr/>
          </p:nvSpPr>
          <p:spPr>
            <a:xfrm>
              <a:off x="0" y="0"/>
              <a:ext cx="2483607" cy="198157"/>
            </a:xfrm>
            <a:custGeom>
              <a:avLst/>
              <a:gdLst/>
              <a:ahLst/>
              <a:cxnLst/>
              <a:rect l="l" t="t" r="r" b="b"/>
              <a:pathLst>
                <a:path w="2483607" h="198157">
                  <a:moveTo>
                    <a:pt x="3443" y="0"/>
                  </a:moveTo>
                  <a:lnTo>
                    <a:pt x="2480164" y="0"/>
                  </a:lnTo>
                  <a:cubicBezTo>
                    <a:pt x="2482065" y="0"/>
                    <a:pt x="2483607" y="1542"/>
                    <a:pt x="2483607" y="3443"/>
                  </a:cubicBezTo>
                  <a:lnTo>
                    <a:pt x="2483607" y="194714"/>
                  </a:lnTo>
                  <a:cubicBezTo>
                    <a:pt x="2483607" y="196616"/>
                    <a:pt x="2482065" y="198157"/>
                    <a:pt x="2480164" y="198157"/>
                  </a:cubicBezTo>
                  <a:lnTo>
                    <a:pt x="3443" y="198157"/>
                  </a:lnTo>
                  <a:cubicBezTo>
                    <a:pt x="1542" y="198157"/>
                    <a:pt x="0" y="196616"/>
                    <a:pt x="0" y="194714"/>
                  </a:cubicBezTo>
                  <a:lnTo>
                    <a:pt x="0" y="3443"/>
                  </a:lnTo>
                  <a:cubicBezTo>
                    <a:pt x="0" y="1542"/>
                    <a:pt x="1542" y="0"/>
                    <a:pt x="3443" y="0"/>
                  </a:cubicBezTo>
                  <a:close/>
                </a:path>
              </a:pathLst>
            </a:custGeom>
            <a:solidFill>
              <a:srgbClr val="D9D9D9"/>
            </a:solidFill>
            <a:ln w="38100" cap="sq">
              <a:solidFill>
                <a:srgbClr val="1B56E8"/>
              </a:solidFill>
              <a:miter/>
            </a:ln>
          </p:spPr>
          <p:txBody>
            <a:bodyPr/>
            <a:lstStyle/>
            <a:p>
              <a:endParaRPr lang="lv-LV" sz="1200"/>
            </a:p>
          </p:txBody>
        </p:sp>
        <p:sp>
          <p:nvSpPr>
            <p:cNvPr id="44" name="TextBox 44"/>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45" name="Group 45"/>
          <p:cNvGrpSpPr/>
          <p:nvPr/>
        </p:nvGrpSpPr>
        <p:grpSpPr>
          <a:xfrm>
            <a:off x="3847213" y="3118319"/>
            <a:ext cx="7735187" cy="706829"/>
            <a:chOff x="0" y="0"/>
            <a:chExt cx="2483607" cy="198157"/>
          </a:xfrm>
        </p:grpSpPr>
        <p:sp>
          <p:nvSpPr>
            <p:cNvPr id="46" name="Freeform 46"/>
            <p:cNvSpPr/>
            <p:nvPr/>
          </p:nvSpPr>
          <p:spPr>
            <a:xfrm>
              <a:off x="0" y="0"/>
              <a:ext cx="2483607" cy="198157"/>
            </a:xfrm>
            <a:custGeom>
              <a:avLst/>
              <a:gdLst/>
              <a:ahLst/>
              <a:cxnLst/>
              <a:rect l="l" t="t" r="r" b="b"/>
              <a:pathLst>
                <a:path w="2483607" h="198157">
                  <a:moveTo>
                    <a:pt x="3443" y="0"/>
                  </a:moveTo>
                  <a:lnTo>
                    <a:pt x="2480164" y="0"/>
                  </a:lnTo>
                  <a:cubicBezTo>
                    <a:pt x="2482065" y="0"/>
                    <a:pt x="2483607" y="1542"/>
                    <a:pt x="2483607" y="3443"/>
                  </a:cubicBezTo>
                  <a:lnTo>
                    <a:pt x="2483607" y="194714"/>
                  </a:lnTo>
                  <a:cubicBezTo>
                    <a:pt x="2483607" y="196616"/>
                    <a:pt x="2482065" y="198157"/>
                    <a:pt x="2480164" y="198157"/>
                  </a:cubicBezTo>
                  <a:lnTo>
                    <a:pt x="3443" y="198157"/>
                  </a:lnTo>
                  <a:cubicBezTo>
                    <a:pt x="1542" y="198157"/>
                    <a:pt x="0" y="196616"/>
                    <a:pt x="0" y="194714"/>
                  </a:cubicBezTo>
                  <a:lnTo>
                    <a:pt x="0" y="3443"/>
                  </a:lnTo>
                  <a:cubicBezTo>
                    <a:pt x="0" y="1542"/>
                    <a:pt x="1542" y="0"/>
                    <a:pt x="3443" y="0"/>
                  </a:cubicBezTo>
                  <a:close/>
                </a:path>
              </a:pathLst>
            </a:custGeom>
            <a:solidFill>
              <a:srgbClr val="D9D9D9"/>
            </a:solidFill>
            <a:ln w="38100" cap="sq">
              <a:solidFill>
                <a:srgbClr val="1B56E8"/>
              </a:solidFill>
              <a:miter/>
            </a:ln>
          </p:spPr>
          <p:txBody>
            <a:bodyPr/>
            <a:lstStyle/>
            <a:p>
              <a:endParaRPr lang="lv-LV" sz="1200"/>
            </a:p>
          </p:txBody>
        </p:sp>
        <p:sp>
          <p:nvSpPr>
            <p:cNvPr id="47" name="TextBox 47"/>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48" name="Group 48"/>
          <p:cNvGrpSpPr/>
          <p:nvPr/>
        </p:nvGrpSpPr>
        <p:grpSpPr>
          <a:xfrm>
            <a:off x="3847213" y="3716311"/>
            <a:ext cx="7735187" cy="706829"/>
            <a:chOff x="0" y="0"/>
            <a:chExt cx="2483607" cy="198157"/>
          </a:xfrm>
        </p:grpSpPr>
        <p:sp>
          <p:nvSpPr>
            <p:cNvPr id="49" name="Freeform 49"/>
            <p:cNvSpPr/>
            <p:nvPr/>
          </p:nvSpPr>
          <p:spPr>
            <a:xfrm>
              <a:off x="0" y="0"/>
              <a:ext cx="2483607" cy="198157"/>
            </a:xfrm>
            <a:custGeom>
              <a:avLst/>
              <a:gdLst/>
              <a:ahLst/>
              <a:cxnLst/>
              <a:rect l="l" t="t" r="r" b="b"/>
              <a:pathLst>
                <a:path w="2483607" h="198157">
                  <a:moveTo>
                    <a:pt x="3443" y="0"/>
                  </a:moveTo>
                  <a:lnTo>
                    <a:pt x="2480164" y="0"/>
                  </a:lnTo>
                  <a:cubicBezTo>
                    <a:pt x="2482065" y="0"/>
                    <a:pt x="2483607" y="1542"/>
                    <a:pt x="2483607" y="3443"/>
                  </a:cubicBezTo>
                  <a:lnTo>
                    <a:pt x="2483607" y="194714"/>
                  </a:lnTo>
                  <a:cubicBezTo>
                    <a:pt x="2483607" y="196616"/>
                    <a:pt x="2482065" y="198157"/>
                    <a:pt x="2480164" y="198157"/>
                  </a:cubicBezTo>
                  <a:lnTo>
                    <a:pt x="3443" y="198157"/>
                  </a:lnTo>
                  <a:cubicBezTo>
                    <a:pt x="1542" y="198157"/>
                    <a:pt x="0" y="196616"/>
                    <a:pt x="0" y="194714"/>
                  </a:cubicBezTo>
                  <a:lnTo>
                    <a:pt x="0" y="3443"/>
                  </a:lnTo>
                  <a:cubicBezTo>
                    <a:pt x="0" y="1542"/>
                    <a:pt x="1542" y="0"/>
                    <a:pt x="3443" y="0"/>
                  </a:cubicBezTo>
                  <a:close/>
                </a:path>
              </a:pathLst>
            </a:custGeom>
            <a:solidFill>
              <a:srgbClr val="D9D9D9"/>
            </a:solidFill>
            <a:ln w="38100" cap="sq">
              <a:solidFill>
                <a:srgbClr val="1B56E8"/>
              </a:solidFill>
              <a:miter/>
            </a:ln>
          </p:spPr>
          <p:txBody>
            <a:bodyPr/>
            <a:lstStyle/>
            <a:p>
              <a:endParaRPr lang="lv-LV" sz="1200"/>
            </a:p>
          </p:txBody>
        </p:sp>
        <p:sp>
          <p:nvSpPr>
            <p:cNvPr id="50" name="TextBox 50"/>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51" name="Group 51"/>
          <p:cNvGrpSpPr/>
          <p:nvPr/>
        </p:nvGrpSpPr>
        <p:grpSpPr>
          <a:xfrm>
            <a:off x="3847213" y="4314304"/>
            <a:ext cx="7735187" cy="706829"/>
            <a:chOff x="0" y="0"/>
            <a:chExt cx="2483607" cy="198157"/>
          </a:xfrm>
        </p:grpSpPr>
        <p:sp>
          <p:nvSpPr>
            <p:cNvPr id="52" name="Freeform 52"/>
            <p:cNvSpPr/>
            <p:nvPr/>
          </p:nvSpPr>
          <p:spPr>
            <a:xfrm>
              <a:off x="0" y="0"/>
              <a:ext cx="2483607" cy="198157"/>
            </a:xfrm>
            <a:custGeom>
              <a:avLst/>
              <a:gdLst/>
              <a:ahLst/>
              <a:cxnLst/>
              <a:rect l="l" t="t" r="r" b="b"/>
              <a:pathLst>
                <a:path w="2483607" h="198157">
                  <a:moveTo>
                    <a:pt x="3443" y="0"/>
                  </a:moveTo>
                  <a:lnTo>
                    <a:pt x="2480164" y="0"/>
                  </a:lnTo>
                  <a:cubicBezTo>
                    <a:pt x="2482065" y="0"/>
                    <a:pt x="2483607" y="1542"/>
                    <a:pt x="2483607" y="3443"/>
                  </a:cubicBezTo>
                  <a:lnTo>
                    <a:pt x="2483607" y="194714"/>
                  </a:lnTo>
                  <a:cubicBezTo>
                    <a:pt x="2483607" y="196616"/>
                    <a:pt x="2482065" y="198157"/>
                    <a:pt x="2480164" y="198157"/>
                  </a:cubicBezTo>
                  <a:lnTo>
                    <a:pt x="3443" y="198157"/>
                  </a:lnTo>
                  <a:cubicBezTo>
                    <a:pt x="1542" y="198157"/>
                    <a:pt x="0" y="196616"/>
                    <a:pt x="0" y="194714"/>
                  </a:cubicBezTo>
                  <a:lnTo>
                    <a:pt x="0" y="3443"/>
                  </a:lnTo>
                  <a:cubicBezTo>
                    <a:pt x="0" y="1542"/>
                    <a:pt x="1542" y="0"/>
                    <a:pt x="3443" y="0"/>
                  </a:cubicBezTo>
                  <a:close/>
                </a:path>
              </a:pathLst>
            </a:custGeom>
            <a:solidFill>
              <a:srgbClr val="D9D9D9"/>
            </a:solidFill>
            <a:ln w="38100" cap="sq">
              <a:solidFill>
                <a:srgbClr val="1B56E8"/>
              </a:solidFill>
              <a:miter/>
            </a:ln>
          </p:spPr>
          <p:txBody>
            <a:bodyPr/>
            <a:lstStyle/>
            <a:p>
              <a:endParaRPr lang="lv-LV" sz="1200"/>
            </a:p>
          </p:txBody>
        </p:sp>
        <p:sp>
          <p:nvSpPr>
            <p:cNvPr id="53" name="TextBox 53"/>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54" name="Group 54"/>
          <p:cNvGrpSpPr/>
          <p:nvPr/>
        </p:nvGrpSpPr>
        <p:grpSpPr>
          <a:xfrm>
            <a:off x="3847213" y="4912297"/>
            <a:ext cx="7735187" cy="706829"/>
            <a:chOff x="0" y="0"/>
            <a:chExt cx="2483607" cy="198157"/>
          </a:xfrm>
        </p:grpSpPr>
        <p:sp>
          <p:nvSpPr>
            <p:cNvPr id="55" name="Freeform 55"/>
            <p:cNvSpPr/>
            <p:nvPr/>
          </p:nvSpPr>
          <p:spPr>
            <a:xfrm>
              <a:off x="0" y="0"/>
              <a:ext cx="2483607" cy="198157"/>
            </a:xfrm>
            <a:custGeom>
              <a:avLst/>
              <a:gdLst/>
              <a:ahLst/>
              <a:cxnLst/>
              <a:rect l="l" t="t" r="r" b="b"/>
              <a:pathLst>
                <a:path w="2483607" h="198157">
                  <a:moveTo>
                    <a:pt x="3443" y="0"/>
                  </a:moveTo>
                  <a:lnTo>
                    <a:pt x="2480164" y="0"/>
                  </a:lnTo>
                  <a:cubicBezTo>
                    <a:pt x="2482065" y="0"/>
                    <a:pt x="2483607" y="1542"/>
                    <a:pt x="2483607" y="3443"/>
                  </a:cubicBezTo>
                  <a:lnTo>
                    <a:pt x="2483607" y="194714"/>
                  </a:lnTo>
                  <a:cubicBezTo>
                    <a:pt x="2483607" y="196616"/>
                    <a:pt x="2482065" y="198157"/>
                    <a:pt x="2480164" y="198157"/>
                  </a:cubicBezTo>
                  <a:lnTo>
                    <a:pt x="3443" y="198157"/>
                  </a:lnTo>
                  <a:cubicBezTo>
                    <a:pt x="1542" y="198157"/>
                    <a:pt x="0" y="196616"/>
                    <a:pt x="0" y="194714"/>
                  </a:cubicBezTo>
                  <a:lnTo>
                    <a:pt x="0" y="3443"/>
                  </a:lnTo>
                  <a:cubicBezTo>
                    <a:pt x="0" y="1542"/>
                    <a:pt x="1542" y="0"/>
                    <a:pt x="3443" y="0"/>
                  </a:cubicBezTo>
                  <a:close/>
                </a:path>
              </a:pathLst>
            </a:custGeom>
            <a:solidFill>
              <a:srgbClr val="D9D9D9"/>
            </a:solidFill>
            <a:ln w="38100" cap="sq">
              <a:solidFill>
                <a:srgbClr val="1B56E8"/>
              </a:solidFill>
              <a:miter/>
            </a:ln>
          </p:spPr>
          <p:txBody>
            <a:bodyPr/>
            <a:lstStyle/>
            <a:p>
              <a:endParaRPr lang="lv-LV" sz="1200"/>
            </a:p>
          </p:txBody>
        </p:sp>
        <p:sp>
          <p:nvSpPr>
            <p:cNvPr id="56" name="TextBox 56"/>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57" name="Group 57"/>
          <p:cNvGrpSpPr/>
          <p:nvPr/>
        </p:nvGrpSpPr>
        <p:grpSpPr>
          <a:xfrm>
            <a:off x="3847213" y="5510289"/>
            <a:ext cx="7735187" cy="706829"/>
            <a:chOff x="0" y="0"/>
            <a:chExt cx="2483607" cy="198157"/>
          </a:xfrm>
        </p:grpSpPr>
        <p:sp>
          <p:nvSpPr>
            <p:cNvPr id="58" name="Freeform 58"/>
            <p:cNvSpPr/>
            <p:nvPr/>
          </p:nvSpPr>
          <p:spPr>
            <a:xfrm>
              <a:off x="0" y="0"/>
              <a:ext cx="2483607" cy="198157"/>
            </a:xfrm>
            <a:custGeom>
              <a:avLst/>
              <a:gdLst/>
              <a:ahLst/>
              <a:cxnLst/>
              <a:rect l="l" t="t" r="r" b="b"/>
              <a:pathLst>
                <a:path w="2483607" h="198157">
                  <a:moveTo>
                    <a:pt x="3443" y="0"/>
                  </a:moveTo>
                  <a:lnTo>
                    <a:pt x="2480164" y="0"/>
                  </a:lnTo>
                  <a:cubicBezTo>
                    <a:pt x="2482065" y="0"/>
                    <a:pt x="2483607" y="1542"/>
                    <a:pt x="2483607" y="3443"/>
                  </a:cubicBezTo>
                  <a:lnTo>
                    <a:pt x="2483607" y="194714"/>
                  </a:lnTo>
                  <a:cubicBezTo>
                    <a:pt x="2483607" y="196616"/>
                    <a:pt x="2482065" y="198157"/>
                    <a:pt x="2480164" y="198157"/>
                  </a:cubicBezTo>
                  <a:lnTo>
                    <a:pt x="3443" y="198157"/>
                  </a:lnTo>
                  <a:cubicBezTo>
                    <a:pt x="1542" y="198157"/>
                    <a:pt x="0" y="196616"/>
                    <a:pt x="0" y="194714"/>
                  </a:cubicBezTo>
                  <a:lnTo>
                    <a:pt x="0" y="3443"/>
                  </a:lnTo>
                  <a:cubicBezTo>
                    <a:pt x="0" y="1542"/>
                    <a:pt x="1542" y="0"/>
                    <a:pt x="3443" y="0"/>
                  </a:cubicBezTo>
                  <a:close/>
                </a:path>
              </a:pathLst>
            </a:custGeom>
            <a:solidFill>
              <a:srgbClr val="D9D9D9"/>
            </a:solidFill>
            <a:ln w="38100" cap="sq">
              <a:solidFill>
                <a:srgbClr val="1B56E8"/>
              </a:solidFill>
              <a:miter/>
            </a:ln>
          </p:spPr>
          <p:txBody>
            <a:bodyPr/>
            <a:lstStyle/>
            <a:p>
              <a:endParaRPr lang="lv-LV" sz="1200"/>
            </a:p>
          </p:txBody>
        </p:sp>
        <p:sp>
          <p:nvSpPr>
            <p:cNvPr id="59" name="TextBox 59"/>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sp>
        <p:nvSpPr>
          <p:cNvPr id="63" name="TextBox 63"/>
          <p:cNvSpPr txBox="1"/>
          <p:nvPr/>
        </p:nvSpPr>
        <p:spPr>
          <a:xfrm>
            <a:off x="817879" y="815793"/>
            <a:ext cx="2990119" cy="392223"/>
          </a:xfrm>
          <a:prstGeom prst="rect">
            <a:avLst/>
          </a:prstGeom>
        </p:spPr>
        <p:txBody>
          <a:bodyPr wrap="square" lIns="0" tIns="0" rIns="0" bIns="0" rtlCol="0" anchor="t">
            <a:spAutoFit/>
          </a:bodyPr>
          <a:lstStyle/>
          <a:p>
            <a:pPr algn="ctr">
              <a:lnSpc>
                <a:spcPts val="3267"/>
              </a:lnSpc>
            </a:pPr>
            <a:r>
              <a:rPr lang="en-US" sz="2333">
                <a:solidFill>
                  <a:srgbClr val="000000"/>
                </a:solidFill>
                <a:latin typeface="Roboto Bold"/>
              </a:rPr>
              <a:t>Atbalstāmais process</a:t>
            </a:r>
          </a:p>
        </p:txBody>
      </p:sp>
      <p:sp>
        <p:nvSpPr>
          <p:cNvPr id="64" name="TextBox 64"/>
          <p:cNvSpPr txBox="1"/>
          <p:nvPr/>
        </p:nvSpPr>
        <p:spPr>
          <a:xfrm>
            <a:off x="4082140" y="815793"/>
            <a:ext cx="1066383" cy="392223"/>
          </a:xfrm>
          <a:prstGeom prst="rect">
            <a:avLst/>
          </a:prstGeom>
        </p:spPr>
        <p:txBody>
          <a:bodyPr wrap="square" lIns="0" tIns="0" rIns="0" bIns="0" rtlCol="0" anchor="t">
            <a:spAutoFit/>
          </a:bodyPr>
          <a:lstStyle/>
          <a:p>
            <a:pPr algn="ctr">
              <a:lnSpc>
                <a:spcPts val="3267"/>
              </a:lnSpc>
            </a:pPr>
            <a:r>
              <a:rPr lang="en-US" sz="2333">
                <a:solidFill>
                  <a:srgbClr val="000000"/>
                </a:solidFill>
                <a:latin typeface="Roboto Bold"/>
              </a:rPr>
              <a:t>Piemēri</a:t>
            </a:r>
          </a:p>
        </p:txBody>
      </p:sp>
      <p:sp>
        <p:nvSpPr>
          <p:cNvPr id="65" name="TextBox 65"/>
          <p:cNvSpPr txBox="1"/>
          <p:nvPr/>
        </p:nvSpPr>
        <p:spPr>
          <a:xfrm>
            <a:off x="861867" y="1429997"/>
            <a:ext cx="2374564" cy="286425"/>
          </a:xfrm>
          <a:prstGeom prst="rect">
            <a:avLst/>
          </a:prstGeom>
        </p:spPr>
        <p:txBody>
          <a:bodyPr wrap="square" lIns="0" tIns="0" rIns="0" bIns="0" rtlCol="0" anchor="t">
            <a:spAutoFit/>
          </a:bodyPr>
          <a:lstStyle/>
          <a:p>
            <a:pPr algn="just">
              <a:lnSpc>
                <a:spcPts val="2427"/>
              </a:lnSpc>
            </a:pPr>
            <a:r>
              <a:rPr lang="en-US" sz="1733" err="1">
                <a:solidFill>
                  <a:srgbClr val="000000"/>
                </a:solidFill>
                <a:latin typeface="Roboto Bold"/>
              </a:rPr>
              <a:t>Administratīvie</a:t>
            </a:r>
            <a:r>
              <a:rPr lang="en-US" sz="1733">
                <a:solidFill>
                  <a:srgbClr val="000000"/>
                </a:solidFill>
                <a:latin typeface="Roboto Bold"/>
              </a:rPr>
              <a:t> </a:t>
            </a:r>
            <a:r>
              <a:rPr lang="en-US" sz="1733" err="1">
                <a:solidFill>
                  <a:srgbClr val="000000"/>
                </a:solidFill>
                <a:latin typeface="Roboto Bold"/>
              </a:rPr>
              <a:t>procesi</a:t>
            </a:r>
            <a:endParaRPr lang="en-US" sz="1733">
              <a:solidFill>
                <a:srgbClr val="000000"/>
              </a:solidFill>
              <a:latin typeface="Roboto Bold"/>
            </a:endParaRPr>
          </a:p>
        </p:txBody>
      </p:sp>
      <p:sp>
        <p:nvSpPr>
          <p:cNvPr id="66" name="TextBox 66"/>
          <p:cNvSpPr txBox="1"/>
          <p:nvPr/>
        </p:nvSpPr>
        <p:spPr>
          <a:xfrm>
            <a:off x="861867" y="2030283"/>
            <a:ext cx="2692683" cy="286425"/>
          </a:xfrm>
          <a:prstGeom prst="rect">
            <a:avLst/>
          </a:prstGeom>
        </p:spPr>
        <p:txBody>
          <a:bodyPr wrap="square" lIns="0" tIns="0" rIns="0" bIns="0" rtlCol="0" anchor="t">
            <a:spAutoFit/>
          </a:bodyPr>
          <a:lstStyle/>
          <a:p>
            <a:pPr>
              <a:lnSpc>
                <a:spcPts val="2427"/>
              </a:lnSpc>
            </a:pPr>
            <a:r>
              <a:rPr lang="en-US" sz="1733" err="1">
                <a:solidFill>
                  <a:srgbClr val="000000"/>
                </a:solidFill>
                <a:latin typeface="Roboto Bold"/>
              </a:rPr>
              <a:t>Personāla</a:t>
            </a:r>
            <a:r>
              <a:rPr lang="en-US" sz="1733">
                <a:solidFill>
                  <a:srgbClr val="000000"/>
                </a:solidFill>
                <a:latin typeface="Roboto Bold"/>
              </a:rPr>
              <a:t> </a:t>
            </a:r>
            <a:r>
              <a:rPr lang="en-US" sz="1733" err="1">
                <a:solidFill>
                  <a:srgbClr val="000000"/>
                </a:solidFill>
                <a:latin typeface="Roboto Bold"/>
              </a:rPr>
              <a:t>vadības</a:t>
            </a:r>
            <a:r>
              <a:rPr lang="en-US" sz="1733">
                <a:solidFill>
                  <a:srgbClr val="000000"/>
                </a:solidFill>
                <a:latin typeface="Roboto Bold"/>
              </a:rPr>
              <a:t> </a:t>
            </a:r>
            <a:r>
              <a:rPr lang="en-US" sz="1733" err="1">
                <a:solidFill>
                  <a:srgbClr val="000000"/>
                </a:solidFill>
                <a:latin typeface="Roboto Bold"/>
              </a:rPr>
              <a:t>procesi</a:t>
            </a:r>
            <a:endParaRPr lang="en-US" sz="1733">
              <a:solidFill>
                <a:srgbClr val="000000"/>
              </a:solidFill>
              <a:latin typeface="Roboto Bold"/>
            </a:endParaRPr>
          </a:p>
        </p:txBody>
      </p:sp>
      <p:sp>
        <p:nvSpPr>
          <p:cNvPr id="67" name="TextBox 67"/>
          <p:cNvSpPr txBox="1"/>
          <p:nvPr/>
        </p:nvSpPr>
        <p:spPr>
          <a:xfrm>
            <a:off x="836051" y="2658061"/>
            <a:ext cx="2026339" cy="286425"/>
          </a:xfrm>
          <a:prstGeom prst="rect">
            <a:avLst/>
          </a:prstGeom>
        </p:spPr>
        <p:txBody>
          <a:bodyPr wrap="square" lIns="0" tIns="0" rIns="0" bIns="0" rtlCol="0" anchor="t">
            <a:spAutoFit/>
          </a:bodyPr>
          <a:lstStyle/>
          <a:p>
            <a:pPr algn="ctr">
              <a:lnSpc>
                <a:spcPts val="2427"/>
              </a:lnSpc>
            </a:pPr>
            <a:r>
              <a:rPr lang="en-US" sz="1733" err="1">
                <a:solidFill>
                  <a:srgbClr val="000000"/>
                </a:solidFill>
                <a:latin typeface="Roboto Bold"/>
              </a:rPr>
              <a:t>Pārdošanas</a:t>
            </a:r>
            <a:r>
              <a:rPr lang="en-US" sz="1733">
                <a:solidFill>
                  <a:srgbClr val="000000"/>
                </a:solidFill>
                <a:latin typeface="Roboto Bold"/>
              </a:rPr>
              <a:t> </a:t>
            </a:r>
            <a:r>
              <a:rPr lang="en-US" sz="1733" err="1">
                <a:solidFill>
                  <a:srgbClr val="000000"/>
                </a:solidFill>
                <a:latin typeface="Roboto Bold"/>
              </a:rPr>
              <a:t>procesi</a:t>
            </a:r>
            <a:endParaRPr lang="en-US" sz="1733">
              <a:solidFill>
                <a:srgbClr val="000000"/>
              </a:solidFill>
              <a:latin typeface="Roboto Bold"/>
            </a:endParaRPr>
          </a:p>
        </p:txBody>
      </p:sp>
      <p:sp>
        <p:nvSpPr>
          <p:cNvPr id="68" name="TextBox 68"/>
          <p:cNvSpPr txBox="1"/>
          <p:nvPr/>
        </p:nvSpPr>
        <p:spPr>
          <a:xfrm>
            <a:off x="817880" y="3274611"/>
            <a:ext cx="2895501" cy="286425"/>
          </a:xfrm>
          <a:prstGeom prst="rect">
            <a:avLst/>
          </a:prstGeom>
        </p:spPr>
        <p:txBody>
          <a:bodyPr wrap="square" lIns="0" tIns="0" rIns="0" bIns="0" rtlCol="0" anchor="t">
            <a:spAutoFit/>
          </a:bodyPr>
          <a:lstStyle/>
          <a:p>
            <a:pPr algn="ctr">
              <a:lnSpc>
                <a:spcPts val="2427"/>
              </a:lnSpc>
            </a:pPr>
            <a:r>
              <a:rPr lang="en-US" sz="1733" err="1">
                <a:solidFill>
                  <a:srgbClr val="000000"/>
                </a:solidFill>
                <a:latin typeface="Roboto Bold"/>
              </a:rPr>
              <a:t>Resursu</a:t>
            </a:r>
            <a:r>
              <a:rPr lang="en-US" sz="1733">
                <a:solidFill>
                  <a:srgbClr val="000000"/>
                </a:solidFill>
                <a:latin typeface="Roboto Bold"/>
              </a:rPr>
              <a:t> </a:t>
            </a:r>
            <a:r>
              <a:rPr lang="en-US" sz="1733" err="1">
                <a:solidFill>
                  <a:srgbClr val="000000"/>
                </a:solidFill>
                <a:latin typeface="Roboto Bold"/>
              </a:rPr>
              <a:t>pārvaldības</a:t>
            </a:r>
            <a:r>
              <a:rPr lang="en-US" sz="1733">
                <a:solidFill>
                  <a:srgbClr val="000000"/>
                </a:solidFill>
                <a:latin typeface="Roboto Bold"/>
              </a:rPr>
              <a:t> </a:t>
            </a:r>
            <a:r>
              <a:rPr lang="en-US" sz="1733" err="1">
                <a:solidFill>
                  <a:srgbClr val="000000"/>
                </a:solidFill>
                <a:latin typeface="Roboto Bold"/>
              </a:rPr>
              <a:t>procesi</a:t>
            </a:r>
            <a:endParaRPr lang="en-US" sz="1733">
              <a:solidFill>
                <a:srgbClr val="000000"/>
              </a:solidFill>
              <a:latin typeface="Roboto Bold"/>
            </a:endParaRPr>
          </a:p>
        </p:txBody>
      </p:sp>
      <p:sp>
        <p:nvSpPr>
          <p:cNvPr id="69" name="TextBox 69"/>
          <p:cNvSpPr txBox="1"/>
          <p:nvPr/>
        </p:nvSpPr>
        <p:spPr>
          <a:xfrm>
            <a:off x="836050" y="3863463"/>
            <a:ext cx="2530279" cy="286425"/>
          </a:xfrm>
          <a:prstGeom prst="rect">
            <a:avLst/>
          </a:prstGeom>
        </p:spPr>
        <p:txBody>
          <a:bodyPr wrap="square" lIns="0" tIns="0" rIns="0" bIns="0" rtlCol="0" anchor="t">
            <a:spAutoFit/>
          </a:bodyPr>
          <a:lstStyle/>
          <a:p>
            <a:pPr algn="ctr">
              <a:lnSpc>
                <a:spcPts val="2427"/>
              </a:lnSpc>
            </a:pPr>
            <a:r>
              <a:rPr lang="en-US" sz="1733">
                <a:solidFill>
                  <a:srgbClr val="000000"/>
                </a:solidFill>
                <a:latin typeface="Roboto Bold"/>
              </a:rPr>
              <a:t>Datu </a:t>
            </a:r>
            <a:r>
              <a:rPr lang="en-US" sz="1733" err="1">
                <a:solidFill>
                  <a:srgbClr val="000000"/>
                </a:solidFill>
                <a:latin typeface="Roboto Bold"/>
              </a:rPr>
              <a:t>pārvaldības</a:t>
            </a:r>
            <a:r>
              <a:rPr lang="en-US" sz="1733">
                <a:solidFill>
                  <a:srgbClr val="000000"/>
                </a:solidFill>
                <a:latin typeface="Roboto Bold"/>
              </a:rPr>
              <a:t> </a:t>
            </a:r>
            <a:r>
              <a:rPr lang="en-US" sz="1733" err="1">
                <a:solidFill>
                  <a:srgbClr val="000000"/>
                </a:solidFill>
                <a:latin typeface="Roboto Bold"/>
              </a:rPr>
              <a:t>procesi</a:t>
            </a:r>
            <a:endParaRPr lang="en-US" sz="1733">
              <a:solidFill>
                <a:srgbClr val="000000"/>
              </a:solidFill>
              <a:latin typeface="Roboto Bold"/>
            </a:endParaRPr>
          </a:p>
        </p:txBody>
      </p:sp>
      <p:sp>
        <p:nvSpPr>
          <p:cNvPr id="70" name="TextBox 70"/>
          <p:cNvSpPr txBox="1"/>
          <p:nvPr/>
        </p:nvSpPr>
        <p:spPr>
          <a:xfrm>
            <a:off x="817880" y="4445219"/>
            <a:ext cx="2365211" cy="286425"/>
          </a:xfrm>
          <a:prstGeom prst="rect">
            <a:avLst/>
          </a:prstGeom>
        </p:spPr>
        <p:txBody>
          <a:bodyPr wrap="square" lIns="0" tIns="0" rIns="0" bIns="0" rtlCol="0" anchor="t">
            <a:spAutoFit/>
          </a:bodyPr>
          <a:lstStyle/>
          <a:p>
            <a:pPr algn="ctr">
              <a:lnSpc>
                <a:spcPts val="2427"/>
              </a:lnSpc>
            </a:pPr>
            <a:r>
              <a:rPr lang="en-US" sz="1733">
                <a:solidFill>
                  <a:srgbClr val="000000"/>
                </a:solidFill>
                <a:latin typeface="Roboto Bold"/>
              </a:rPr>
              <a:t>Transports un </a:t>
            </a:r>
            <a:r>
              <a:rPr lang="en-US" sz="1733" err="1">
                <a:solidFill>
                  <a:srgbClr val="000000"/>
                </a:solidFill>
                <a:latin typeface="Roboto Bold"/>
              </a:rPr>
              <a:t>loģistika</a:t>
            </a:r>
            <a:endParaRPr lang="en-US" sz="1733">
              <a:solidFill>
                <a:srgbClr val="000000"/>
              </a:solidFill>
              <a:latin typeface="Roboto Bold"/>
            </a:endParaRPr>
          </a:p>
        </p:txBody>
      </p:sp>
      <p:sp>
        <p:nvSpPr>
          <p:cNvPr id="71" name="TextBox 71"/>
          <p:cNvSpPr txBox="1"/>
          <p:nvPr/>
        </p:nvSpPr>
        <p:spPr>
          <a:xfrm>
            <a:off x="911834" y="4920386"/>
            <a:ext cx="2476281" cy="594202"/>
          </a:xfrm>
          <a:prstGeom prst="rect">
            <a:avLst/>
          </a:prstGeom>
        </p:spPr>
        <p:txBody>
          <a:bodyPr wrap="square" lIns="0" tIns="0" rIns="0" bIns="0" rtlCol="0" anchor="t">
            <a:spAutoFit/>
          </a:bodyPr>
          <a:lstStyle/>
          <a:p>
            <a:pPr>
              <a:lnSpc>
                <a:spcPts val="2427"/>
              </a:lnSpc>
            </a:pPr>
            <a:r>
              <a:rPr lang="en-US" sz="1733" err="1">
                <a:solidFill>
                  <a:srgbClr val="000000"/>
                </a:solidFill>
                <a:latin typeface="Roboto Bold"/>
              </a:rPr>
              <a:t>Ražošanas</a:t>
            </a:r>
            <a:r>
              <a:rPr lang="en-US" sz="1733">
                <a:solidFill>
                  <a:srgbClr val="000000"/>
                </a:solidFill>
                <a:latin typeface="Roboto Bold"/>
              </a:rPr>
              <a:t> un </a:t>
            </a:r>
            <a:r>
              <a:rPr lang="en-US" sz="1733" err="1">
                <a:solidFill>
                  <a:srgbClr val="000000"/>
                </a:solidFill>
                <a:latin typeface="Roboto Bold"/>
              </a:rPr>
              <a:t>kvalitātes</a:t>
            </a:r>
            <a:endParaRPr lang="en-US" sz="1733">
              <a:solidFill>
                <a:srgbClr val="000000"/>
              </a:solidFill>
              <a:latin typeface="Roboto Bold"/>
            </a:endParaRPr>
          </a:p>
          <a:p>
            <a:pPr>
              <a:lnSpc>
                <a:spcPts val="2427"/>
              </a:lnSpc>
            </a:pPr>
            <a:r>
              <a:rPr lang="en-US" sz="1733" err="1">
                <a:solidFill>
                  <a:srgbClr val="000000"/>
                </a:solidFill>
                <a:latin typeface="Roboto Bold"/>
              </a:rPr>
              <a:t>kontroles</a:t>
            </a:r>
            <a:r>
              <a:rPr lang="en-US" sz="1733">
                <a:solidFill>
                  <a:srgbClr val="000000"/>
                </a:solidFill>
                <a:latin typeface="Roboto Bold"/>
              </a:rPr>
              <a:t> </a:t>
            </a:r>
            <a:r>
              <a:rPr lang="en-US" sz="1733" err="1">
                <a:solidFill>
                  <a:srgbClr val="000000"/>
                </a:solidFill>
                <a:latin typeface="Roboto Bold"/>
              </a:rPr>
              <a:t>procesi</a:t>
            </a:r>
            <a:endParaRPr lang="en-US" sz="1733">
              <a:solidFill>
                <a:srgbClr val="000000"/>
              </a:solidFill>
              <a:latin typeface="Roboto Bold"/>
            </a:endParaRPr>
          </a:p>
        </p:txBody>
      </p:sp>
      <p:sp>
        <p:nvSpPr>
          <p:cNvPr id="72" name="TextBox 72"/>
          <p:cNvSpPr txBox="1"/>
          <p:nvPr/>
        </p:nvSpPr>
        <p:spPr>
          <a:xfrm>
            <a:off x="861282" y="5710973"/>
            <a:ext cx="2768800" cy="286425"/>
          </a:xfrm>
          <a:prstGeom prst="rect">
            <a:avLst/>
          </a:prstGeom>
        </p:spPr>
        <p:txBody>
          <a:bodyPr wrap="square" lIns="0" tIns="0" rIns="0" bIns="0" rtlCol="0" anchor="t">
            <a:spAutoFit/>
          </a:bodyPr>
          <a:lstStyle/>
          <a:p>
            <a:pPr algn="ctr">
              <a:lnSpc>
                <a:spcPts val="2427"/>
              </a:lnSpc>
            </a:pPr>
            <a:r>
              <a:rPr lang="en-US" sz="1733" err="1">
                <a:solidFill>
                  <a:srgbClr val="000000"/>
                </a:solidFill>
                <a:latin typeface="Roboto Bold"/>
              </a:rPr>
              <a:t>Operatīvās</a:t>
            </a:r>
            <a:r>
              <a:rPr lang="en-US" sz="1733">
                <a:solidFill>
                  <a:srgbClr val="000000"/>
                </a:solidFill>
                <a:latin typeface="Roboto Bold"/>
              </a:rPr>
              <a:t> </a:t>
            </a:r>
            <a:r>
              <a:rPr lang="en-US" sz="1733" err="1">
                <a:solidFill>
                  <a:srgbClr val="000000"/>
                </a:solidFill>
                <a:latin typeface="Roboto Bold"/>
              </a:rPr>
              <a:t>vadības</a:t>
            </a:r>
            <a:r>
              <a:rPr lang="en-US" sz="1733">
                <a:solidFill>
                  <a:srgbClr val="000000"/>
                </a:solidFill>
                <a:latin typeface="Roboto Bold"/>
              </a:rPr>
              <a:t> </a:t>
            </a:r>
            <a:r>
              <a:rPr lang="en-US" sz="1733" err="1">
                <a:solidFill>
                  <a:srgbClr val="000000"/>
                </a:solidFill>
                <a:latin typeface="Roboto Bold"/>
              </a:rPr>
              <a:t>procesi</a:t>
            </a:r>
            <a:endParaRPr lang="en-US" sz="1733">
              <a:solidFill>
                <a:srgbClr val="000000"/>
              </a:solidFill>
              <a:latin typeface="Roboto Bold"/>
            </a:endParaRPr>
          </a:p>
        </p:txBody>
      </p:sp>
      <p:sp>
        <p:nvSpPr>
          <p:cNvPr id="74" name="TextBox 74"/>
          <p:cNvSpPr txBox="1"/>
          <p:nvPr/>
        </p:nvSpPr>
        <p:spPr>
          <a:xfrm>
            <a:off x="3955141" y="1342367"/>
            <a:ext cx="7042319" cy="520463"/>
          </a:xfrm>
          <a:prstGeom prst="rect">
            <a:avLst/>
          </a:prstGeom>
        </p:spPr>
        <p:txBody>
          <a:bodyPr wrap="square" lIns="0" tIns="0" rIns="0" bIns="0" rtlCol="0" anchor="t">
            <a:spAutoFit/>
          </a:bodyPr>
          <a:lstStyle/>
          <a:p>
            <a:pPr>
              <a:lnSpc>
                <a:spcPts val="2147"/>
              </a:lnSpc>
            </a:pPr>
            <a:r>
              <a:rPr lang="en-US" sz="1533">
                <a:solidFill>
                  <a:srgbClr val="000000"/>
                </a:solidFill>
                <a:latin typeface="Roboto Bold"/>
              </a:rPr>
              <a:t>finanses un grāmatvedība, administrācija, dokumentu vadība, projektu vadība,</a:t>
            </a:r>
          </a:p>
          <a:p>
            <a:pPr>
              <a:lnSpc>
                <a:spcPts val="2147"/>
              </a:lnSpc>
            </a:pPr>
            <a:r>
              <a:rPr lang="en-US" sz="1533">
                <a:solidFill>
                  <a:srgbClr val="000000"/>
                </a:solidFill>
                <a:latin typeface="Roboto Bold"/>
              </a:rPr>
              <a:t>kopdarbība, sistēmu savietojamība</a:t>
            </a:r>
          </a:p>
        </p:txBody>
      </p:sp>
      <p:sp>
        <p:nvSpPr>
          <p:cNvPr id="75" name="TextBox 75"/>
          <p:cNvSpPr txBox="1"/>
          <p:nvPr/>
        </p:nvSpPr>
        <p:spPr>
          <a:xfrm>
            <a:off x="3955140" y="1941385"/>
            <a:ext cx="7310332" cy="520463"/>
          </a:xfrm>
          <a:prstGeom prst="rect">
            <a:avLst/>
          </a:prstGeom>
        </p:spPr>
        <p:txBody>
          <a:bodyPr wrap="square" lIns="0" tIns="0" rIns="0" bIns="0" rtlCol="0" anchor="t">
            <a:spAutoFit/>
          </a:bodyPr>
          <a:lstStyle/>
          <a:p>
            <a:pPr>
              <a:lnSpc>
                <a:spcPts val="2147"/>
              </a:lnSpc>
            </a:pPr>
            <a:r>
              <a:rPr lang="en-US" sz="1533">
                <a:solidFill>
                  <a:srgbClr val="000000"/>
                </a:solidFill>
                <a:latin typeface="Roboto Bold"/>
              </a:rPr>
              <a:t>cilvēku resursu vadība, darba laika uzskaite, darba deleģēšana, personāla iesaiste, novērtēšana un motivācija</a:t>
            </a:r>
          </a:p>
        </p:txBody>
      </p:sp>
      <p:sp>
        <p:nvSpPr>
          <p:cNvPr id="76" name="TextBox 76"/>
          <p:cNvSpPr txBox="1"/>
          <p:nvPr/>
        </p:nvSpPr>
        <p:spPr>
          <a:xfrm>
            <a:off x="3955140" y="2526676"/>
            <a:ext cx="7225340" cy="520463"/>
          </a:xfrm>
          <a:prstGeom prst="rect">
            <a:avLst/>
          </a:prstGeom>
        </p:spPr>
        <p:txBody>
          <a:bodyPr wrap="square" lIns="0" tIns="0" rIns="0" bIns="0" rtlCol="0" anchor="t">
            <a:spAutoFit/>
          </a:bodyPr>
          <a:lstStyle/>
          <a:p>
            <a:pPr>
              <a:lnSpc>
                <a:spcPts val="2147"/>
              </a:lnSpc>
            </a:pPr>
            <a:r>
              <a:rPr lang="en-US" sz="1533">
                <a:solidFill>
                  <a:srgbClr val="000000"/>
                </a:solidFill>
                <a:latin typeface="Roboto Bold"/>
              </a:rPr>
              <a:t>klientu piesaiste, darījumu vadības automatizācija, darījumu atsekošana, </a:t>
            </a:r>
          </a:p>
          <a:p>
            <a:pPr>
              <a:lnSpc>
                <a:spcPts val="2147"/>
              </a:lnSpc>
            </a:pPr>
            <a:r>
              <a:rPr lang="en-US" sz="1533">
                <a:solidFill>
                  <a:srgbClr val="000000"/>
                </a:solidFill>
                <a:latin typeface="Roboto Bold"/>
              </a:rPr>
              <a:t>e-komercija, digitālais mārketings, digitālie risinājumi mazumtirdzniecībai, CRM</a:t>
            </a:r>
          </a:p>
        </p:txBody>
      </p:sp>
      <p:sp>
        <p:nvSpPr>
          <p:cNvPr id="77" name="TextBox 77"/>
          <p:cNvSpPr txBox="1"/>
          <p:nvPr/>
        </p:nvSpPr>
        <p:spPr>
          <a:xfrm>
            <a:off x="3955140" y="3137369"/>
            <a:ext cx="7310332" cy="520463"/>
          </a:xfrm>
          <a:prstGeom prst="rect">
            <a:avLst/>
          </a:prstGeom>
        </p:spPr>
        <p:txBody>
          <a:bodyPr wrap="square" lIns="0" tIns="0" rIns="0" bIns="0" rtlCol="0" anchor="t">
            <a:spAutoFit/>
          </a:bodyPr>
          <a:lstStyle/>
          <a:p>
            <a:pPr>
              <a:lnSpc>
                <a:spcPts val="2147"/>
              </a:lnSpc>
              <a:spcBef>
                <a:spcPct val="0"/>
              </a:spcBef>
            </a:pPr>
            <a:r>
              <a:rPr lang="en-US" sz="1533">
                <a:solidFill>
                  <a:srgbClr val="000000"/>
                </a:solidFill>
                <a:latin typeface="Roboto Bold"/>
              </a:rPr>
              <a:t>resursu vadība (ERP, noliktavu pārvaldības sistēmas), energoresursu pārvaldība, </a:t>
            </a:r>
          </a:p>
          <a:p>
            <a:pPr>
              <a:lnSpc>
                <a:spcPts val="2147"/>
              </a:lnSpc>
              <a:spcBef>
                <a:spcPct val="0"/>
              </a:spcBef>
            </a:pPr>
            <a:r>
              <a:rPr lang="en-US" sz="1533">
                <a:solidFill>
                  <a:srgbClr val="000000"/>
                </a:solidFill>
                <a:latin typeface="Roboto Bold"/>
              </a:rPr>
              <a:t>efektīvāka izmantošana</a:t>
            </a:r>
          </a:p>
        </p:txBody>
      </p:sp>
      <p:sp>
        <p:nvSpPr>
          <p:cNvPr id="78" name="TextBox 78"/>
          <p:cNvSpPr txBox="1"/>
          <p:nvPr/>
        </p:nvSpPr>
        <p:spPr>
          <a:xfrm>
            <a:off x="3955140" y="3830611"/>
            <a:ext cx="5313142" cy="251159"/>
          </a:xfrm>
          <a:prstGeom prst="rect">
            <a:avLst/>
          </a:prstGeom>
        </p:spPr>
        <p:txBody>
          <a:bodyPr wrap="square" lIns="0" tIns="0" rIns="0" bIns="0" rtlCol="0" anchor="t">
            <a:spAutoFit/>
          </a:bodyPr>
          <a:lstStyle/>
          <a:p>
            <a:pPr>
              <a:lnSpc>
                <a:spcPts val="2147"/>
              </a:lnSpc>
            </a:pPr>
            <a:r>
              <a:rPr lang="en-US" sz="1533">
                <a:solidFill>
                  <a:srgbClr val="000000"/>
                </a:solidFill>
                <a:latin typeface="Roboto Bold"/>
              </a:rPr>
              <a:t>datu drošība, datu glabāšana, komunikācijas infrastruktūra</a:t>
            </a:r>
          </a:p>
        </p:txBody>
      </p:sp>
      <p:sp>
        <p:nvSpPr>
          <p:cNvPr id="79" name="TextBox 79"/>
          <p:cNvSpPr txBox="1"/>
          <p:nvPr/>
        </p:nvSpPr>
        <p:spPr>
          <a:xfrm>
            <a:off x="3955140" y="4320654"/>
            <a:ext cx="5751205" cy="520463"/>
          </a:xfrm>
          <a:prstGeom prst="rect">
            <a:avLst/>
          </a:prstGeom>
        </p:spPr>
        <p:txBody>
          <a:bodyPr wrap="square" lIns="0" tIns="0" rIns="0" bIns="0" rtlCol="0" anchor="t">
            <a:spAutoFit/>
          </a:bodyPr>
          <a:lstStyle/>
          <a:p>
            <a:pPr>
              <a:lnSpc>
                <a:spcPts val="2147"/>
              </a:lnSpc>
            </a:pPr>
            <a:r>
              <a:rPr lang="en-US" sz="1533">
                <a:solidFill>
                  <a:srgbClr val="000000"/>
                </a:solidFill>
                <a:latin typeface="Roboto Bold"/>
              </a:rPr>
              <a:t>lietu internets, viedie mobilitātes risinājumi, uztveres sistēmas, </a:t>
            </a:r>
          </a:p>
          <a:p>
            <a:pPr>
              <a:lnSpc>
                <a:spcPts val="2147"/>
              </a:lnSpc>
            </a:pPr>
            <a:r>
              <a:rPr lang="en-US" sz="1533">
                <a:solidFill>
                  <a:srgbClr val="000000"/>
                </a:solidFill>
                <a:latin typeface="Roboto Bold"/>
              </a:rPr>
              <a:t>satiksmes monitorings</a:t>
            </a:r>
          </a:p>
        </p:txBody>
      </p:sp>
      <p:sp>
        <p:nvSpPr>
          <p:cNvPr id="80" name="TextBox 80"/>
          <p:cNvSpPr txBox="1"/>
          <p:nvPr/>
        </p:nvSpPr>
        <p:spPr>
          <a:xfrm>
            <a:off x="3955140" y="4943631"/>
            <a:ext cx="7131815" cy="520463"/>
          </a:xfrm>
          <a:prstGeom prst="rect">
            <a:avLst/>
          </a:prstGeom>
        </p:spPr>
        <p:txBody>
          <a:bodyPr wrap="square" lIns="0" tIns="0" rIns="0" bIns="0" rtlCol="0" anchor="t">
            <a:spAutoFit/>
          </a:bodyPr>
          <a:lstStyle/>
          <a:p>
            <a:pPr>
              <a:lnSpc>
                <a:spcPts val="2147"/>
              </a:lnSpc>
            </a:pPr>
            <a:r>
              <a:rPr lang="en-US" sz="1533">
                <a:solidFill>
                  <a:srgbClr val="000000"/>
                </a:solidFill>
                <a:latin typeface="Roboto Bold"/>
              </a:rPr>
              <a:t>ražošanas un biznesa procesu vadības un automatizācijas, kvalitātes kontroles</a:t>
            </a:r>
          </a:p>
          <a:p>
            <a:pPr>
              <a:lnSpc>
                <a:spcPts val="2147"/>
              </a:lnSpc>
            </a:pPr>
            <a:r>
              <a:rPr lang="en-US" sz="1533">
                <a:solidFill>
                  <a:srgbClr val="000000"/>
                </a:solidFill>
                <a:latin typeface="Roboto Bold"/>
              </a:rPr>
              <a:t>sistēmas, datu sinhronizācija, datu analītika</a:t>
            </a:r>
          </a:p>
        </p:txBody>
      </p:sp>
      <p:sp>
        <p:nvSpPr>
          <p:cNvPr id="81" name="TextBox 81"/>
          <p:cNvSpPr txBox="1"/>
          <p:nvPr/>
        </p:nvSpPr>
        <p:spPr>
          <a:xfrm>
            <a:off x="3955140" y="5591799"/>
            <a:ext cx="6712457" cy="520463"/>
          </a:xfrm>
          <a:prstGeom prst="rect">
            <a:avLst/>
          </a:prstGeom>
        </p:spPr>
        <p:txBody>
          <a:bodyPr wrap="square" lIns="0" tIns="0" rIns="0" bIns="0" rtlCol="0" anchor="t">
            <a:spAutoFit/>
          </a:bodyPr>
          <a:lstStyle/>
          <a:p>
            <a:pPr>
              <a:lnSpc>
                <a:spcPts val="2147"/>
              </a:lnSpc>
            </a:pPr>
            <a:r>
              <a:rPr lang="en-US" sz="1533">
                <a:solidFill>
                  <a:srgbClr val="000000"/>
                </a:solidFill>
                <a:latin typeface="Roboto Bold"/>
              </a:rPr>
              <a:t>biznesa vadība, biznesa un lielo datu analītika, risinājumi vadības lēmumu </a:t>
            </a:r>
          </a:p>
          <a:p>
            <a:pPr>
              <a:lnSpc>
                <a:spcPts val="2147"/>
              </a:lnSpc>
            </a:pPr>
            <a:r>
              <a:rPr lang="en-US" sz="1533">
                <a:solidFill>
                  <a:srgbClr val="000000"/>
                </a:solidFill>
                <a:latin typeface="Roboto Bold"/>
              </a:rPr>
              <a:t>pieņemšanai, datu automatizācija, sinhronizācija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72" y="-119067"/>
            <a:ext cx="12468369" cy="7013457"/>
          </a:xfrm>
          <a:custGeom>
            <a:avLst/>
            <a:gdLst/>
            <a:ahLst/>
            <a:cxnLst/>
            <a:rect l="l" t="t" r="r" b="b"/>
            <a:pathLst>
              <a:path w="18702553" h="10520186">
                <a:moveTo>
                  <a:pt x="0" y="0"/>
                </a:moveTo>
                <a:lnTo>
                  <a:pt x="18702553" y="0"/>
                </a:lnTo>
                <a:lnTo>
                  <a:pt x="18702553" y="10520186"/>
                </a:lnTo>
                <a:lnTo>
                  <a:pt x="0" y="10520186"/>
                </a:lnTo>
                <a:lnTo>
                  <a:pt x="0" y="0"/>
                </a:lnTo>
                <a:close/>
              </a:path>
            </a:pathLst>
          </a:custGeom>
          <a:blipFill>
            <a:blip r:embed="rId2"/>
            <a:stretch>
              <a:fillRect l="-2589" t="-7692" r="-13231" b="-19366"/>
            </a:stretch>
          </a:blipFill>
        </p:spPr>
        <p:txBody>
          <a:bodyPr/>
          <a:lstStyle/>
          <a:p>
            <a:endParaRPr lang="lv-LV" sz="1200"/>
          </a:p>
        </p:txBody>
      </p:sp>
      <p:grpSp>
        <p:nvGrpSpPr>
          <p:cNvPr id="3" name="Group 3"/>
          <p:cNvGrpSpPr/>
          <p:nvPr/>
        </p:nvGrpSpPr>
        <p:grpSpPr>
          <a:xfrm>
            <a:off x="685801" y="2368311"/>
            <a:ext cx="2046011" cy="204601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C380"/>
            </a:solidFill>
          </p:spPr>
          <p:txBody>
            <a:bodyPr/>
            <a:lstStyle/>
            <a:p>
              <a:endParaRPr lang="lv-LV" sz="1200"/>
            </a:p>
          </p:txBody>
        </p:sp>
        <p:sp>
          <p:nvSpPr>
            <p:cNvPr id="5" name="TextBox 5"/>
            <p:cNvSpPr txBox="1"/>
            <p:nvPr/>
          </p:nvSpPr>
          <p:spPr>
            <a:xfrm>
              <a:off x="76200" y="28575"/>
              <a:ext cx="660400" cy="708025"/>
            </a:xfrm>
            <a:prstGeom prst="rect">
              <a:avLst/>
            </a:prstGeom>
          </p:spPr>
          <p:txBody>
            <a:bodyPr lIns="33867" tIns="33867" rIns="33867" bIns="33867" rtlCol="0" anchor="ctr"/>
            <a:lstStyle/>
            <a:p>
              <a:pPr algn="ctr">
                <a:lnSpc>
                  <a:spcPts val="2888"/>
                </a:lnSpc>
              </a:pPr>
              <a:endParaRPr sz="1200"/>
            </a:p>
          </p:txBody>
        </p:sp>
      </p:grpSp>
      <p:grpSp>
        <p:nvGrpSpPr>
          <p:cNvPr id="6" name="Group 6"/>
          <p:cNvGrpSpPr/>
          <p:nvPr/>
        </p:nvGrpSpPr>
        <p:grpSpPr>
          <a:xfrm>
            <a:off x="2772378" y="1170276"/>
            <a:ext cx="1962335" cy="592029"/>
            <a:chOff x="0" y="0"/>
            <a:chExt cx="1347049" cy="406400"/>
          </a:xfrm>
        </p:grpSpPr>
        <p:sp>
          <p:nvSpPr>
            <p:cNvPr id="7" name="Freeform 7"/>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8" name="TextBox 8"/>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9" name="Group 9"/>
          <p:cNvGrpSpPr/>
          <p:nvPr/>
        </p:nvGrpSpPr>
        <p:grpSpPr>
          <a:xfrm>
            <a:off x="3427526" y="2072296"/>
            <a:ext cx="1962335" cy="592029"/>
            <a:chOff x="0" y="0"/>
            <a:chExt cx="1347049" cy="406400"/>
          </a:xfrm>
        </p:grpSpPr>
        <p:sp>
          <p:nvSpPr>
            <p:cNvPr id="10" name="Freeform 10"/>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11" name="TextBox 11"/>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12" name="Group 12"/>
          <p:cNvGrpSpPr/>
          <p:nvPr/>
        </p:nvGrpSpPr>
        <p:grpSpPr>
          <a:xfrm>
            <a:off x="3751625" y="3263390"/>
            <a:ext cx="1962335" cy="782529"/>
            <a:chOff x="0" y="0"/>
            <a:chExt cx="1347049" cy="406400"/>
          </a:xfrm>
        </p:grpSpPr>
        <p:sp>
          <p:nvSpPr>
            <p:cNvPr id="13" name="Freeform 13"/>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14" name="TextBox 14"/>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15" name="Group 15"/>
          <p:cNvGrpSpPr/>
          <p:nvPr/>
        </p:nvGrpSpPr>
        <p:grpSpPr>
          <a:xfrm>
            <a:off x="3399257" y="4231214"/>
            <a:ext cx="1962335" cy="592029"/>
            <a:chOff x="0" y="0"/>
            <a:chExt cx="1347049" cy="406400"/>
          </a:xfrm>
        </p:grpSpPr>
        <p:sp>
          <p:nvSpPr>
            <p:cNvPr id="16" name="Freeform 16"/>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17" name="TextBox 17"/>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22" name="Freeform 22"/>
          <p:cNvSpPr/>
          <p:nvPr/>
        </p:nvSpPr>
        <p:spPr>
          <a:xfrm rot="7851052" flipH="1">
            <a:off x="1713885" y="1698004"/>
            <a:ext cx="1089986" cy="307921"/>
          </a:xfrm>
          <a:custGeom>
            <a:avLst/>
            <a:gdLst/>
            <a:ahLst/>
            <a:cxnLst/>
            <a:rect l="l" t="t" r="r" b="b"/>
            <a:pathLst>
              <a:path w="1634979" h="461882">
                <a:moveTo>
                  <a:pt x="1634979" y="0"/>
                </a:moveTo>
                <a:lnTo>
                  <a:pt x="0" y="0"/>
                </a:lnTo>
                <a:lnTo>
                  <a:pt x="0" y="461882"/>
                </a:lnTo>
                <a:lnTo>
                  <a:pt x="1634979" y="461882"/>
                </a:lnTo>
                <a:lnTo>
                  <a:pt x="163497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23" name="Freeform 23"/>
          <p:cNvSpPr/>
          <p:nvPr/>
        </p:nvSpPr>
        <p:spPr>
          <a:xfrm>
            <a:off x="2857563" y="3340778"/>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24" name="Freeform 24"/>
          <p:cNvSpPr/>
          <p:nvPr/>
        </p:nvSpPr>
        <p:spPr>
          <a:xfrm rot="-1482789">
            <a:off x="2557247" y="2400151"/>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25" name="Freeform 25"/>
          <p:cNvSpPr/>
          <p:nvPr/>
        </p:nvSpPr>
        <p:spPr>
          <a:xfrm rot="963931">
            <a:off x="2437446" y="4217126"/>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grpSp>
        <p:nvGrpSpPr>
          <p:cNvPr id="26" name="Group 26"/>
          <p:cNvGrpSpPr/>
          <p:nvPr/>
        </p:nvGrpSpPr>
        <p:grpSpPr>
          <a:xfrm>
            <a:off x="6495011" y="2368311"/>
            <a:ext cx="2046011" cy="204601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262D"/>
            </a:solidFill>
          </p:spPr>
          <p:txBody>
            <a:bodyPr/>
            <a:lstStyle/>
            <a:p>
              <a:endParaRPr lang="lv-LV" sz="1200"/>
            </a:p>
          </p:txBody>
        </p:sp>
        <p:sp>
          <p:nvSpPr>
            <p:cNvPr id="28" name="TextBox 28"/>
            <p:cNvSpPr txBox="1"/>
            <p:nvPr/>
          </p:nvSpPr>
          <p:spPr>
            <a:xfrm>
              <a:off x="76200" y="28575"/>
              <a:ext cx="660400" cy="708025"/>
            </a:xfrm>
            <a:prstGeom prst="rect">
              <a:avLst/>
            </a:prstGeom>
          </p:spPr>
          <p:txBody>
            <a:bodyPr lIns="33867" tIns="33867" rIns="33867" bIns="33867" rtlCol="0" anchor="ctr"/>
            <a:lstStyle/>
            <a:p>
              <a:pPr algn="ctr">
                <a:lnSpc>
                  <a:spcPts val="2888"/>
                </a:lnSpc>
              </a:pPr>
              <a:endParaRPr sz="1200"/>
            </a:p>
          </p:txBody>
        </p:sp>
      </p:grpSp>
      <p:grpSp>
        <p:nvGrpSpPr>
          <p:cNvPr id="29" name="Group 29"/>
          <p:cNvGrpSpPr/>
          <p:nvPr/>
        </p:nvGrpSpPr>
        <p:grpSpPr>
          <a:xfrm>
            <a:off x="8581588" y="1170276"/>
            <a:ext cx="1962335" cy="592029"/>
            <a:chOff x="0" y="0"/>
            <a:chExt cx="1347049" cy="406400"/>
          </a:xfrm>
        </p:grpSpPr>
        <p:sp>
          <p:nvSpPr>
            <p:cNvPr id="30" name="Freeform 30"/>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31" name="TextBox 31"/>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32" name="Group 32"/>
          <p:cNvGrpSpPr/>
          <p:nvPr/>
        </p:nvGrpSpPr>
        <p:grpSpPr>
          <a:xfrm>
            <a:off x="9236735" y="2072296"/>
            <a:ext cx="1962335" cy="592029"/>
            <a:chOff x="0" y="0"/>
            <a:chExt cx="1347049" cy="406400"/>
          </a:xfrm>
        </p:grpSpPr>
        <p:sp>
          <p:nvSpPr>
            <p:cNvPr id="33" name="Freeform 33"/>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34" name="TextBox 34"/>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35" name="Group 35"/>
          <p:cNvGrpSpPr/>
          <p:nvPr/>
        </p:nvGrpSpPr>
        <p:grpSpPr>
          <a:xfrm>
            <a:off x="9560835" y="3095302"/>
            <a:ext cx="1962335" cy="592029"/>
            <a:chOff x="0" y="0"/>
            <a:chExt cx="1347049" cy="406400"/>
          </a:xfrm>
        </p:grpSpPr>
        <p:sp>
          <p:nvSpPr>
            <p:cNvPr id="36" name="Freeform 36"/>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37" name="TextBox 37"/>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38" name="Group 38"/>
          <p:cNvGrpSpPr/>
          <p:nvPr/>
        </p:nvGrpSpPr>
        <p:grpSpPr>
          <a:xfrm>
            <a:off x="9230880" y="3984685"/>
            <a:ext cx="1973540" cy="793734"/>
            <a:chOff x="0" y="0"/>
            <a:chExt cx="1347049" cy="406400"/>
          </a:xfrm>
        </p:grpSpPr>
        <p:sp>
          <p:nvSpPr>
            <p:cNvPr id="39" name="Freeform 39"/>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40" name="TextBox 40"/>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41" name="Group 41"/>
          <p:cNvGrpSpPr/>
          <p:nvPr/>
        </p:nvGrpSpPr>
        <p:grpSpPr>
          <a:xfrm>
            <a:off x="8543477" y="4996412"/>
            <a:ext cx="2967743" cy="701882"/>
            <a:chOff x="0" y="0"/>
            <a:chExt cx="1347049" cy="406400"/>
          </a:xfrm>
        </p:grpSpPr>
        <p:sp>
          <p:nvSpPr>
            <p:cNvPr id="42" name="Freeform 42"/>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43" name="TextBox 43"/>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44" name="Freeform 44"/>
          <p:cNvSpPr/>
          <p:nvPr/>
        </p:nvSpPr>
        <p:spPr>
          <a:xfrm rot="1605981">
            <a:off x="7223698" y="4861864"/>
            <a:ext cx="1258073" cy="307921"/>
          </a:xfrm>
          <a:custGeom>
            <a:avLst/>
            <a:gdLst/>
            <a:ahLst/>
            <a:cxnLst/>
            <a:rect l="l" t="t" r="r" b="b"/>
            <a:pathLst>
              <a:path w="1634979" h="461882">
                <a:moveTo>
                  <a:pt x="0" y="0"/>
                </a:moveTo>
                <a:lnTo>
                  <a:pt x="1634979" y="0"/>
                </a:lnTo>
                <a:lnTo>
                  <a:pt x="1634979" y="461882"/>
                </a:lnTo>
                <a:lnTo>
                  <a:pt x="0" y="4618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45" name="Freeform 45"/>
          <p:cNvSpPr/>
          <p:nvPr/>
        </p:nvSpPr>
        <p:spPr>
          <a:xfrm rot="7851052" flipH="1">
            <a:off x="7523094" y="1698004"/>
            <a:ext cx="1089986" cy="307921"/>
          </a:xfrm>
          <a:custGeom>
            <a:avLst/>
            <a:gdLst/>
            <a:ahLst/>
            <a:cxnLst/>
            <a:rect l="l" t="t" r="r" b="b"/>
            <a:pathLst>
              <a:path w="1634979" h="461882">
                <a:moveTo>
                  <a:pt x="1634980" y="0"/>
                </a:moveTo>
                <a:lnTo>
                  <a:pt x="0" y="0"/>
                </a:lnTo>
                <a:lnTo>
                  <a:pt x="0" y="461882"/>
                </a:lnTo>
                <a:lnTo>
                  <a:pt x="1634980" y="461882"/>
                </a:lnTo>
                <a:lnTo>
                  <a:pt x="163498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46" name="Freeform 46"/>
          <p:cNvSpPr/>
          <p:nvPr/>
        </p:nvSpPr>
        <p:spPr>
          <a:xfrm>
            <a:off x="8700391" y="3273543"/>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47" name="Freeform 47"/>
          <p:cNvSpPr/>
          <p:nvPr/>
        </p:nvSpPr>
        <p:spPr>
          <a:xfrm rot="-1482789">
            <a:off x="8366456" y="2400151"/>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48" name="Freeform 48"/>
          <p:cNvSpPr/>
          <p:nvPr/>
        </p:nvSpPr>
        <p:spPr>
          <a:xfrm rot="963931">
            <a:off x="8313891" y="4082655"/>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54" name="TextBox 54"/>
          <p:cNvSpPr txBox="1"/>
          <p:nvPr/>
        </p:nvSpPr>
        <p:spPr>
          <a:xfrm>
            <a:off x="1846556" y="194023"/>
            <a:ext cx="8498888" cy="549318"/>
          </a:xfrm>
          <a:prstGeom prst="rect">
            <a:avLst/>
          </a:prstGeom>
        </p:spPr>
        <p:txBody>
          <a:bodyPr lIns="0" tIns="0" rIns="0" bIns="0" rtlCol="0" anchor="t">
            <a:spAutoFit/>
          </a:bodyPr>
          <a:lstStyle/>
          <a:p>
            <a:pPr algn="ctr">
              <a:lnSpc>
                <a:spcPts val="4600"/>
              </a:lnSpc>
              <a:spcBef>
                <a:spcPct val="0"/>
              </a:spcBef>
            </a:pPr>
            <a:r>
              <a:rPr lang="en-US" sz="3300" b="1" spc="167">
                <a:solidFill>
                  <a:srgbClr val="0AC380"/>
                </a:solidFill>
                <a:latin typeface="Roboto" panose="02000000000000000000" pitchFamily="2" charset="0"/>
                <a:ea typeface="Roboto" panose="02000000000000000000" pitchFamily="2" charset="0"/>
                <a:cs typeface="Roboto" panose="02000000000000000000" pitchFamily="2" charset="0"/>
              </a:rPr>
              <a:t>LIAA GRANTU PROGRAMMA</a:t>
            </a:r>
          </a:p>
        </p:txBody>
      </p:sp>
      <p:sp>
        <p:nvSpPr>
          <p:cNvPr id="55" name="TextBox 55"/>
          <p:cNvSpPr txBox="1"/>
          <p:nvPr/>
        </p:nvSpPr>
        <p:spPr>
          <a:xfrm>
            <a:off x="1075361" y="3139433"/>
            <a:ext cx="1266891" cy="441339"/>
          </a:xfrm>
          <a:prstGeom prst="rect">
            <a:avLst/>
          </a:prstGeom>
        </p:spPr>
        <p:txBody>
          <a:bodyPr lIns="0" tIns="0" rIns="0" bIns="0" rtlCol="0" anchor="t">
            <a:spAutoFit/>
          </a:bodyPr>
          <a:lstStyle/>
          <a:p>
            <a:pPr algn="ctr">
              <a:lnSpc>
                <a:spcPts val="3733"/>
              </a:lnSpc>
            </a:pPr>
            <a:r>
              <a:rPr lang="en-US" sz="2666">
                <a:solidFill>
                  <a:srgbClr val="FFFFFF"/>
                </a:solidFill>
                <a:latin typeface="Roboto Bold"/>
              </a:rPr>
              <a:t>Atbalsts</a:t>
            </a:r>
          </a:p>
        </p:txBody>
      </p:sp>
      <p:sp>
        <p:nvSpPr>
          <p:cNvPr id="56" name="TextBox 56"/>
          <p:cNvSpPr txBox="1"/>
          <p:nvPr/>
        </p:nvSpPr>
        <p:spPr>
          <a:xfrm>
            <a:off x="6799135" y="2928189"/>
            <a:ext cx="1457354" cy="866712"/>
          </a:xfrm>
          <a:prstGeom prst="rect">
            <a:avLst/>
          </a:prstGeom>
        </p:spPr>
        <p:txBody>
          <a:bodyPr lIns="0" tIns="0" rIns="0" bIns="0" rtlCol="0" anchor="t">
            <a:spAutoFit/>
          </a:bodyPr>
          <a:lstStyle/>
          <a:p>
            <a:pPr algn="ctr">
              <a:lnSpc>
                <a:spcPts val="3547"/>
              </a:lnSpc>
            </a:pPr>
            <a:r>
              <a:rPr lang="en-US" sz="2533">
                <a:solidFill>
                  <a:srgbClr val="FFFFFF"/>
                </a:solidFill>
                <a:latin typeface="Roboto Bold"/>
              </a:rPr>
              <a:t>Netiek atbalstīts</a:t>
            </a:r>
          </a:p>
        </p:txBody>
      </p:sp>
      <p:sp>
        <p:nvSpPr>
          <p:cNvPr id="57" name="TextBox 57"/>
          <p:cNvSpPr txBox="1"/>
          <p:nvPr/>
        </p:nvSpPr>
        <p:spPr>
          <a:xfrm>
            <a:off x="2557180" y="1210174"/>
            <a:ext cx="2392733" cy="469167"/>
          </a:xfrm>
          <a:prstGeom prst="rect">
            <a:avLst/>
          </a:prstGeom>
        </p:spPr>
        <p:txBody>
          <a:bodyPr lIns="0" tIns="0" rIns="0" bIns="0" rtlCol="0" anchor="t">
            <a:spAutoFit/>
          </a:bodyPr>
          <a:lstStyle/>
          <a:p>
            <a:pPr algn="ctr">
              <a:lnSpc>
                <a:spcPts val="1867"/>
              </a:lnSpc>
            </a:pPr>
            <a:r>
              <a:rPr lang="en-US" sz="1333">
                <a:solidFill>
                  <a:srgbClr val="FFFFFF"/>
                </a:solidFill>
                <a:latin typeface="Roboto Bold"/>
              </a:rPr>
              <a:t>Gatavie risinājumi, programmatūra</a:t>
            </a:r>
          </a:p>
        </p:txBody>
      </p:sp>
      <p:sp>
        <p:nvSpPr>
          <p:cNvPr id="58" name="TextBox 58"/>
          <p:cNvSpPr txBox="1"/>
          <p:nvPr/>
        </p:nvSpPr>
        <p:spPr>
          <a:xfrm>
            <a:off x="3217677" y="2226268"/>
            <a:ext cx="2392733" cy="225511"/>
          </a:xfrm>
          <a:prstGeom prst="rect">
            <a:avLst/>
          </a:prstGeom>
        </p:spPr>
        <p:txBody>
          <a:bodyPr lIns="0" tIns="0" rIns="0" bIns="0" rtlCol="0" anchor="t">
            <a:spAutoFit/>
          </a:bodyPr>
          <a:lstStyle/>
          <a:p>
            <a:pPr algn="ctr">
              <a:lnSpc>
                <a:spcPts val="1867"/>
              </a:lnSpc>
            </a:pPr>
            <a:r>
              <a:rPr lang="en-US" sz="1333">
                <a:solidFill>
                  <a:srgbClr val="FFFFFF"/>
                </a:solidFill>
                <a:latin typeface="Roboto Bold"/>
              </a:rPr>
              <a:t>Izstrāde</a:t>
            </a:r>
          </a:p>
        </p:txBody>
      </p:sp>
      <p:sp>
        <p:nvSpPr>
          <p:cNvPr id="59" name="TextBox 59"/>
          <p:cNvSpPr txBox="1"/>
          <p:nvPr/>
        </p:nvSpPr>
        <p:spPr>
          <a:xfrm>
            <a:off x="3536426" y="3286604"/>
            <a:ext cx="2392733" cy="711733"/>
          </a:xfrm>
          <a:prstGeom prst="rect">
            <a:avLst/>
          </a:prstGeom>
        </p:spPr>
        <p:txBody>
          <a:bodyPr lIns="0" tIns="0" rIns="0" bIns="0" rtlCol="0" anchor="t">
            <a:spAutoFit/>
          </a:bodyPr>
          <a:lstStyle/>
          <a:p>
            <a:pPr algn="ctr">
              <a:lnSpc>
                <a:spcPts val="1867"/>
              </a:lnSpc>
            </a:pPr>
            <a:r>
              <a:rPr lang="en-US" sz="1300" err="1">
                <a:solidFill>
                  <a:srgbClr val="FFFFFF"/>
                </a:solidFill>
                <a:latin typeface="Roboto Bold"/>
              </a:rPr>
              <a:t>Aparatūra</a:t>
            </a:r>
            <a:r>
              <a:rPr lang="en-US" sz="1300">
                <a:solidFill>
                  <a:srgbClr val="FFFFFF"/>
                </a:solidFill>
                <a:latin typeface="Roboto Bold"/>
              </a:rPr>
              <a:t>, </a:t>
            </a:r>
            <a:r>
              <a:rPr lang="en-US" sz="1300" err="1">
                <a:solidFill>
                  <a:srgbClr val="FFFFFF"/>
                </a:solidFill>
                <a:latin typeface="Roboto Bold"/>
              </a:rPr>
              <a:t>sensori</a:t>
            </a:r>
            <a:r>
              <a:rPr lang="en-US" sz="1300">
                <a:solidFill>
                  <a:srgbClr val="FFFFFF"/>
                </a:solidFill>
                <a:latin typeface="Roboto Bold"/>
              </a:rPr>
              <a:t>,</a:t>
            </a:r>
          </a:p>
          <a:p>
            <a:pPr algn="ctr">
              <a:lnSpc>
                <a:spcPts val="1867"/>
              </a:lnSpc>
            </a:pPr>
            <a:r>
              <a:rPr lang="en-US" sz="1300">
                <a:solidFill>
                  <a:srgbClr val="FFFFFF"/>
                </a:solidFill>
                <a:latin typeface="Roboto Bold"/>
              </a:rPr>
              <a:t> </a:t>
            </a:r>
            <a:r>
              <a:rPr lang="en-US" sz="1300" err="1">
                <a:solidFill>
                  <a:srgbClr val="FFFFFF"/>
                </a:solidFill>
                <a:latin typeface="Roboto Bold"/>
              </a:rPr>
              <a:t>Iekārtas</a:t>
            </a:r>
            <a:r>
              <a:rPr lang="en-US" sz="1300">
                <a:solidFill>
                  <a:srgbClr val="FFFFFF"/>
                </a:solidFill>
                <a:latin typeface="Roboto Bold"/>
              </a:rPr>
              <a:t> </a:t>
            </a:r>
          </a:p>
          <a:p>
            <a:pPr algn="ctr">
              <a:lnSpc>
                <a:spcPts val="1867"/>
              </a:lnSpc>
            </a:pPr>
            <a:r>
              <a:rPr lang="en-US" sz="1300">
                <a:solidFill>
                  <a:srgbClr val="FFFFFF"/>
                </a:solidFill>
                <a:latin typeface="Roboto Bold"/>
              </a:rPr>
              <a:t>(</a:t>
            </a:r>
            <a:r>
              <a:rPr lang="en-US" sz="1300" err="1">
                <a:solidFill>
                  <a:srgbClr val="FFFFFF"/>
                </a:solidFill>
                <a:latin typeface="Roboto Bold"/>
              </a:rPr>
              <a:t>ar</a:t>
            </a:r>
            <a:r>
              <a:rPr lang="en-US" sz="1300">
                <a:solidFill>
                  <a:srgbClr val="FFFFFF"/>
                </a:solidFill>
                <a:latin typeface="Roboto Bold"/>
              </a:rPr>
              <a:t> </a:t>
            </a:r>
            <a:r>
              <a:rPr lang="en-US" sz="1300" err="1">
                <a:solidFill>
                  <a:srgbClr val="FFFFFF"/>
                </a:solidFill>
                <a:latin typeface="Roboto Bold"/>
              </a:rPr>
              <a:t>programmatūru</a:t>
            </a:r>
            <a:r>
              <a:rPr lang="en-US" sz="1300">
                <a:solidFill>
                  <a:srgbClr val="FFFFFF"/>
                </a:solidFill>
                <a:latin typeface="Roboto Bold"/>
              </a:rPr>
              <a:t>)</a:t>
            </a:r>
            <a:endParaRPr lang="en-US" sz="1300">
              <a:solidFill>
                <a:srgbClr val="FFFFFF"/>
              </a:solidFill>
              <a:latin typeface="Roboto Bold"/>
              <a:ea typeface="Roboto Bold"/>
              <a:cs typeface="Roboto Bold"/>
            </a:endParaRPr>
          </a:p>
        </p:txBody>
      </p:sp>
      <p:sp>
        <p:nvSpPr>
          <p:cNvPr id="60" name="TextBox 60"/>
          <p:cNvSpPr txBox="1"/>
          <p:nvPr/>
        </p:nvSpPr>
        <p:spPr>
          <a:xfrm>
            <a:off x="3184059" y="4271905"/>
            <a:ext cx="2392733" cy="469167"/>
          </a:xfrm>
          <a:prstGeom prst="rect">
            <a:avLst/>
          </a:prstGeom>
        </p:spPr>
        <p:txBody>
          <a:bodyPr lIns="0" tIns="0" rIns="0" bIns="0" rtlCol="0" anchor="t">
            <a:spAutoFit/>
          </a:bodyPr>
          <a:lstStyle/>
          <a:p>
            <a:pPr algn="ctr">
              <a:lnSpc>
                <a:spcPts val="1867"/>
              </a:lnSpc>
            </a:pPr>
            <a:r>
              <a:rPr lang="en-US" sz="1333">
                <a:solidFill>
                  <a:srgbClr val="FFFFFF"/>
                </a:solidFill>
                <a:latin typeface="Roboto Bold"/>
              </a:rPr>
              <a:t>Konsultācija par </a:t>
            </a:r>
          </a:p>
          <a:p>
            <a:pPr algn="ctr">
              <a:lnSpc>
                <a:spcPts val="1867"/>
              </a:lnSpc>
            </a:pPr>
            <a:r>
              <a:rPr lang="en-US" sz="1333">
                <a:solidFill>
                  <a:srgbClr val="FFFFFF"/>
                </a:solidFill>
                <a:latin typeface="Roboto Bold"/>
              </a:rPr>
              <a:t>pielāgošanas darbiem</a:t>
            </a:r>
          </a:p>
        </p:txBody>
      </p:sp>
      <p:sp>
        <p:nvSpPr>
          <p:cNvPr id="62" name="TextBox 62"/>
          <p:cNvSpPr txBox="1"/>
          <p:nvPr/>
        </p:nvSpPr>
        <p:spPr>
          <a:xfrm>
            <a:off x="8356622" y="1327650"/>
            <a:ext cx="2392733" cy="225511"/>
          </a:xfrm>
          <a:prstGeom prst="rect">
            <a:avLst/>
          </a:prstGeom>
        </p:spPr>
        <p:txBody>
          <a:bodyPr lIns="0" tIns="0" rIns="0" bIns="0" rtlCol="0" anchor="t">
            <a:spAutoFit/>
          </a:bodyPr>
          <a:lstStyle/>
          <a:p>
            <a:pPr algn="ctr">
              <a:lnSpc>
                <a:spcPts val="1867"/>
              </a:lnSpc>
            </a:pPr>
            <a:r>
              <a:rPr lang="en-US" sz="1333">
                <a:solidFill>
                  <a:srgbClr val="FFFFFF"/>
                </a:solidFill>
                <a:latin typeface="Roboto Bold"/>
              </a:rPr>
              <a:t>PVN</a:t>
            </a:r>
          </a:p>
        </p:txBody>
      </p:sp>
      <p:sp>
        <p:nvSpPr>
          <p:cNvPr id="63" name="TextBox 63"/>
          <p:cNvSpPr txBox="1"/>
          <p:nvPr/>
        </p:nvSpPr>
        <p:spPr>
          <a:xfrm>
            <a:off x="9029972" y="2160582"/>
            <a:ext cx="2392733" cy="419987"/>
          </a:xfrm>
          <a:prstGeom prst="rect">
            <a:avLst/>
          </a:prstGeom>
        </p:spPr>
        <p:txBody>
          <a:bodyPr lIns="0" tIns="0" rIns="0" bIns="0" rtlCol="0" anchor="t">
            <a:spAutoFit/>
          </a:bodyPr>
          <a:lstStyle/>
          <a:p>
            <a:pPr algn="ctr">
              <a:lnSpc>
                <a:spcPts val="1680"/>
              </a:lnSpc>
            </a:pPr>
            <a:r>
              <a:rPr lang="en-US" sz="1200">
                <a:solidFill>
                  <a:srgbClr val="FFFFFF"/>
                </a:solidFill>
                <a:latin typeface="Roboto Bold"/>
              </a:rPr>
              <a:t>Lietotāja  dokumentācijas</a:t>
            </a:r>
          </a:p>
          <a:p>
            <a:pPr algn="ctr">
              <a:lnSpc>
                <a:spcPts val="1680"/>
              </a:lnSpc>
            </a:pPr>
            <a:r>
              <a:rPr lang="en-US" sz="1200">
                <a:solidFill>
                  <a:srgbClr val="FFFFFF"/>
                </a:solidFill>
                <a:latin typeface="Roboto Bold"/>
              </a:rPr>
              <a:t>sagatavošana</a:t>
            </a:r>
          </a:p>
        </p:txBody>
      </p:sp>
      <p:sp>
        <p:nvSpPr>
          <p:cNvPr id="64" name="TextBox 64"/>
          <p:cNvSpPr txBox="1"/>
          <p:nvPr/>
        </p:nvSpPr>
        <p:spPr>
          <a:xfrm>
            <a:off x="9347556" y="3182190"/>
            <a:ext cx="2392733" cy="419987"/>
          </a:xfrm>
          <a:prstGeom prst="rect">
            <a:avLst/>
          </a:prstGeom>
        </p:spPr>
        <p:txBody>
          <a:bodyPr lIns="0" tIns="0" rIns="0" bIns="0" rtlCol="0" anchor="t">
            <a:spAutoFit/>
          </a:bodyPr>
          <a:lstStyle/>
          <a:p>
            <a:pPr algn="ctr">
              <a:lnSpc>
                <a:spcPts val="1680"/>
              </a:lnSpc>
            </a:pPr>
            <a:r>
              <a:rPr lang="en-US" sz="1200">
                <a:solidFill>
                  <a:srgbClr val="FFFFFF"/>
                </a:solidFill>
                <a:latin typeface="Roboto Bold"/>
              </a:rPr>
              <a:t>Standarta biroja tehnika</a:t>
            </a:r>
          </a:p>
          <a:p>
            <a:pPr algn="ctr">
              <a:lnSpc>
                <a:spcPts val="1680"/>
              </a:lnSpc>
            </a:pPr>
            <a:r>
              <a:rPr lang="en-US" sz="1200">
                <a:solidFill>
                  <a:srgbClr val="FFFFFF"/>
                </a:solidFill>
                <a:latin typeface="Roboto Bold"/>
              </a:rPr>
              <a:t>un datortehnika</a:t>
            </a:r>
          </a:p>
        </p:txBody>
      </p:sp>
      <p:sp>
        <p:nvSpPr>
          <p:cNvPr id="66" name="TextBox 66"/>
          <p:cNvSpPr txBox="1"/>
          <p:nvPr/>
        </p:nvSpPr>
        <p:spPr>
          <a:xfrm>
            <a:off x="9074755" y="4042931"/>
            <a:ext cx="2392733" cy="674865"/>
          </a:xfrm>
          <a:prstGeom prst="rect">
            <a:avLst/>
          </a:prstGeom>
        </p:spPr>
        <p:txBody>
          <a:bodyPr lIns="0" tIns="0" rIns="0" bIns="0" rtlCol="0" anchor="t">
            <a:spAutoFit/>
          </a:bodyPr>
          <a:lstStyle/>
          <a:p>
            <a:pPr algn="ctr">
              <a:lnSpc>
                <a:spcPts val="1773"/>
              </a:lnSpc>
            </a:pPr>
            <a:r>
              <a:rPr lang="en-US" sz="1266" err="1">
                <a:solidFill>
                  <a:srgbClr val="FFFFFF"/>
                </a:solidFill>
                <a:latin typeface="Roboto Bold"/>
              </a:rPr>
              <a:t>Nekustāmā</a:t>
            </a:r>
            <a:r>
              <a:rPr lang="en-US" sz="1266">
                <a:solidFill>
                  <a:srgbClr val="FFFFFF"/>
                </a:solidFill>
                <a:latin typeface="Roboto Bold"/>
              </a:rPr>
              <a:t> </a:t>
            </a:r>
          </a:p>
          <a:p>
            <a:pPr algn="ctr">
              <a:lnSpc>
                <a:spcPts val="1773"/>
              </a:lnSpc>
            </a:pPr>
            <a:r>
              <a:rPr lang="en-US" sz="1250" err="1">
                <a:solidFill>
                  <a:srgbClr val="FFFFFF"/>
                </a:solidFill>
                <a:latin typeface="Roboto Bold"/>
              </a:rPr>
              <a:t>īpašuma</a:t>
            </a:r>
            <a:r>
              <a:rPr lang="en-US" sz="1250">
                <a:solidFill>
                  <a:srgbClr val="FFFFFF"/>
                </a:solidFill>
                <a:latin typeface="Roboto Bold"/>
              </a:rPr>
              <a:t> </a:t>
            </a:r>
            <a:r>
              <a:rPr lang="en-US" sz="1250" err="1">
                <a:solidFill>
                  <a:srgbClr val="FFFFFF"/>
                </a:solidFill>
                <a:latin typeface="Roboto Bold"/>
              </a:rPr>
              <a:t>iegāde</a:t>
            </a:r>
            <a:r>
              <a:rPr lang="en-US" sz="1250">
                <a:solidFill>
                  <a:srgbClr val="FFFFFF"/>
                </a:solidFill>
                <a:latin typeface="Roboto Bold"/>
              </a:rPr>
              <a:t>, </a:t>
            </a:r>
          </a:p>
          <a:p>
            <a:pPr algn="ctr">
              <a:lnSpc>
                <a:spcPts val="1773"/>
              </a:lnSpc>
            </a:pPr>
            <a:r>
              <a:rPr lang="en-US" sz="1250" err="1">
                <a:solidFill>
                  <a:srgbClr val="FFFFFF"/>
                </a:solidFill>
                <a:latin typeface="Roboto Bold"/>
              </a:rPr>
              <a:t>starpniec</a:t>
            </a:r>
            <a:r>
              <a:rPr lang="en-US" sz="1250">
                <a:solidFill>
                  <a:srgbClr val="FFFFFF"/>
                </a:solidFill>
                <a:latin typeface="Roboto Bold"/>
              </a:rPr>
              <a:t>. </a:t>
            </a:r>
            <a:endParaRPr lang="en-US" sz="1250">
              <a:solidFill>
                <a:srgbClr val="FFFFFF"/>
              </a:solidFill>
              <a:latin typeface="Roboto Bold"/>
              <a:ea typeface="Roboto Bold"/>
              <a:cs typeface="Roboto Bold"/>
            </a:endParaRPr>
          </a:p>
        </p:txBody>
      </p:sp>
      <p:sp>
        <p:nvSpPr>
          <p:cNvPr id="67" name="TextBox 67"/>
          <p:cNvSpPr txBox="1"/>
          <p:nvPr/>
        </p:nvSpPr>
        <p:spPr>
          <a:xfrm>
            <a:off x="8711567" y="5023747"/>
            <a:ext cx="2818006" cy="637995"/>
          </a:xfrm>
          <a:prstGeom prst="rect">
            <a:avLst/>
          </a:prstGeom>
        </p:spPr>
        <p:txBody>
          <a:bodyPr wrap="square" lIns="0" tIns="0" rIns="0" bIns="0" rtlCol="0" anchor="t">
            <a:spAutoFit/>
          </a:bodyPr>
          <a:lstStyle/>
          <a:p>
            <a:pPr algn="ctr">
              <a:lnSpc>
                <a:spcPts val="1680"/>
              </a:lnSpc>
            </a:pPr>
            <a:r>
              <a:rPr lang="en-US" sz="1200">
                <a:solidFill>
                  <a:srgbClr val="FFFFFF"/>
                </a:solidFill>
                <a:latin typeface="Roboto Bold"/>
              </a:rPr>
              <a:t>Jau </a:t>
            </a:r>
            <a:r>
              <a:rPr lang="en-US" sz="1200" err="1">
                <a:solidFill>
                  <a:srgbClr val="FFFFFF"/>
                </a:solidFill>
                <a:latin typeface="Roboto Bold"/>
              </a:rPr>
              <a:t>veikti</a:t>
            </a:r>
            <a:r>
              <a:rPr lang="en-US" sz="1200">
                <a:solidFill>
                  <a:srgbClr val="FFFFFF"/>
                </a:solidFill>
                <a:latin typeface="Roboto Bold"/>
              </a:rPr>
              <a:t> </a:t>
            </a:r>
            <a:r>
              <a:rPr lang="en-US" sz="1200" err="1">
                <a:solidFill>
                  <a:srgbClr val="FFFFFF"/>
                </a:solidFill>
                <a:latin typeface="Roboto Bold"/>
              </a:rPr>
              <a:t>ieguldījumi</a:t>
            </a:r>
            <a:r>
              <a:rPr lang="en-US" sz="1200">
                <a:solidFill>
                  <a:srgbClr val="FFFFFF"/>
                </a:solidFill>
                <a:latin typeface="Roboto Bold"/>
              </a:rPr>
              <a:t>, </a:t>
            </a:r>
          </a:p>
          <a:p>
            <a:pPr algn="ctr">
              <a:lnSpc>
                <a:spcPts val="1680"/>
              </a:lnSpc>
            </a:pPr>
            <a:r>
              <a:rPr lang="en-US" sz="1200" err="1">
                <a:solidFill>
                  <a:srgbClr val="FFFFFF"/>
                </a:solidFill>
                <a:latin typeface="Roboto Bold"/>
              </a:rPr>
              <a:t>pabeigtas</a:t>
            </a:r>
            <a:r>
              <a:rPr lang="en-US" sz="1200">
                <a:solidFill>
                  <a:srgbClr val="FFFFFF"/>
                </a:solidFill>
                <a:latin typeface="Roboto Bold"/>
              </a:rPr>
              <a:t> </a:t>
            </a:r>
            <a:r>
              <a:rPr lang="en-US" sz="1200" err="1">
                <a:solidFill>
                  <a:srgbClr val="FFFFFF"/>
                </a:solidFill>
                <a:latin typeface="Roboto Bold"/>
              </a:rPr>
              <a:t>darbības</a:t>
            </a:r>
            <a:r>
              <a:rPr lang="en-US" sz="1200">
                <a:solidFill>
                  <a:srgbClr val="FFFFFF"/>
                </a:solidFill>
                <a:latin typeface="Roboto Bold"/>
              </a:rPr>
              <a:t>, </a:t>
            </a:r>
            <a:r>
              <a:rPr lang="en-US" sz="1200" err="1">
                <a:solidFill>
                  <a:srgbClr val="FFFFFF"/>
                </a:solidFill>
                <a:latin typeface="Roboto Bold"/>
              </a:rPr>
              <a:t>esošorisinājumu</a:t>
            </a:r>
            <a:r>
              <a:rPr lang="en-US" sz="1200">
                <a:solidFill>
                  <a:srgbClr val="FFFFFF"/>
                </a:solidFill>
                <a:latin typeface="Roboto Bold"/>
              </a:rPr>
              <a:t> </a:t>
            </a:r>
            <a:endParaRPr lang="en-US" sz="1200">
              <a:solidFill>
                <a:srgbClr val="FFFFFF"/>
              </a:solidFill>
              <a:latin typeface="Roboto Bold"/>
              <a:ea typeface="Roboto Bold"/>
              <a:cs typeface="Roboto Bold"/>
            </a:endParaRPr>
          </a:p>
          <a:p>
            <a:pPr algn="ctr">
              <a:lnSpc>
                <a:spcPts val="1680"/>
              </a:lnSpc>
            </a:pPr>
            <a:r>
              <a:rPr lang="en-US" sz="1200" err="1">
                <a:solidFill>
                  <a:srgbClr val="FFFFFF"/>
                </a:solidFill>
                <a:latin typeface="Roboto Bold"/>
              </a:rPr>
              <a:t>papildināšana</a:t>
            </a:r>
            <a:r>
              <a:rPr lang="en-US" sz="1200">
                <a:solidFill>
                  <a:srgbClr val="FFFFFF"/>
                </a:solidFill>
                <a:latin typeface="Roboto Bold"/>
              </a:rPr>
              <a:t> </a:t>
            </a:r>
            <a:r>
              <a:rPr lang="en-US" sz="1200" b="1">
                <a:solidFill>
                  <a:srgbClr val="FFFFFF"/>
                </a:solidFill>
                <a:latin typeface="Roboto Bold"/>
              </a:rPr>
              <a:t>(</a:t>
            </a:r>
            <a:r>
              <a:rPr lang="en-US" sz="1200" b="1" err="1">
                <a:solidFill>
                  <a:srgbClr val="FFFFFF"/>
                </a:solidFill>
                <a:latin typeface="Roboto Bold"/>
              </a:rPr>
              <a:t>izņemot</a:t>
            </a:r>
            <a:r>
              <a:rPr lang="en-US" sz="1200" b="1">
                <a:solidFill>
                  <a:srgbClr val="FFFFFF"/>
                </a:solidFill>
                <a:latin typeface="Roboto Bold"/>
              </a:rPr>
              <a:t> </a:t>
            </a:r>
            <a:r>
              <a:rPr lang="en-US" sz="1200" b="1" err="1">
                <a:solidFill>
                  <a:srgbClr val="FFFFFF"/>
                </a:solidFill>
                <a:latin typeface="Roboto Bold"/>
              </a:rPr>
              <a:t>drošību</a:t>
            </a:r>
            <a:r>
              <a:rPr lang="en-US" sz="1200" b="1">
                <a:solidFill>
                  <a:srgbClr val="FFFFFF"/>
                </a:solidFill>
                <a:latin typeface="Roboto Bold"/>
              </a:rPr>
              <a:t>)</a:t>
            </a:r>
            <a:endParaRPr lang="en-US" sz="1200" b="1">
              <a:solidFill>
                <a:srgbClr val="FFFFFF"/>
              </a:solidFill>
              <a:latin typeface="Roboto Bold"/>
              <a:ea typeface="Roboto Bold"/>
              <a:cs typeface="Roboto Bold"/>
            </a:endParaRPr>
          </a:p>
        </p:txBody>
      </p:sp>
      <p:grpSp>
        <p:nvGrpSpPr>
          <p:cNvPr id="68" name="Group 68"/>
          <p:cNvGrpSpPr/>
          <p:nvPr/>
        </p:nvGrpSpPr>
        <p:grpSpPr>
          <a:xfrm>
            <a:off x="7606525" y="5697446"/>
            <a:ext cx="1974827" cy="548567"/>
            <a:chOff x="0" y="-28575"/>
            <a:chExt cx="1347049" cy="434975"/>
          </a:xfrm>
        </p:grpSpPr>
        <p:sp>
          <p:nvSpPr>
            <p:cNvPr id="69" name="Freeform 69"/>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70" name="TextBox 70"/>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71" name="Freeform 71"/>
          <p:cNvSpPr/>
          <p:nvPr/>
        </p:nvSpPr>
        <p:spPr>
          <a:xfrm rot="3773027">
            <a:off x="5929121" y="4238038"/>
            <a:ext cx="1035403" cy="989975"/>
          </a:xfrm>
          <a:custGeom>
            <a:avLst/>
            <a:gdLst/>
            <a:ahLst/>
            <a:cxnLst/>
            <a:rect l="l" t="t" r="r" b="b"/>
            <a:pathLst>
              <a:path w="1590580" h="1466226">
                <a:moveTo>
                  <a:pt x="0" y="0"/>
                </a:moveTo>
                <a:lnTo>
                  <a:pt x="1590580" y="0"/>
                </a:lnTo>
                <a:lnTo>
                  <a:pt x="1590580" y="1466225"/>
                </a:lnTo>
                <a:lnTo>
                  <a:pt x="0" y="14662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lv-LV" sz="1200"/>
          </a:p>
        </p:txBody>
      </p:sp>
      <p:sp>
        <p:nvSpPr>
          <p:cNvPr id="72" name="TextBox 72"/>
          <p:cNvSpPr txBox="1"/>
          <p:nvPr/>
        </p:nvSpPr>
        <p:spPr>
          <a:xfrm>
            <a:off x="7403817" y="5858042"/>
            <a:ext cx="2392733" cy="201978"/>
          </a:xfrm>
          <a:prstGeom prst="rect">
            <a:avLst/>
          </a:prstGeom>
        </p:spPr>
        <p:txBody>
          <a:bodyPr lIns="0" tIns="0" rIns="0" bIns="0" rtlCol="0" anchor="t">
            <a:spAutoFit/>
          </a:bodyPr>
          <a:lstStyle/>
          <a:p>
            <a:pPr algn="ctr">
              <a:lnSpc>
                <a:spcPts val="1680"/>
              </a:lnSpc>
            </a:pPr>
            <a:r>
              <a:rPr lang="en-US" sz="1200">
                <a:solidFill>
                  <a:srgbClr val="FFFFFF"/>
                </a:solidFill>
                <a:latin typeface="Roboto Bold"/>
              </a:rPr>
              <a:t>Darbinieku apmācības</a:t>
            </a:r>
          </a:p>
        </p:txBody>
      </p:sp>
      <p:sp>
        <p:nvSpPr>
          <p:cNvPr id="18" name="Freeform 44">
            <a:extLst>
              <a:ext uri="{FF2B5EF4-FFF2-40B4-BE49-F238E27FC236}">
                <a16:creationId xmlns:a16="http://schemas.microsoft.com/office/drawing/2014/main" id="{6A9FDD68-F681-1BBF-2989-D760E37BA6D2}"/>
              </a:ext>
            </a:extLst>
          </p:cNvPr>
          <p:cNvSpPr/>
          <p:nvPr/>
        </p:nvSpPr>
        <p:spPr>
          <a:xfrm rot="3180000">
            <a:off x="6466572" y="4939599"/>
            <a:ext cx="1495418" cy="470314"/>
          </a:xfrm>
          <a:custGeom>
            <a:avLst/>
            <a:gdLst/>
            <a:ahLst/>
            <a:cxnLst/>
            <a:rect l="l" t="t" r="r" b="b"/>
            <a:pathLst>
              <a:path w="1634979" h="461882">
                <a:moveTo>
                  <a:pt x="0" y="0"/>
                </a:moveTo>
                <a:lnTo>
                  <a:pt x="1634979" y="0"/>
                </a:lnTo>
                <a:lnTo>
                  <a:pt x="1634979" y="461882"/>
                </a:lnTo>
                <a:lnTo>
                  <a:pt x="0" y="4618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grpSp>
        <p:nvGrpSpPr>
          <p:cNvPr id="19" name="Group 68">
            <a:extLst>
              <a:ext uri="{FF2B5EF4-FFF2-40B4-BE49-F238E27FC236}">
                <a16:creationId xmlns:a16="http://schemas.microsoft.com/office/drawing/2014/main" id="{11FDBE21-1760-F4DF-F3BB-6E03C477E47A}"/>
              </a:ext>
            </a:extLst>
          </p:cNvPr>
          <p:cNvGrpSpPr/>
          <p:nvPr/>
        </p:nvGrpSpPr>
        <p:grpSpPr>
          <a:xfrm>
            <a:off x="5345507" y="5447609"/>
            <a:ext cx="1874893" cy="970935"/>
            <a:chOff x="0" y="-28575"/>
            <a:chExt cx="1347049" cy="434975"/>
          </a:xfrm>
        </p:grpSpPr>
        <p:sp>
          <p:nvSpPr>
            <p:cNvPr id="20" name="Freeform 69">
              <a:extLst>
                <a:ext uri="{FF2B5EF4-FFF2-40B4-BE49-F238E27FC236}">
                  <a16:creationId xmlns:a16="http://schemas.microsoft.com/office/drawing/2014/main" id="{F8547DFD-39B6-6029-4D09-C0D6B13C2B01}"/>
                </a:ext>
              </a:extLst>
            </p:cNvPr>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lIns="91440" tIns="45720" rIns="91440" bIns="45720" anchor="t"/>
            <a:lstStyle/>
            <a:p>
              <a:endParaRPr lang="lv-LV" sz="1200">
                <a:cs typeface="Calibri"/>
              </a:endParaRPr>
            </a:p>
          </p:txBody>
        </p:sp>
        <p:sp>
          <p:nvSpPr>
            <p:cNvPr id="21" name="TextBox 70">
              <a:extLst>
                <a:ext uri="{FF2B5EF4-FFF2-40B4-BE49-F238E27FC236}">
                  <a16:creationId xmlns:a16="http://schemas.microsoft.com/office/drawing/2014/main" id="{0B98F6B8-39E7-B4AA-B1D5-17EA07DA642A}"/>
                </a:ext>
              </a:extLst>
            </p:cNvPr>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65" name="TextBox 72">
            <a:extLst>
              <a:ext uri="{FF2B5EF4-FFF2-40B4-BE49-F238E27FC236}">
                <a16:creationId xmlns:a16="http://schemas.microsoft.com/office/drawing/2014/main" id="{0526025D-AAB1-FA54-1C1A-344A72CC9A27}"/>
              </a:ext>
            </a:extLst>
          </p:cNvPr>
          <p:cNvSpPr txBox="1"/>
          <p:nvPr/>
        </p:nvSpPr>
        <p:spPr>
          <a:xfrm>
            <a:off x="5442602" y="5526555"/>
            <a:ext cx="1680701" cy="858184"/>
          </a:xfrm>
          <a:prstGeom prst="rect">
            <a:avLst/>
          </a:prstGeom>
        </p:spPr>
        <p:txBody>
          <a:bodyPr wrap="square" lIns="0" tIns="0" rIns="0" bIns="0" rtlCol="0" anchor="t">
            <a:spAutoFit/>
          </a:bodyPr>
          <a:lstStyle/>
          <a:p>
            <a:pPr algn="ctr">
              <a:lnSpc>
                <a:spcPts val="1680"/>
              </a:lnSpc>
            </a:pPr>
            <a:r>
              <a:rPr lang="en-US" sz="1200" err="1">
                <a:solidFill>
                  <a:srgbClr val="FFFFFF"/>
                </a:solidFill>
                <a:ea typeface="+mn-lt"/>
                <a:cs typeface="+mn-lt"/>
              </a:rPr>
              <a:t>Kravu</a:t>
            </a:r>
            <a:r>
              <a:rPr lang="en-US" sz="1200">
                <a:solidFill>
                  <a:srgbClr val="FFFFFF"/>
                </a:solidFill>
                <a:ea typeface="+mn-lt"/>
                <a:cs typeface="+mn-lt"/>
              </a:rPr>
              <a:t> </a:t>
            </a:r>
            <a:r>
              <a:rPr lang="en-US" sz="1200" err="1">
                <a:solidFill>
                  <a:srgbClr val="FFFFFF"/>
                </a:solidFill>
                <a:ea typeface="+mn-lt"/>
                <a:cs typeface="+mn-lt"/>
              </a:rPr>
              <a:t>iekraušanas</a:t>
            </a:r>
            <a:r>
              <a:rPr lang="en-US" sz="1200">
                <a:solidFill>
                  <a:srgbClr val="FFFFFF"/>
                </a:solidFill>
                <a:ea typeface="+mn-lt"/>
                <a:cs typeface="+mn-lt"/>
              </a:rPr>
              <a:t>, </a:t>
            </a:r>
            <a:r>
              <a:rPr lang="en-US" sz="1200" err="1">
                <a:solidFill>
                  <a:srgbClr val="FFFFFF"/>
                </a:solidFill>
                <a:ea typeface="+mn-lt"/>
                <a:cs typeface="+mn-lt"/>
              </a:rPr>
              <a:t>izkraušanas</a:t>
            </a:r>
            <a:r>
              <a:rPr lang="en-US" sz="1200">
                <a:solidFill>
                  <a:srgbClr val="FFFFFF"/>
                </a:solidFill>
                <a:ea typeface="+mn-lt"/>
                <a:cs typeface="+mn-lt"/>
              </a:rPr>
              <a:t>, </a:t>
            </a:r>
            <a:r>
              <a:rPr lang="en-US" sz="1200" err="1">
                <a:solidFill>
                  <a:srgbClr val="FFFFFF"/>
                </a:solidFill>
                <a:ea typeface="+mn-lt"/>
                <a:cs typeface="+mn-lt"/>
              </a:rPr>
              <a:t>celšanas</a:t>
            </a:r>
            <a:r>
              <a:rPr lang="en-US" sz="1200">
                <a:solidFill>
                  <a:srgbClr val="FFFFFF"/>
                </a:solidFill>
                <a:ea typeface="+mn-lt"/>
                <a:cs typeface="+mn-lt"/>
              </a:rPr>
              <a:t>, </a:t>
            </a:r>
            <a:r>
              <a:rPr lang="en-US" sz="1200" err="1">
                <a:solidFill>
                  <a:srgbClr val="FFFFFF"/>
                </a:solidFill>
                <a:ea typeface="+mn-lt"/>
                <a:cs typeface="+mn-lt"/>
              </a:rPr>
              <a:t>pārvadāšanas</a:t>
            </a:r>
            <a:r>
              <a:rPr lang="en-US" sz="1200">
                <a:solidFill>
                  <a:srgbClr val="FFFFFF"/>
                </a:solidFill>
                <a:ea typeface="+mn-lt"/>
                <a:cs typeface="+mn-lt"/>
              </a:rPr>
              <a:t> un </a:t>
            </a:r>
            <a:r>
              <a:rPr lang="en-US" sz="1200" err="1">
                <a:solidFill>
                  <a:srgbClr val="FFFFFF"/>
                </a:solidFill>
                <a:ea typeface="+mn-lt"/>
                <a:cs typeface="+mn-lt"/>
              </a:rPr>
              <a:t>glabāšanas</a:t>
            </a:r>
            <a:r>
              <a:rPr lang="en-US" sz="1200">
                <a:solidFill>
                  <a:srgbClr val="FFFFFF"/>
                </a:solidFill>
                <a:ea typeface="+mn-lt"/>
                <a:cs typeface="+mn-lt"/>
              </a:rPr>
              <a:t> </a:t>
            </a:r>
            <a:r>
              <a:rPr lang="en-US" sz="1200" err="1">
                <a:solidFill>
                  <a:srgbClr val="FFFFFF"/>
                </a:solidFill>
                <a:ea typeface="+mn-lt"/>
                <a:cs typeface="+mn-lt"/>
              </a:rPr>
              <a:t>izmaksas</a:t>
            </a:r>
            <a:endParaRPr lang="en-US" err="1"/>
          </a:p>
        </p:txBody>
      </p:sp>
      <p:pic>
        <p:nvPicPr>
          <p:cNvPr id="51" name="Picture 50">
            <a:extLst>
              <a:ext uri="{FF2B5EF4-FFF2-40B4-BE49-F238E27FC236}">
                <a16:creationId xmlns:a16="http://schemas.microsoft.com/office/drawing/2014/main" id="{C46651A0-5E56-1CD7-4123-94FFB09215F4}"/>
              </a:ext>
            </a:extLst>
          </p:cNvPr>
          <p:cNvPicPr>
            <a:picLocks noChangeAspect="1"/>
          </p:cNvPicPr>
          <p:nvPr/>
        </p:nvPicPr>
        <p:blipFill>
          <a:blip r:embed="rId9"/>
          <a:stretch>
            <a:fillRect/>
          </a:stretch>
        </p:blipFill>
        <p:spPr>
          <a:xfrm>
            <a:off x="481569" y="5861236"/>
            <a:ext cx="3083721" cy="5800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sp>
        <p:nvSpPr>
          <p:cNvPr id="3" name="Freeform 3"/>
          <p:cNvSpPr/>
          <p:nvPr/>
        </p:nvSpPr>
        <p:spPr>
          <a:xfrm>
            <a:off x="-306931" y="-39478"/>
            <a:ext cx="5591643" cy="6858000"/>
          </a:xfrm>
          <a:custGeom>
            <a:avLst/>
            <a:gdLst/>
            <a:ahLst/>
            <a:cxnLst/>
            <a:rect l="l" t="t" r="r" b="b"/>
            <a:pathLst>
              <a:path w="8387465" h="10287000">
                <a:moveTo>
                  <a:pt x="0" y="0"/>
                </a:moveTo>
                <a:lnTo>
                  <a:pt x="8387465" y="0"/>
                </a:lnTo>
                <a:lnTo>
                  <a:pt x="8387465" y="10287000"/>
                </a:lnTo>
                <a:lnTo>
                  <a:pt x="0" y="10287000"/>
                </a:lnTo>
                <a:lnTo>
                  <a:pt x="0" y="0"/>
                </a:lnTo>
                <a:close/>
              </a:path>
            </a:pathLst>
          </a:custGeom>
          <a:blipFill>
            <a:blip r:embed="rId3"/>
            <a:stretch>
              <a:fillRect l="-133799" t="-21069" r="-62870" b="-14993"/>
            </a:stretch>
          </a:blipFill>
        </p:spPr>
        <p:txBody>
          <a:bodyPr/>
          <a:lstStyle/>
          <a:p>
            <a:endParaRPr lang="lv-LV" sz="1200"/>
          </a:p>
        </p:txBody>
      </p:sp>
      <p:sp>
        <p:nvSpPr>
          <p:cNvPr id="5" name="TextBox 5"/>
          <p:cNvSpPr txBox="1"/>
          <p:nvPr/>
        </p:nvSpPr>
        <p:spPr>
          <a:xfrm>
            <a:off x="0" y="368300"/>
            <a:ext cx="12054888" cy="561051"/>
          </a:xfrm>
          <a:prstGeom prst="rect">
            <a:avLst/>
          </a:prstGeom>
        </p:spPr>
        <p:txBody>
          <a:bodyPr lIns="0" tIns="0" rIns="0" bIns="0" rtlCol="0" anchor="t">
            <a:spAutoFit/>
          </a:bodyPr>
          <a:lstStyle/>
          <a:p>
            <a:pPr algn="ctr">
              <a:lnSpc>
                <a:spcPts val="4600"/>
              </a:lnSpc>
              <a:spcBef>
                <a:spcPct val="0"/>
              </a:spcBef>
            </a:pPr>
            <a:r>
              <a:rPr lang="en-US" sz="3300" b="1" spc="167">
                <a:solidFill>
                  <a:srgbClr val="0AC380"/>
                </a:solidFill>
                <a:latin typeface="Roboto" panose="02000000000000000000" pitchFamily="2" charset="0"/>
                <a:ea typeface="Roboto" panose="02000000000000000000" pitchFamily="2" charset="0"/>
                <a:cs typeface="Roboto" panose="02000000000000000000" pitchFamily="2" charset="0"/>
              </a:rPr>
              <a:t>NEATBALSTĀMĀS NOZARES (NACE2)</a:t>
            </a:r>
            <a:r>
              <a:rPr lang="lv-LV" sz="3300" b="1" spc="167">
                <a:solidFill>
                  <a:srgbClr val="0AC380"/>
                </a:solidFill>
                <a:latin typeface="Roboto" panose="02000000000000000000" pitchFamily="2" charset="0"/>
                <a:ea typeface="Roboto" panose="02000000000000000000" pitchFamily="2" charset="0"/>
                <a:cs typeface="Roboto" panose="02000000000000000000" pitchFamily="2" charset="0"/>
              </a:rPr>
              <a:t> LIAA</a:t>
            </a:r>
            <a:endParaRPr lang="en-US" sz="3300" b="1" spc="167">
              <a:solidFill>
                <a:srgbClr val="0AC380"/>
              </a:solidFill>
              <a:latin typeface="Roboto" panose="02000000000000000000" pitchFamily="2" charset="0"/>
              <a:ea typeface="Roboto" panose="02000000000000000000" pitchFamily="2" charset="0"/>
              <a:cs typeface="Roboto" panose="02000000000000000000" pitchFamily="2" charset="0"/>
            </a:endParaRPr>
          </a:p>
        </p:txBody>
      </p:sp>
      <p:sp>
        <p:nvSpPr>
          <p:cNvPr id="6" name="TextBox 6"/>
          <p:cNvSpPr txBox="1"/>
          <p:nvPr/>
        </p:nvSpPr>
        <p:spPr>
          <a:xfrm>
            <a:off x="1243584" y="1181529"/>
            <a:ext cx="9785109" cy="5001369"/>
          </a:xfrm>
          <a:prstGeom prst="rect">
            <a:avLst/>
          </a:prstGeom>
        </p:spPr>
        <p:txBody>
          <a:bodyPr wrap="square" lIns="0" tIns="0" rIns="0" bIns="0" rtlCol="0" anchor="t">
            <a:spAutoFit/>
          </a:bodyPr>
          <a:lstStyle/>
          <a:p>
            <a:pPr marL="431800" lvl="1" indent="-215900">
              <a:lnSpc>
                <a:spcPts val="2800"/>
              </a:lnSpc>
              <a:buFont typeface="Arial"/>
              <a:buChar char="•"/>
            </a:pPr>
            <a:r>
              <a:rPr lang="lv-LV" sz="2000">
                <a:solidFill>
                  <a:srgbClr val="1B56E8"/>
                </a:solidFill>
                <a:latin typeface="Roboto"/>
              </a:rPr>
              <a:t>I</a:t>
            </a:r>
            <a:r>
              <a:rPr lang="en-US" sz="2000" err="1">
                <a:solidFill>
                  <a:srgbClr val="1B56E8"/>
                </a:solidFill>
                <a:latin typeface="Roboto"/>
              </a:rPr>
              <a:t>eroču</a:t>
            </a:r>
            <a:r>
              <a:rPr lang="en-US" sz="2000">
                <a:solidFill>
                  <a:srgbClr val="1B56E8"/>
                </a:solidFill>
                <a:latin typeface="Roboto"/>
              </a:rPr>
              <a:t> un </a:t>
            </a:r>
            <a:r>
              <a:rPr lang="en-US" sz="2000" err="1">
                <a:solidFill>
                  <a:srgbClr val="1B56E8"/>
                </a:solidFill>
                <a:latin typeface="Roboto"/>
              </a:rPr>
              <a:t>munīcijas</a:t>
            </a:r>
            <a:r>
              <a:rPr lang="en-US" sz="2000">
                <a:solidFill>
                  <a:srgbClr val="1B56E8"/>
                </a:solidFill>
                <a:latin typeface="Roboto"/>
              </a:rPr>
              <a:t> </a:t>
            </a:r>
            <a:r>
              <a:rPr lang="en-US" sz="2000" err="1">
                <a:solidFill>
                  <a:srgbClr val="1B56E8"/>
                </a:solidFill>
                <a:latin typeface="Roboto"/>
              </a:rPr>
              <a:t>tirdzniecība</a:t>
            </a:r>
            <a:r>
              <a:rPr lang="en-US" sz="2000">
                <a:solidFill>
                  <a:srgbClr val="1B56E8"/>
                </a:solidFill>
                <a:latin typeface="Roboto"/>
              </a:rPr>
              <a:t>, </a:t>
            </a:r>
            <a:r>
              <a:rPr lang="en-US" sz="2000" err="1">
                <a:solidFill>
                  <a:srgbClr val="1B56E8"/>
                </a:solidFill>
                <a:latin typeface="Roboto"/>
              </a:rPr>
              <a:t>grupa</a:t>
            </a:r>
            <a:r>
              <a:rPr lang="en-US" sz="2000">
                <a:solidFill>
                  <a:srgbClr val="1B56E8"/>
                </a:solidFill>
                <a:latin typeface="Roboto"/>
              </a:rPr>
              <a:t> </a:t>
            </a:r>
            <a:r>
              <a:rPr lang="en-US" sz="2000" b="1">
                <a:solidFill>
                  <a:srgbClr val="1B56E8"/>
                </a:solidFill>
                <a:latin typeface="Roboto"/>
              </a:rPr>
              <a:t>47.78 </a:t>
            </a:r>
            <a:endParaRPr lang="en-US" b="1"/>
          </a:p>
          <a:p>
            <a:pPr marL="431800" lvl="1" indent="-215900">
              <a:lnSpc>
                <a:spcPts val="2800"/>
              </a:lnSpc>
              <a:buFont typeface="Arial"/>
              <a:buChar char="•"/>
            </a:pPr>
            <a:r>
              <a:rPr lang="lv-LV" sz="2000">
                <a:solidFill>
                  <a:srgbClr val="1B56E8"/>
                </a:solidFill>
                <a:latin typeface="Roboto"/>
              </a:rPr>
              <a:t>A</a:t>
            </a:r>
            <a:r>
              <a:rPr lang="en-US" sz="2000" err="1">
                <a:solidFill>
                  <a:srgbClr val="1B56E8"/>
                </a:solidFill>
                <a:latin typeface="Roboto"/>
              </a:rPr>
              <a:t>zartspēl</a:t>
            </a:r>
            <a:r>
              <a:rPr lang="lv-LV" sz="2000">
                <a:solidFill>
                  <a:srgbClr val="1B56E8"/>
                </a:solidFill>
                <a:latin typeface="Roboto"/>
              </a:rPr>
              <a:t>es</a:t>
            </a:r>
            <a:r>
              <a:rPr lang="en-US" sz="2000">
                <a:solidFill>
                  <a:srgbClr val="1B56E8"/>
                </a:solidFill>
                <a:latin typeface="Roboto"/>
              </a:rPr>
              <a:t> un </a:t>
            </a:r>
            <a:r>
              <a:rPr lang="en-US" sz="2000" err="1">
                <a:solidFill>
                  <a:srgbClr val="1B56E8"/>
                </a:solidFill>
                <a:latin typeface="Roboto"/>
              </a:rPr>
              <a:t>derīb</a:t>
            </a:r>
            <a:r>
              <a:rPr lang="lv-LV" sz="2000" err="1">
                <a:solidFill>
                  <a:srgbClr val="1B56E8"/>
                </a:solidFill>
                <a:latin typeface="Roboto"/>
              </a:rPr>
              <a:t>as</a:t>
            </a:r>
            <a:r>
              <a:rPr lang="en-US" sz="2000">
                <a:solidFill>
                  <a:srgbClr val="1B56E8"/>
                </a:solidFill>
                <a:latin typeface="Roboto"/>
              </a:rPr>
              <a:t>, </a:t>
            </a:r>
            <a:r>
              <a:rPr lang="en-US" sz="2000" b="1">
                <a:solidFill>
                  <a:srgbClr val="1B56E8"/>
                </a:solidFill>
                <a:latin typeface="Roboto"/>
              </a:rPr>
              <a:t>92. </a:t>
            </a:r>
            <a:r>
              <a:rPr lang="en-US" sz="2000" b="1" err="1">
                <a:solidFill>
                  <a:srgbClr val="1B56E8"/>
                </a:solidFill>
                <a:latin typeface="Roboto"/>
              </a:rPr>
              <a:t>nodaļa</a:t>
            </a:r>
            <a:endParaRPr lang="en-US" sz="2000" b="1">
              <a:solidFill>
                <a:srgbClr val="1B56E8"/>
              </a:solidFill>
              <a:latin typeface="Roboto"/>
              <a:ea typeface="Roboto"/>
              <a:cs typeface="Roboto"/>
            </a:endParaRPr>
          </a:p>
          <a:p>
            <a:pPr marL="431800" lvl="1" indent="-215900">
              <a:lnSpc>
                <a:spcPts val="2800"/>
              </a:lnSpc>
              <a:buFont typeface="Arial"/>
              <a:buChar char="•"/>
            </a:pPr>
            <a:r>
              <a:rPr lang="lv-LV" sz="2000" err="1">
                <a:solidFill>
                  <a:srgbClr val="1B56E8"/>
                </a:solidFill>
                <a:latin typeface="Roboto"/>
              </a:rPr>
              <a:t>Ta</a:t>
            </a:r>
            <a:r>
              <a:rPr lang="en-US" sz="2000" err="1">
                <a:solidFill>
                  <a:srgbClr val="1B56E8"/>
                </a:solidFill>
                <a:latin typeface="Roboto"/>
              </a:rPr>
              <a:t>bakas</a:t>
            </a:r>
            <a:r>
              <a:rPr lang="en-US" sz="2000">
                <a:solidFill>
                  <a:srgbClr val="1B56E8"/>
                </a:solidFill>
                <a:latin typeface="Roboto"/>
              </a:rPr>
              <a:t> </a:t>
            </a:r>
            <a:r>
              <a:rPr lang="en-US" sz="2000" err="1">
                <a:solidFill>
                  <a:srgbClr val="1B56E8"/>
                </a:solidFill>
                <a:latin typeface="Roboto"/>
              </a:rPr>
              <a:t>izstrādājumu</a:t>
            </a:r>
            <a:r>
              <a:rPr lang="en-US" sz="2000">
                <a:solidFill>
                  <a:srgbClr val="1B56E8"/>
                </a:solidFill>
                <a:latin typeface="Roboto"/>
              </a:rPr>
              <a:t> </a:t>
            </a:r>
            <a:r>
              <a:rPr lang="en-US" sz="2000" err="1">
                <a:solidFill>
                  <a:srgbClr val="1B56E8"/>
                </a:solidFill>
                <a:latin typeface="Roboto"/>
              </a:rPr>
              <a:t>ražošana</a:t>
            </a:r>
            <a:r>
              <a:rPr lang="en-US" sz="2000">
                <a:solidFill>
                  <a:srgbClr val="1B56E8"/>
                </a:solidFill>
                <a:latin typeface="Roboto"/>
              </a:rPr>
              <a:t> un </a:t>
            </a:r>
            <a:r>
              <a:rPr lang="en-US" sz="2000" err="1">
                <a:solidFill>
                  <a:srgbClr val="1B56E8"/>
                </a:solidFill>
                <a:latin typeface="Roboto"/>
              </a:rPr>
              <a:t>tirdzniecība</a:t>
            </a:r>
            <a:r>
              <a:rPr lang="en-US" sz="2000">
                <a:solidFill>
                  <a:srgbClr val="1B56E8"/>
                </a:solidFill>
                <a:latin typeface="Roboto"/>
              </a:rPr>
              <a:t>, 12. </a:t>
            </a:r>
            <a:r>
              <a:rPr lang="en-US" sz="2000" err="1">
                <a:solidFill>
                  <a:srgbClr val="1B56E8"/>
                </a:solidFill>
                <a:latin typeface="Roboto"/>
              </a:rPr>
              <a:t>nodaļa</a:t>
            </a:r>
            <a:r>
              <a:rPr lang="en-US" sz="2000">
                <a:solidFill>
                  <a:srgbClr val="1B56E8"/>
                </a:solidFill>
                <a:latin typeface="Roboto"/>
              </a:rPr>
              <a:t>, </a:t>
            </a:r>
            <a:r>
              <a:rPr lang="en-US" sz="2000" err="1">
                <a:solidFill>
                  <a:srgbClr val="1B56E8"/>
                </a:solidFill>
                <a:latin typeface="Roboto"/>
              </a:rPr>
              <a:t>grupa</a:t>
            </a:r>
            <a:r>
              <a:rPr lang="en-US" sz="2000">
                <a:solidFill>
                  <a:srgbClr val="1B56E8"/>
                </a:solidFill>
                <a:latin typeface="Roboto"/>
              </a:rPr>
              <a:t> </a:t>
            </a:r>
            <a:r>
              <a:rPr lang="en-US" sz="2000" b="1">
                <a:solidFill>
                  <a:srgbClr val="1B56E8"/>
                </a:solidFill>
                <a:latin typeface="Roboto"/>
              </a:rPr>
              <a:t>46.35</a:t>
            </a:r>
            <a:r>
              <a:rPr lang="en-US" sz="2000">
                <a:solidFill>
                  <a:srgbClr val="1B56E8"/>
                </a:solidFill>
                <a:latin typeface="Roboto"/>
              </a:rPr>
              <a:t> un </a:t>
            </a:r>
            <a:r>
              <a:rPr lang="en-US" sz="2000" err="1">
                <a:solidFill>
                  <a:srgbClr val="1B56E8"/>
                </a:solidFill>
                <a:latin typeface="Roboto"/>
              </a:rPr>
              <a:t>grupa</a:t>
            </a:r>
            <a:r>
              <a:rPr lang="en-US" sz="2000">
                <a:solidFill>
                  <a:srgbClr val="1B56E8"/>
                </a:solidFill>
                <a:latin typeface="Roboto"/>
              </a:rPr>
              <a:t> </a:t>
            </a:r>
            <a:r>
              <a:rPr lang="en-US" sz="2000" b="1">
                <a:solidFill>
                  <a:srgbClr val="1B56E8"/>
                </a:solidFill>
                <a:latin typeface="Roboto"/>
              </a:rPr>
              <a:t>47.26 </a:t>
            </a:r>
            <a:endParaRPr lang="en-US" sz="2000" b="1">
              <a:solidFill>
                <a:srgbClr val="1B56E8"/>
              </a:solidFill>
              <a:latin typeface="Roboto"/>
              <a:ea typeface="Roboto"/>
              <a:cs typeface="Roboto"/>
            </a:endParaRPr>
          </a:p>
          <a:p>
            <a:pPr marL="431800" lvl="1" indent="-215900">
              <a:lnSpc>
                <a:spcPts val="2800"/>
              </a:lnSpc>
              <a:buFont typeface="Arial"/>
              <a:buChar char="•"/>
            </a:pPr>
            <a:r>
              <a:rPr lang="lv-LV" sz="2000">
                <a:solidFill>
                  <a:srgbClr val="1B56E8"/>
                </a:solidFill>
                <a:latin typeface="Roboto"/>
              </a:rPr>
              <a:t>Al</a:t>
            </a:r>
            <a:r>
              <a:rPr lang="en-US" sz="2000" err="1">
                <a:solidFill>
                  <a:srgbClr val="1B56E8"/>
                </a:solidFill>
                <a:latin typeface="Roboto"/>
              </a:rPr>
              <a:t>kohola</a:t>
            </a:r>
            <a:r>
              <a:rPr lang="en-US" sz="2000">
                <a:solidFill>
                  <a:srgbClr val="1B56E8"/>
                </a:solidFill>
                <a:latin typeface="Roboto"/>
              </a:rPr>
              <a:t> </a:t>
            </a:r>
            <a:r>
              <a:rPr lang="en-US" sz="2000" err="1">
                <a:solidFill>
                  <a:srgbClr val="1B56E8"/>
                </a:solidFill>
                <a:latin typeface="Roboto"/>
              </a:rPr>
              <a:t>tirdzniecība</a:t>
            </a:r>
            <a:r>
              <a:rPr lang="en-US" sz="2000">
                <a:solidFill>
                  <a:srgbClr val="1B56E8"/>
                </a:solidFill>
                <a:latin typeface="Roboto"/>
              </a:rPr>
              <a:t>,</a:t>
            </a:r>
            <a:r>
              <a:rPr lang="lv-LV" sz="2000">
                <a:solidFill>
                  <a:srgbClr val="1B56E8"/>
                </a:solidFill>
                <a:latin typeface="Roboto"/>
              </a:rPr>
              <a:t> </a:t>
            </a:r>
            <a:r>
              <a:rPr lang="en-US" sz="2000" err="1">
                <a:solidFill>
                  <a:srgbClr val="1B56E8"/>
                </a:solidFill>
                <a:latin typeface="Roboto"/>
              </a:rPr>
              <a:t>grupa</a:t>
            </a:r>
            <a:r>
              <a:rPr lang="en-US" sz="2000">
                <a:solidFill>
                  <a:srgbClr val="1B56E8"/>
                </a:solidFill>
                <a:latin typeface="Roboto"/>
              </a:rPr>
              <a:t> </a:t>
            </a:r>
            <a:r>
              <a:rPr lang="en-US" sz="2000" b="1">
                <a:solidFill>
                  <a:srgbClr val="1B56E8"/>
                </a:solidFill>
                <a:latin typeface="Roboto"/>
              </a:rPr>
              <a:t>46.34</a:t>
            </a:r>
            <a:r>
              <a:rPr lang="en-US" sz="2000">
                <a:solidFill>
                  <a:srgbClr val="1B56E8"/>
                </a:solidFill>
                <a:latin typeface="Roboto"/>
              </a:rPr>
              <a:t> un </a:t>
            </a:r>
            <a:r>
              <a:rPr lang="en-US" sz="2000" err="1">
                <a:solidFill>
                  <a:srgbClr val="1B56E8"/>
                </a:solidFill>
                <a:latin typeface="Roboto"/>
              </a:rPr>
              <a:t>grupa</a:t>
            </a:r>
            <a:r>
              <a:rPr lang="en-US" sz="2000">
                <a:solidFill>
                  <a:srgbClr val="1B56E8"/>
                </a:solidFill>
                <a:latin typeface="Roboto"/>
              </a:rPr>
              <a:t> </a:t>
            </a:r>
            <a:r>
              <a:rPr lang="en-US" sz="2000" b="1">
                <a:solidFill>
                  <a:srgbClr val="1B56E8"/>
                </a:solidFill>
                <a:latin typeface="Roboto"/>
              </a:rPr>
              <a:t>47.25</a:t>
            </a:r>
            <a:endParaRPr lang="en-US" sz="2000" b="1">
              <a:solidFill>
                <a:srgbClr val="1B56E8"/>
              </a:solidFill>
              <a:latin typeface="Roboto"/>
              <a:ea typeface="Roboto"/>
              <a:cs typeface="Roboto"/>
            </a:endParaRPr>
          </a:p>
          <a:p>
            <a:pPr marL="431800" lvl="1" indent="-215900">
              <a:lnSpc>
                <a:spcPts val="2800"/>
              </a:lnSpc>
              <a:buFont typeface="Arial"/>
              <a:buChar char="•"/>
            </a:pPr>
            <a:r>
              <a:rPr lang="lv-LV" sz="2000">
                <a:solidFill>
                  <a:srgbClr val="1B56E8"/>
                </a:solidFill>
                <a:latin typeface="Roboto"/>
              </a:rPr>
              <a:t>O</a:t>
            </a:r>
            <a:r>
              <a:rPr lang="en-US" sz="2000" err="1">
                <a:solidFill>
                  <a:srgbClr val="1B56E8"/>
                </a:solidFill>
                <a:latin typeface="Roboto"/>
              </a:rPr>
              <a:t>perācij</a:t>
            </a:r>
            <a:r>
              <a:rPr lang="lv-LV" sz="2000" err="1">
                <a:solidFill>
                  <a:srgbClr val="1B56E8"/>
                </a:solidFill>
                <a:latin typeface="Roboto"/>
              </a:rPr>
              <a:t>as</a:t>
            </a:r>
            <a:r>
              <a:rPr lang="en-US" sz="2000">
                <a:solidFill>
                  <a:srgbClr val="1B56E8"/>
                </a:solidFill>
                <a:latin typeface="Roboto"/>
              </a:rPr>
              <a:t> </a:t>
            </a:r>
            <a:r>
              <a:rPr lang="en-US" sz="2000" err="1">
                <a:solidFill>
                  <a:srgbClr val="1B56E8"/>
                </a:solidFill>
                <a:latin typeface="Roboto"/>
              </a:rPr>
              <a:t>ar</a:t>
            </a:r>
            <a:r>
              <a:rPr lang="en-US" sz="2000">
                <a:solidFill>
                  <a:srgbClr val="1B56E8"/>
                </a:solidFill>
                <a:latin typeface="Roboto"/>
              </a:rPr>
              <a:t> </a:t>
            </a:r>
            <a:r>
              <a:rPr lang="en-US" sz="2000" err="1">
                <a:solidFill>
                  <a:srgbClr val="1B56E8"/>
                </a:solidFill>
                <a:latin typeface="Roboto"/>
              </a:rPr>
              <a:t>nekustamo</a:t>
            </a:r>
            <a:r>
              <a:rPr lang="en-US" sz="2000">
                <a:solidFill>
                  <a:srgbClr val="1B56E8"/>
                </a:solidFill>
                <a:latin typeface="Roboto"/>
              </a:rPr>
              <a:t> </a:t>
            </a:r>
            <a:r>
              <a:rPr lang="en-US" sz="2000" err="1">
                <a:solidFill>
                  <a:srgbClr val="1B56E8"/>
                </a:solidFill>
                <a:latin typeface="Roboto"/>
              </a:rPr>
              <a:t>īpašumu</a:t>
            </a:r>
            <a:r>
              <a:rPr lang="en-US" sz="2000">
                <a:solidFill>
                  <a:srgbClr val="1B56E8"/>
                </a:solidFill>
                <a:latin typeface="Roboto"/>
              </a:rPr>
              <a:t>, L </a:t>
            </a:r>
            <a:r>
              <a:rPr lang="en-US" sz="2000" err="1">
                <a:solidFill>
                  <a:srgbClr val="1B56E8"/>
                </a:solidFill>
                <a:latin typeface="Roboto"/>
              </a:rPr>
              <a:t>sadaļa</a:t>
            </a:r>
            <a:r>
              <a:rPr lang="en-US" sz="2000">
                <a:solidFill>
                  <a:srgbClr val="1B56E8"/>
                </a:solidFill>
                <a:latin typeface="Roboto"/>
              </a:rPr>
              <a:t> </a:t>
            </a:r>
            <a:r>
              <a:rPr lang="en-US" sz="2000" err="1">
                <a:solidFill>
                  <a:srgbClr val="1B56E8"/>
                </a:solidFill>
                <a:latin typeface="Roboto"/>
              </a:rPr>
              <a:t>grupa</a:t>
            </a:r>
            <a:r>
              <a:rPr lang="en-US" sz="2000">
                <a:solidFill>
                  <a:srgbClr val="1B56E8"/>
                </a:solidFill>
                <a:latin typeface="Roboto"/>
              </a:rPr>
              <a:t> </a:t>
            </a:r>
            <a:r>
              <a:rPr lang="en-US" sz="2000" b="1">
                <a:solidFill>
                  <a:srgbClr val="1B56E8"/>
                </a:solidFill>
                <a:latin typeface="Roboto"/>
              </a:rPr>
              <a:t>68.1</a:t>
            </a:r>
            <a:r>
              <a:rPr lang="en-US" sz="2000">
                <a:solidFill>
                  <a:srgbClr val="1B56E8"/>
                </a:solidFill>
                <a:latin typeface="Roboto"/>
              </a:rPr>
              <a:t>, </a:t>
            </a:r>
            <a:r>
              <a:rPr lang="en-US" sz="2000" err="1">
                <a:solidFill>
                  <a:srgbClr val="1B56E8"/>
                </a:solidFill>
                <a:latin typeface="Roboto"/>
              </a:rPr>
              <a:t>grupa</a:t>
            </a:r>
            <a:r>
              <a:rPr lang="en-US" sz="2000">
                <a:solidFill>
                  <a:srgbClr val="1B56E8"/>
                </a:solidFill>
                <a:latin typeface="Roboto"/>
              </a:rPr>
              <a:t> </a:t>
            </a:r>
            <a:r>
              <a:rPr lang="en-US" sz="2000" b="1">
                <a:solidFill>
                  <a:srgbClr val="1B56E8"/>
                </a:solidFill>
                <a:latin typeface="Roboto"/>
              </a:rPr>
              <a:t>68.31</a:t>
            </a:r>
            <a:endParaRPr lang="en-US" sz="2000" b="1">
              <a:solidFill>
                <a:srgbClr val="1B56E8"/>
              </a:solidFill>
              <a:latin typeface="Roboto"/>
              <a:ea typeface="Roboto"/>
              <a:cs typeface="Roboto"/>
            </a:endParaRPr>
          </a:p>
          <a:p>
            <a:pPr marL="431800" lvl="1" indent="-215900">
              <a:lnSpc>
                <a:spcPts val="2800"/>
              </a:lnSpc>
              <a:buFont typeface="Arial"/>
              <a:buChar char="•"/>
            </a:pPr>
            <a:r>
              <a:rPr lang="lv-LV" sz="2000">
                <a:solidFill>
                  <a:srgbClr val="1B56E8"/>
                </a:solidFill>
                <a:latin typeface="Roboto"/>
              </a:rPr>
              <a:t>A</a:t>
            </a:r>
            <a:r>
              <a:rPr lang="en-US" sz="2000" err="1">
                <a:solidFill>
                  <a:srgbClr val="1B56E8"/>
                </a:solidFill>
                <a:latin typeface="Roboto"/>
              </a:rPr>
              <a:t>tkritumu</a:t>
            </a:r>
            <a:r>
              <a:rPr lang="en-US" sz="2000">
                <a:solidFill>
                  <a:srgbClr val="1B56E8"/>
                </a:solidFill>
                <a:latin typeface="Roboto"/>
              </a:rPr>
              <a:t> </a:t>
            </a:r>
            <a:r>
              <a:rPr lang="en-US" sz="2000" err="1">
                <a:solidFill>
                  <a:srgbClr val="1B56E8"/>
                </a:solidFill>
                <a:latin typeface="Roboto"/>
              </a:rPr>
              <a:t>savākšana</a:t>
            </a:r>
            <a:r>
              <a:rPr lang="lv-LV" sz="2000">
                <a:solidFill>
                  <a:srgbClr val="1B56E8"/>
                </a:solidFill>
                <a:latin typeface="Roboto"/>
              </a:rPr>
              <a:t>,</a:t>
            </a:r>
            <a:r>
              <a:rPr lang="en-US" sz="2000">
                <a:solidFill>
                  <a:srgbClr val="1B56E8"/>
                </a:solidFill>
                <a:latin typeface="Roboto"/>
              </a:rPr>
              <a:t> </a:t>
            </a:r>
            <a:r>
              <a:rPr lang="en-US" sz="2000" err="1">
                <a:solidFill>
                  <a:srgbClr val="1B56E8"/>
                </a:solidFill>
                <a:latin typeface="Roboto"/>
              </a:rPr>
              <a:t>apstrāde</a:t>
            </a:r>
            <a:r>
              <a:rPr lang="en-US" sz="2000">
                <a:solidFill>
                  <a:srgbClr val="1B56E8"/>
                </a:solidFill>
                <a:latin typeface="Roboto"/>
              </a:rPr>
              <a:t> un </a:t>
            </a:r>
            <a:r>
              <a:rPr lang="en-US" sz="2000" err="1">
                <a:solidFill>
                  <a:srgbClr val="1B56E8"/>
                </a:solidFill>
                <a:latin typeface="Roboto"/>
              </a:rPr>
              <a:t>izvietošana</a:t>
            </a:r>
            <a:r>
              <a:rPr lang="en-US" sz="2000">
                <a:solidFill>
                  <a:srgbClr val="1B56E8"/>
                </a:solidFill>
                <a:latin typeface="Roboto"/>
              </a:rPr>
              <a:t>, </a:t>
            </a:r>
            <a:r>
              <a:rPr lang="en-US" sz="2000" err="1">
                <a:solidFill>
                  <a:srgbClr val="1B56E8"/>
                </a:solidFill>
                <a:latin typeface="Roboto"/>
              </a:rPr>
              <a:t>materiālu</a:t>
            </a:r>
            <a:r>
              <a:rPr lang="en-US" sz="2000">
                <a:solidFill>
                  <a:srgbClr val="1B56E8"/>
                </a:solidFill>
                <a:latin typeface="Roboto"/>
              </a:rPr>
              <a:t> </a:t>
            </a:r>
            <a:r>
              <a:rPr lang="en-US" sz="2000" err="1">
                <a:solidFill>
                  <a:srgbClr val="1B56E8"/>
                </a:solidFill>
                <a:latin typeface="Roboto"/>
              </a:rPr>
              <a:t>pārstrāde</a:t>
            </a:r>
            <a:r>
              <a:rPr lang="lv-LV" sz="2000">
                <a:solidFill>
                  <a:srgbClr val="1B56E8"/>
                </a:solidFill>
                <a:latin typeface="Roboto"/>
              </a:rPr>
              <a:t>,</a:t>
            </a:r>
            <a:r>
              <a:rPr lang="en-US" sz="2000">
                <a:solidFill>
                  <a:srgbClr val="1B56E8"/>
                </a:solidFill>
                <a:latin typeface="Roboto"/>
              </a:rPr>
              <a:t> </a:t>
            </a:r>
            <a:r>
              <a:rPr lang="en-US" sz="2000" err="1">
                <a:solidFill>
                  <a:srgbClr val="1B56E8"/>
                </a:solidFill>
                <a:latin typeface="Roboto"/>
              </a:rPr>
              <a:t>grupa</a:t>
            </a:r>
            <a:r>
              <a:rPr lang="en-US" sz="2000">
                <a:solidFill>
                  <a:srgbClr val="1B56E8"/>
                </a:solidFill>
                <a:latin typeface="Roboto"/>
              </a:rPr>
              <a:t> </a:t>
            </a:r>
            <a:r>
              <a:rPr lang="en-US" sz="2000" b="1">
                <a:solidFill>
                  <a:srgbClr val="1B56E8"/>
                </a:solidFill>
                <a:latin typeface="Roboto"/>
              </a:rPr>
              <a:t>38.21</a:t>
            </a:r>
            <a:r>
              <a:rPr lang="en-US" sz="2000">
                <a:solidFill>
                  <a:srgbClr val="1B56E8"/>
                </a:solidFill>
                <a:latin typeface="Roboto"/>
              </a:rPr>
              <a:t> un </a:t>
            </a:r>
            <a:r>
              <a:rPr lang="en-US" sz="2000" err="1">
                <a:solidFill>
                  <a:srgbClr val="1B56E8"/>
                </a:solidFill>
                <a:latin typeface="Roboto"/>
              </a:rPr>
              <a:t>grupa</a:t>
            </a:r>
            <a:r>
              <a:rPr lang="en-US" sz="2000">
                <a:solidFill>
                  <a:srgbClr val="1B56E8"/>
                </a:solidFill>
                <a:latin typeface="Roboto"/>
              </a:rPr>
              <a:t> </a:t>
            </a:r>
            <a:r>
              <a:rPr lang="en-US" sz="2000" b="1">
                <a:solidFill>
                  <a:srgbClr val="1B56E8"/>
                </a:solidFill>
                <a:latin typeface="Roboto"/>
              </a:rPr>
              <a:t>38.22</a:t>
            </a:r>
            <a:endParaRPr lang="en-US" sz="2000" b="1">
              <a:solidFill>
                <a:srgbClr val="1B56E8"/>
              </a:solidFill>
              <a:latin typeface="Roboto"/>
              <a:ea typeface="Roboto"/>
              <a:cs typeface="Roboto"/>
            </a:endParaRPr>
          </a:p>
          <a:p>
            <a:pPr marL="431800" lvl="1" indent="-215900">
              <a:lnSpc>
                <a:spcPts val="2800"/>
              </a:lnSpc>
              <a:buFont typeface="Arial"/>
              <a:buChar char="•"/>
            </a:pPr>
            <a:r>
              <a:rPr lang="lv-LV" sz="2000">
                <a:solidFill>
                  <a:srgbClr val="1B56E8"/>
                </a:solidFill>
                <a:latin typeface="Roboto"/>
              </a:rPr>
              <a:t>D</a:t>
            </a:r>
            <a:r>
              <a:rPr lang="en-US" sz="2000" err="1">
                <a:solidFill>
                  <a:srgbClr val="1B56E8"/>
                </a:solidFill>
                <a:latin typeface="Roboto"/>
              </a:rPr>
              <a:t>arbīb</a:t>
            </a:r>
            <a:r>
              <a:rPr lang="lv-LV" sz="2000" err="1">
                <a:solidFill>
                  <a:srgbClr val="1B56E8"/>
                </a:solidFill>
                <a:latin typeface="Roboto"/>
              </a:rPr>
              <a:t>as</a:t>
            </a:r>
            <a:r>
              <a:rPr lang="en-US" sz="2000">
                <a:solidFill>
                  <a:srgbClr val="1B56E8"/>
                </a:solidFill>
                <a:latin typeface="Roboto"/>
              </a:rPr>
              <a:t>, kas </a:t>
            </a:r>
            <a:r>
              <a:rPr lang="en-US" sz="2000" err="1">
                <a:solidFill>
                  <a:srgbClr val="1B56E8"/>
                </a:solidFill>
                <a:latin typeface="Roboto"/>
              </a:rPr>
              <a:t>saistītas</a:t>
            </a:r>
            <a:r>
              <a:rPr lang="en-US" sz="2000">
                <a:solidFill>
                  <a:srgbClr val="1B56E8"/>
                </a:solidFill>
                <a:latin typeface="Roboto"/>
              </a:rPr>
              <a:t> </a:t>
            </a:r>
            <a:r>
              <a:rPr lang="en-US" sz="2000" err="1">
                <a:solidFill>
                  <a:srgbClr val="1B56E8"/>
                </a:solidFill>
                <a:latin typeface="Roboto"/>
              </a:rPr>
              <a:t>ar</a:t>
            </a:r>
            <a:r>
              <a:rPr lang="en-US" sz="2000">
                <a:solidFill>
                  <a:srgbClr val="1B56E8"/>
                </a:solidFill>
                <a:latin typeface="Roboto"/>
              </a:rPr>
              <a:t> </a:t>
            </a:r>
            <a:r>
              <a:rPr lang="en-US" sz="2000" b="1" err="1">
                <a:solidFill>
                  <a:srgbClr val="1B56E8"/>
                </a:solidFill>
                <a:latin typeface="Roboto"/>
              </a:rPr>
              <a:t>fosilo</a:t>
            </a:r>
            <a:r>
              <a:rPr lang="en-US" sz="2000" b="1">
                <a:solidFill>
                  <a:srgbClr val="1B56E8"/>
                </a:solidFill>
                <a:latin typeface="Roboto"/>
              </a:rPr>
              <a:t> </a:t>
            </a:r>
            <a:r>
              <a:rPr lang="en-US" sz="2000" b="1" err="1">
                <a:solidFill>
                  <a:srgbClr val="1B56E8"/>
                </a:solidFill>
                <a:latin typeface="Roboto"/>
              </a:rPr>
              <a:t>kurināmo</a:t>
            </a:r>
            <a:r>
              <a:rPr lang="en-US" sz="2000">
                <a:solidFill>
                  <a:srgbClr val="1B56E8"/>
                </a:solidFill>
                <a:latin typeface="Roboto"/>
              </a:rPr>
              <a:t>, </a:t>
            </a:r>
            <a:r>
              <a:rPr lang="en-US" sz="2000" err="1">
                <a:solidFill>
                  <a:srgbClr val="1B56E8"/>
                </a:solidFill>
                <a:latin typeface="Roboto"/>
              </a:rPr>
              <a:t>tostarp</a:t>
            </a:r>
            <a:r>
              <a:rPr lang="en-US" sz="2000">
                <a:solidFill>
                  <a:srgbClr val="1B56E8"/>
                </a:solidFill>
                <a:latin typeface="Roboto"/>
              </a:rPr>
              <a:t> </a:t>
            </a:r>
            <a:r>
              <a:rPr lang="en-US" sz="2000" err="1">
                <a:solidFill>
                  <a:srgbClr val="1B56E8"/>
                </a:solidFill>
                <a:latin typeface="Roboto"/>
              </a:rPr>
              <a:t>tā</a:t>
            </a:r>
            <a:r>
              <a:rPr lang="en-US" sz="2000">
                <a:solidFill>
                  <a:srgbClr val="1B56E8"/>
                </a:solidFill>
                <a:latin typeface="Roboto"/>
              </a:rPr>
              <a:t> </a:t>
            </a:r>
            <a:r>
              <a:rPr lang="en-US" sz="2000" err="1">
                <a:solidFill>
                  <a:srgbClr val="1B56E8"/>
                </a:solidFill>
                <a:latin typeface="Roboto"/>
              </a:rPr>
              <a:t>pakārtotu</a:t>
            </a:r>
            <a:r>
              <a:rPr lang="en-US" sz="2000">
                <a:solidFill>
                  <a:srgbClr val="1B56E8"/>
                </a:solidFill>
                <a:latin typeface="Roboto"/>
              </a:rPr>
              <a:t> </a:t>
            </a:r>
            <a:r>
              <a:rPr lang="en-US" sz="2000" err="1">
                <a:solidFill>
                  <a:srgbClr val="1B56E8"/>
                </a:solidFill>
                <a:latin typeface="Roboto"/>
              </a:rPr>
              <a:t>izmantošanu</a:t>
            </a:r>
            <a:r>
              <a:rPr lang="en-US" sz="2000">
                <a:solidFill>
                  <a:srgbClr val="1B56E8"/>
                </a:solidFill>
                <a:latin typeface="Roboto"/>
              </a:rPr>
              <a:t>, tai </a:t>
            </a:r>
            <a:r>
              <a:rPr lang="en-US" sz="2000" err="1">
                <a:solidFill>
                  <a:srgbClr val="1B56E8"/>
                </a:solidFill>
                <a:latin typeface="Roboto"/>
              </a:rPr>
              <a:t>skaitā</a:t>
            </a:r>
            <a:r>
              <a:rPr lang="en-US" sz="2000">
                <a:solidFill>
                  <a:srgbClr val="1B56E8"/>
                </a:solidFill>
                <a:latin typeface="Roboto"/>
              </a:rPr>
              <a:t> </a:t>
            </a:r>
            <a:r>
              <a:rPr lang="en-US" sz="2000" err="1">
                <a:solidFill>
                  <a:srgbClr val="1B56E8"/>
                </a:solidFill>
                <a:latin typeface="Roboto"/>
              </a:rPr>
              <a:t>elektroenerģijas</a:t>
            </a:r>
            <a:r>
              <a:rPr lang="en-US" sz="2000">
                <a:solidFill>
                  <a:srgbClr val="1B56E8"/>
                </a:solidFill>
                <a:latin typeface="Roboto"/>
              </a:rPr>
              <a:t> </a:t>
            </a:r>
            <a:r>
              <a:rPr lang="en-US" sz="2000" err="1">
                <a:solidFill>
                  <a:srgbClr val="1B56E8"/>
                </a:solidFill>
                <a:latin typeface="Roboto"/>
              </a:rPr>
              <a:t>vai</a:t>
            </a:r>
            <a:r>
              <a:rPr lang="en-US" sz="2000">
                <a:solidFill>
                  <a:srgbClr val="1B56E8"/>
                </a:solidFill>
                <a:latin typeface="Roboto"/>
              </a:rPr>
              <a:t> </a:t>
            </a:r>
            <a:r>
              <a:rPr lang="en-US" sz="2000" err="1">
                <a:solidFill>
                  <a:srgbClr val="1B56E8"/>
                </a:solidFill>
                <a:latin typeface="Roboto"/>
              </a:rPr>
              <a:t>siltuma</a:t>
            </a:r>
            <a:r>
              <a:rPr lang="en-US" sz="2000">
                <a:solidFill>
                  <a:srgbClr val="1B56E8"/>
                </a:solidFill>
                <a:latin typeface="Roboto"/>
              </a:rPr>
              <a:t> </a:t>
            </a:r>
            <a:r>
              <a:rPr lang="en-US" sz="2000" err="1">
                <a:solidFill>
                  <a:srgbClr val="1B56E8"/>
                </a:solidFill>
                <a:latin typeface="Roboto"/>
              </a:rPr>
              <a:t>ražošanu</a:t>
            </a:r>
            <a:r>
              <a:rPr lang="en-US" sz="2000">
                <a:solidFill>
                  <a:srgbClr val="1B56E8"/>
                </a:solidFill>
                <a:latin typeface="Roboto"/>
              </a:rPr>
              <a:t>, </a:t>
            </a:r>
            <a:r>
              <a:rPr lang="en-US" sz="2000" err="1">
                <a:solidFill>
                  <a:srgbClr val="1B56E8"/>
                </a:solidFill>
                <a:latin typeface="Roboto"/>
              </a:rPr>
              <a:t>kā</a:t>
            </a:r>
            <a:r>
              <a:rPr lang="en-US" sz="2000">
                <a:solidFill>
                  <a:srgbClr val="1B56E8"/>
                </a:solidFill>
                <a:latin typeface="Roboto"/>
              </a:rPr>
              <a:t> </a:t>
            </a:r>
            <a:r>
              <a:rPr lang="en-US" sz="2000" err="1">
                <a:solidFill>
                  <a:srgbClr val="1B56E8"/>
                </a:solidFill>
                <a:latin typeface="Roboto"/>
              </a:rPr>
              <a:t>arī</a:t>
            </a:r>
            <a:r>
              <a:rPr lang="en-US" sz="2000">
                <a:solidFill>
                  <a:srgbClr val="1B56E8"/>
                </a:solidFill>
                <a:latin typeface="Roboto"/>
              </a:rPr>
              <a:t> </a:t>
            </a:r>
            <a:r>
              <a:rPr lang="en-US" sz="2000" err="1">
                <a:solidFill>
                  <a:srgbClr val="1B56E8"/>
                </a:solidFill>
                <a:latin typeface="Roboto"/>
              </a:rPr>
              <a:t>saistīto</a:t>
            </a:r>
            <a:r>
              <a:rPr lang="en-US" sz="2000">
                <a:solidFill>
                  <a:srgbClr val="1B56E8"/>
                </a:solidFill>
                <a:latin typeface="Roboto"/>
              </a:rPr>
              <a:t> </a:t>
            </a:r>
            <a:r>
              <a:rPr lang="en-US" sz="2000" err="1">
                <a:solidFill>
                  <a:srgbClr val="1B56E8"/>
                </a:solidFill>
                <a:latin typeface="Roboto"/>
              </a:rPr>
              <a:t>pārvades</a:t>
            </a:r>
            <a:r>
              <a:rPr lang="en-US" sz="2000">
                <a:solidFill>
                  <a:srgbClr val="1B56E8"/>
                </a:solidFill>
                <a:latin typeface="Roboto"/>
              </a:rPr>
              <a:t> un </a:t>
            </a:r>
            <a:r>
              <a:rPr lang="en-US" sz="2000" err="1">
                <a:solidFill>
                  <a:srgbClr val="1B56E8"/>
                </a:solidFill>
                <a:latin typeface="Roboto"/>
              </a:rPr>
              <a:t>sadales</a:t>
            </a:r>
            <a:r>
              <a:rPr lang="en-US" sz="2000">
                <a:solidFill>
                  <a:srgbClr val="1B56E8"/>
                </a:solidFill>
                <a:latin typeface="Roboto"/>
              </a:rPr>
              <a:t> </a:t>
            </a:r>
            <a:r>
              <a:rPr lang="en-US" sz="2000" err="1">
                <a:solidFill>
                  <a:srgbClr val="1B56E8"/>
                </a:solidFill>
                <a:latin typeface="Roboto"/>
              </a:rPr>
              <a:t>infrastruktūru</a:t>
            </a:r>
            <a:r>
              <a:rPr lang="en-US" sz="2000">
                <a:solidFill>
                  <a:srgbClr val="1B56E8"/>
                </a:solidFill>
                <a:latin typeface="Roboto"/>
              </a:rPr>
              <a:t>, </a:t>
            </a:r>
            <a:r>
              <a:rPr lang="en-US" sz="2000" err="1">
                <a:solidFill>
                  <a:srgbClr val="1B56E8"/>
                </a:solidFill>
                <a:latin typeface="Roboto"/>
              </a:rPr>
              <a:t>izmantojot</a:t>
            </a:r>
            <a:r>
              <a:rPr lang="en-US" sz="2000">
                <a:solidFill>
                  <a:srgbClr val="1B56E8"/>
                </a:solidFill>
                <a:latin typeface="Roboto"/>
              </a:rPr>
              <a:t> </a:t>
            </a:r>
            <a:r>
              <a:rPr lang="en-US" sz="2000" err="1">
                <a:solidFill>
                  <a:srgbClr val="1B56E8"/>
                </a:solidFill>
                <a:latin typeface="Roboto"/>
              </a:rPr>
              <a:t>dabasgāzi</a:t>
            </a:r>
            <a:endParaRPr lang="en-US" sz="2000">
              <a:solidFill>
                <a:srgbClr val="1B56E8"/>
              </a:solidFill>
              <a:latin typeface="Roboto"/>
              <a:ea typeface="Roboto"/>
              <a:cs typeface="Roboto"/>
            </a:endParaRPr>
          </a:p>
          <a:p>
            <a:pPr marL="431800" lvl="1" indent="-215900">
              <a:lnSpc>
                <a:spcPts val="2800"/>
              </a:lnSpc>
              <a:buFont typeface="Arial"/>
              <a:buChar char="•"/>
            </a:pPr>
            <a:r>
              <a:rPr lang="lv-LV" sz="2000">
                <a:solidFill>
                  <a:srgbClr val="1B56E8"/>
                </a:solidFill>
                <a:latin typeface="Roboto"/>
              </a:rPr>
              <a:t>D</a:t>
            </a:r>
            <a:r>
              <a:rPr lang="en-US" sz="2000" err="1">
                <a:solidFill>
                  <a:srgbClr val="1B56E8"/>
                </a:solidFill>
                <a:latin typeface="Roboto"/>
              </a:rPr>
              <a:t>arbīb</a:t>
            </a:r>
            <a:r>
              <a:rPr lang="lv-LV" sz="2000" err="1">
                <a:solidFill>
                  <a:srgbClr val="1B56E8"/>
                </a:solidFill>
                <a:latin typeface="Roboto"/>
              </a:rPr>
              <a:t>as</a:t>
            </a:r>
            <a:r>
              <a:rPr lang="en-US" sz="2000">
                <a:solidFill>
                  <a:srgbClr val="1B56E8"/>
                </a:solidFill>
                <a:latin typeface="Roboto"/>
              </a:rPr>
              <a:t> </a:t>
            </a:r>
            <a:r>
              <a:rPr lang="en-US" sz="2000" err="1">
                <a:solidFill>
                  <a:srgbClr val="1B56E8"/>
                </a:solidFill>
                <a:latin typeface="Roboto"/>
              </a:rPr>
              <a:t>saskaņā</a:t>
            </a:r>
            <a:r>
              <a:rPr lang="en-US" sz="2000">
                <a:solidFill>
                  <a:srgbClr val="1B56E8"/>
                </a:solidFill>
                <a:latin typeface="Roboto"/>
              </a:rPr>
              <a:t> </a:t>
            </a:r>
            <a:r>
              <a:rPr lang="en-US" sz="2000" err="1">
                <a:solidFill>
                  <a:srgbClr val="1B56E8"/>
                </a:solidFill>
                <a:latin typeface="Roboto"/>
              </a:rPr>
              <a:t>ar</a:t>
            </a:r>
            <a:r>
              <a:rPr lang="en-US" sz="2000">
                <a:solidFill>
                  <a:srgbClr val="1B56E8"/>
                </a:solidFill>
                <a:latin typeface="Roboto"/>
              </a:rPr>
              <a:t> </a:t>
            </a:r>
            <a:r>
              <a:rPr lang="en-US" sz="2000" b="1" err="1">
                <a:solidFill>
                  <a:srgbClr val="1B56E8"/>
                </a:solidFill>
                <a:latin typeface="Roboto"/>
              </a:rPr>
              <a:t>kvotu</a:t>
            </a:r>
            <a:r>
              <a:rPr lang="en-US" sz="2000" b="1">
                <a:solidFill>
                  <a:srgbClr val="1B56E8"/>
                </a:solidFill>
                <a:latin typeface="Roboto"/>
              </a:rPr>
              <a:t> </a:t>
            </a:r>
            <a:r>
              <a:rPr lang="en-US" sz="2000" b="1" err="1">
                <a:solidFill>
                  <a:srgbClr val="1B56E8"/>
                </a:solidFill>
                <a:latin typeface="Roboto"/>
              </a:rPr>
              <a:t>tirdzniecības</a:t>
            </a:r>
            <a:r>
              <a:rPr lang="en-US" sz="2000" b="1">
                <a:solidFill>
                  <a:srgbClr val="1B56E8"/>
                </a:solidFill>
                <a:latin typeface="Roboto"/>
              </a:rPr>
              <a:t> </a:t>
            </a:r>
            <a:r>
              <a:rPr lang="en-US" sz="2000" b="1" err="1">
                <a:solidFill>
                  <a:srgbClr val="1B56E8"/>
                </a:solidFill>
                <a:latin typeface="Roboto"/>
              </a:rPr>
              <a:t>sistēmu</a:t>
            </a:r>
            <a:r>
              <a:rPr lang="en-US" sz="2000">
                <a:solidFill>
                  <a:srgbClr val="1B56E8"/>
                </a:solidFill>
                <a:latin typeface="Roboto"/>
              </a:rPr>
              <a:t>, </a:t>
            </a:r>
            <a:r>
              <a:rPr lang="en-US" sz="2000" err="1">
                <a:solidFill>
                  <a:srgbClr val="1B56E8"/>
                </a:solidFill>
                <a:latin typeface="Roboto"/>
              </a:rPr>
              <a:t>lai</a:t>
            </a:r>
            <a:r>
              <a:rPr lang="en-US" sz="2000">
                <a:solidFill>
                  <a:srgbClr val="1B56E8"/>
                </a:solidFill>
                <a:latin typeface="Roboto"/>
              </a:rPr>
              <a:t> </a:t>
            </a:r>
            <a:r>
              <a:rPr lang="en-US" sz="2000" err="1">
                <a:solidFill>
                  <a:srgbClr val="1B56E8"/>
                </a:solidFill>
                <a:latin typeface="Roboto"/>
              </a:rPr>
              <a:t>sasniegtu</a:t>
            </a:r>
            <a:r>
              <a:rPr lang="en-US" sz="2000">
                <a:solidFill>
                  <a:srgbClr val="1B56E8"/>
                </a:solidFill>
                <a:latin typeface="Roboto"/>
              </a:rPr>
              <a:t> </a:t>
            </a:r>
            <a:r>
              <a:rPr lang="en-US" sz="2000" err="1">
                <a:solidFill>
                  <a:srgbClr val="1B56E8"/>
                </a:solidFill>
                <a:latin typeface="Roboto"/>
              </a:rPr>
              <a:t>prognozētās</a:t>
            </a:r>
            <a:r>
              <a:rPr lang="en-US" sz="2000">
                <a:solidFill>
                  <a:srgbClr val="1B56E8"/>
                </a:solidFill>
                <a:latin typeface="Roboto"/>
              </a:rPr>
              <a:t> CO2 </a:t>
            </a:r>
            <a:r>
              <a:rPr lang="en-US" sz="2000" err="1">
                <a:solidFill>
                  <a:srgbClr val="1B56E8"/>
                </a:solidFill>
                <a:latin typeface="Roboto"/>
              </a:rPr>
              <a:t>emisijas</a:t>
            </a:r>
            <a:endParaRPr lang="en-US" sz="2000">
              <a:solidFill>
                <a:srgbClr val="1B56E8"/>
              </a:solidFill>
              <a:latin typeface="Roboto"/>
              <a:ea typeface="Roboto"/>
              <a:cs typeface="Roboto"/>
            </a:endParaRPr>
          </a:p>
          <a:p>
            <a:pPr>
              <a:lnSpc>
                <a:spcPts val="2800"/>
              </a:lnSpc>
            </a:pPr>
            <a:endParaRPr lang="en-US" sz="2000">
              <a:solidFill>
                <a:srgbClr val="1B56E8"/>
              </a:solidFill>
              <a:latin typeface="Roboto"/>
            </a:endParaRPr>
          </a:p>
        </p:txBody>
      </p:sp>
      <p:pic>
        <p:nvPicPr>
          <p:cNvPr id="8" name="Picture 7">
            <a:extLst>
              <a:ext uri="{FF2B5EF4-FFF2-40B4-BE49-F238E27FC236}">
                <a16:creationId xmlns:a16="http://schemas.microsoft.com/office/drawing/2014/main" id="{E9BC953D-A300-6E49-FBA9-2BAFD0A96D31}"/>
              </a:ext>
            </a:extLst>
          </p:cNvPr>
          <p:cNvPicPr>
            <a:picLocks noChangeAspect="1"/>
          </p:cNvPicPr>
          <p:nvPr/>
        </p:nvPicPr>
        <p:blipFill>
          <a:blip r:embed="rId4"/>
          <a:stretch>
            <a:fillRect/>
          </a:stretch>
        </p:blipFill>
        <p:spPr>
          <a:xfrm>
            <a:off x="481569" y="5861236"/>
            <a:ext cx="3083721" cy="580095"/>
          </a:xfrm>
          <a:prstGeom prst="rect">
            <a:avLst/>
          </a:prstGeom>
        </p:spPr>
      </p:pic>
    </p:spTree>
    <p:extLst>
      <p:ext uri="{BB962C8B-B14F-4D97-AF65-F5344CB8AC3E}">
        <p14:creationId xmlns:p14="http://schemas.microsoft.com/office/powerpoint/2010/main" val="1532500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4</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EIROPAS DIGITĀLĀS INOVĀCIJAS CENTRI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KICKSTART digitalizācijas treniņš</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Ieva Arnīte</dc:creator>
  <cp:revision>107</cp:revision>
  <dcterms:created xsi:type="dcterms:W3CDTF">2020-12-02T15:30:15Z</dcterms:created>
  <dcterms:modified xsi:type="dcterms:W3CDTF">2024-10-14T08:42:49Z</dcterms:modified>
</cp:coreProperties>
</file>